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0"/>
  </p:handoutMasterIdLst>
  <p:sldIdLst>
    <p:sldId id="994" r:id="rId3"/>
    <p:sldId id="382" r:id="rId5"/>
    <p:sldId id="390" r:id="rId6"/>
    <p:sldId id="392" r:id="rId7"/>
    <p:sldId id="1073" r:id="rId8"/>
    <p:sldId id="428" r:id="rId9"/>
    <p:sldId id="1074" r:id="rId10"/>
    <p:sldId id="458" r:id="rId11"/>
    <p:sldId id="490" r:id="rId12"/>
    <p:sldId id="491" r:id="rId13"/>
    <p:sldId id="492" r:id="rId14"/>
    <p:sldId id="925" r:id="rId15"/>
    <p:sldId id="493" r:id="rId16"/>
    <p:sldId id="494" r:id="rId17"/>
    <p:sldId id="524" r:id="rId18"/>
    <p:sldId id="604" r:id="rId19"/>
    <p:sldId id="525" r:id="rId20"/>
    <p:sldId id="605" r:id="rId21"/>
    <p:sldId id="526" r:id="rId22"/>
    <p:sldId id="1147" r:id="rId23"/>
    <p:sldId id="527" r:id="rId24"/>
    <p:sldId id="528" r:id="rId25"/>
    <p:sldId id="529" r:id="rId26"/>
    <p:sldId id="530" r:id="rId27"/>
    <p:sldId id="798" r:id="rId28"/>
    <p:sldId id="531" r:id="rId29"/>
    <p:sldId id="532" r:id="rId30"/>
    <p:sldId id="654" r:id="rId31"/>
    <p:sldId id="533" r:id="rId32"/>
    <p:sldId id="1148" r:id="rId33"/>
    <p:sldId id="535" r:id="rId34"/>
    <p:sldId id="1149" r:id="rId35"/>
    <p:sldId id="1150" r:id="rId36"/>
    <p:sldId id="1234" r:id="rId37"/>
    <p:sldId id="544" r:id="rId38"/>
    <p:sldId id="545" r:id="rId39"/>
    <p:sldId id="865" r:id="rId40"/>
    <p:sldId id="864" r:id="rId41"/>
    <p:sldId id="866" r:id="rId42"/>
    <p:sldId id="550" r:id="rId43"/>
    <p:sldId id="551" r:id="rId44"/>
    <p:sldId id="552" r:id="rId45"/>
    <p:sldId id="594" r:id="rId46"/>
    <p:sldId id="595" r:id="rId47"/>
    <p:sldId id="596" r:id="rId48"/>
    <p:sldId id="1233" r:id="rId49"/>
    <p:sldId id="1232" r:id="rId50"/>
    <p:sldId id="874" r:id="rId51"/>
    <p:sldId id="693" r:id="rId52"/>
    <p:sldId id="564" r:id="rId53"/>
    <p:sldId id="565" r:id="rId54"/>
    <p:sldId id="1151" r:id="rId55"/>
    <p:sldId id="694" r:id="rId56"/>
    <p:sldId id="569" r:id="rId57"/>
    <p:sldId id="570" r:id="rId58"/>
    <p:sldId id="370" r:id="rId59"/>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pitchFamily="34" charset="-122"/>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67AFE3"/>
    <a:srgbClr val="A94D28"/>
    <a:srgbClr val="FFFFFF"/>
    <a:srgbClr val="4E3F38"/>
    <a:srgbClr val="ECBAA6"/>
    <a:srgbClr val="ECD3CA"/>
    <a:srgbClr val="0096D5"/>
    <a:srgbClr val="FF51B7"/>
    <a:srgbClr val="F5F5F5"/>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05"/>
    <p:restoredTop sz="94660"/>
  </p:normalViewPr>
  <p:slideViewPr>
    <p:cSldViewPr showGuides="1">
      <p:cViewPr>
        <p:scale>
          <a:sx n="109" d="100"/>
          <a:sy n="109" d="100"/>
        </p:scale>
        <p:origin x="-72" y="-12"/>
      </p:cViewPr>
      <p:guideLst>
        <p:guide orient="horz" pos="1558"/>
        <p:guide pos="2880"/>
      </p:guideLst>
    </p:cSldViewPr>
  </p:slideViewPr>
  <p:notesTextViewPr>
    <p:cViewPr>
      <p:scale>
        <a:sx n="1" d="1"/>
        <a:sy n="1" d="1"/>
      </p:scale>
      <p:origin x="0" y="0"/>
    </p:cViewPr>
  </p:notesTextViewPr>
  <p:sorterViewPr>
    <p:cViewPr>
      <p:scale>
        <a:sx n="75" d="100"/>
        <a:sy n="75"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8A67DD0A-9044-4D18-9C18-8B428ED92850}"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418C6817-9CDC-4935-A4AC-27CF72BD8B27}"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1436 231,'110'0,"-110"50,-110-50,110-50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407 787,'405'0,"-405"55,-405-55,405-55</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935 266,'106'0,"-106"56,-106-56,106-56</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646 721,'191'0,"-191"72,-191-72,191-72</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000000"/>
      <inkml:brushProperty name="ignorePressure" value="0"/>
    </inkml:brush>
  </inkml:definitions>
  <inkml:trace contextRef="#ctx0" brushRef="#br0">1278 192,'317'0,"-317"4,-317-4,317-4</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1346 458,'221'0,"-221"84,-221-84,221-84</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335 725,'215'0,"-215"56,-215-56,215-56</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1476 744,'96'0,"-96"36,-96-36,96-36</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330 567,'115'0,"-115"50,-115-50,115-50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336 424,'300'0,"-300"56,-300-56,300-56</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815 551,'126'0,"-126"35,-126-35,126-35</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654 324,'180'0,"-180"51,-180-51,180-51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08T23:19:3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581 612,'536'0,"-536"32,-536-32,536-32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29387C70-E853-4894-BF07-D2F4B19C8F53}" type="datetimeFigureOut">
              <a:rPr lang="zh-CN" altLang="en-US" strike="noStrike" noProof="1" smtClean="0">
                <a:latin typeface="+mn-lt"/>
                <a:ea typeface="+mn-ea"/>
                <a:cs typeface="+mn-cs"/>
              </a:rPr>
            </a:fld>
            <a:endParaRPr lang="zh-CN" altLang="en-US" strike="noStrike" noProof="1"/>
          </a:p>
        </p:txBody>
      </p:sp>
      <p:sp>
        <p:nvSpPr>
          <p:cNvPr id="6148"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BAA47F99-6ADC-4C80-99B3-D41D132752F1}"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p>
            <a:pPr lvl="0"/>
            <a:endParaRPr lang="zh-CN" altLang="en-US"/>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p:cNvSpPr>
          <p:nvPr>
            <p:ph type="sldImg"/>
          </p:nvPr>
        </p:nvSpPr>
        <p:spPr/>
      </p:sp>
      <p:sp>
        <p:nvSpPr>
          <p:cNvPr id="28674" name="备注占位符 2"/>
          <p:cNvSpPr>
            <a:spLocks noGrp="1"/>
          </p:cNvSpPr>
          <p:nvPr>
            <p:ph type="body"/>
          </p:nvPr>
        </p:nvSpPr>
        <p:spPr/>
        <p:txBody>
          <a:bodyPr lIns="91440" tIns="45720" rIns="91440" bIns="45720" anchor="t"/>
          <a:p>
            <a:pPr lvl="0"/>
            <a:endParaRPr lang="zh-CN" altLang="en-US"/>
          </a:p>
        </p:txBody>
      </p:sp>
      <p:sp>
        <p:nvSpPr>
          <p:cNvPr id="2867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p>
            <a:pPr lvl="0"/>
            <a:endParaRPr lang="zh-CN" altLang="en-US"/>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p:sp>
      <p:sp>
        <p:nvSpPr>
          <p:cNvPr id="34818" name="备注占位符 2"/>
          <p:cNvSpPr>
            <a:spLocks noGrp="1"/>
          </p:cNvSpPr>
          <p:nvPr>
            <p:ph type="body"/>
          </p:nvPr>
        </p:nvSpPr>
        <p:spPr/>
        <p:txBody>
          <a:bodyPr lIns="91440" tIns="45720" rIns="91440" bIns="45720" anchor="t"/>
          <a:p>
            <a:pPr lvl="0"/>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p>
            <a:pPr lvl="0"/>
            <a:endParaRPr lang="zh-CN" altLang="en-US"/>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p>
            <a:pPr lvl="0"/>
            <a:endParaRPr lang="zh-CN" altLang="en-US"/>
          </a:p>
        </p:txBody>
      </p:sp>
      <p:sp>
        <p:nvSpPr>
          <p:cNvPr id="4096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p:cNvSpPr>
          <p:nvPr>
            <p:ph type="sldImg"/>
          </p:nvPr>
        </p:nvSpPr>
        <p:spPr/>
      </p:sp>
      <p:sp>
        <p:nvSpPr>
          <p:cNvPr id="43010" name="备注占位符 2"/>
          <p:cNvSpPr>
            <a:spLocks noGrp="1"/>
          </p:cNvSpPr>
          <p:nvPr>
            <p:ph type="body"/>
          </p:nvPr>
        </p:nvSpPr>
        <p:spPr/>
        <p:txBody>
          <a:bodyPr lIns="91440" tIns="45720" rIns="91440" bIns="45720" anchor="t"/>
          <a:p>
            <a:pPr lvl="0"/>
            <a:endParaRPr lang="zh-CN" altLang="en-US"/>
          </a:p>
        </p:txBody>
      </p:sp>
      <p:sp>
        <p:nvSpPr>
          <p:cNvPr id="4301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p:cNvSpPr>
          <p:nvPr>
            <p:ph type="sldImg"/>
          </p:nvPr>
        </p:nvSpPr>
        <p:spPr/>
      </p:sp>
      <p:sp>
        <p:nvSpPr>
          <p:cNvPr id="47106" name="备注占位符 2"/>
          <p:cNvSpPr>
            <a:spLocks noGrp="1"/>
          </p:cNvSpPr>
          <p:nvPr>
            <p:ph type="body"/>
          </p:nvPr>
        </p:nvSpPr>
        <p:spPr/>
        <p:txBody>
          <a:bodyPr lIns="91440" tIns="45720" rIns="91440" bIns="45720" anchor="t"/>
          <a:p>
            <a:pPr lvl="0"/>
            <a:endParaRPr lang="zh-CN" altLang="en-US"/>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lIns="91440" tIns="45720" rIns="91440" bIns="45720" anchor="t"/>
          <a:p>
            <a:pPr lvl="0"/>
            <a:endParaRPr lang="zh-CN" altLang="en-US"/>
          </a:p>
        </p:txBody>
      </p:sp>
      <p:sp>
        <p:nvSpPr>
          <p:cNvPr id="1024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p:cNvSpPr>
          <p:nvPr>
            <p:ph type="sldImg"/>
          </p:nvPr>
        </p:nvSpPr>
        <p:spPr/>
      </p:sp>
      <p:sp>
        <p:nvSpPr>
          <p:cNvPr id="43010" name="备注占位符 2"/>
          <p:cNvSpPr>
            <a:spLocks noGrp="1"/>
          </p:cNvSpPr>
          <p:nvPr>
            <p:ph type="body"/>
          </p:nvPr>
        </p:nvSpPr>
        <p:spPr/>
        <p:txBody>
          <a:bodyPr lIns="91440" tIns="45720" rIns="91440" bIns="45720" anchor="t" anchorCtr="0"/>
          <a:p>
            <a:pPr lvl="0"/>
            <a:endParaRPr lang="zh-CN" altLang="en-US"/>
          </a:p>
        </p:txBody>
      </p:sp>
      <p:sp>
        <p:nvSpPr>
          <p:cNvPr id="4301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indent="0" algn="r"/>
            <a:fld id="{9A0DB2DC-4C9A-4742-B13C-FB6460FD3503}" type="slidenum">
              <a:rPr lang="zh-CN" altLang="en-US" sz="120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p:cNvSpPr>
          <p:nvPr>
            <p:ph type="sldImg"/>
          </p:nvPr>
        </p:nvSpPr>
        <p:spPr/>
      </p:sp>
      <p:sp>
        <p:nvSpPr>
          <p:cNvPr id="49154" name="备注占位符 2"/>
          <p:cNvSpPr>
            <a:spLocks noGrp="1"/>
          </p:cNvSpPr>
          <p:nvPr>
            <p:ph type="body"/>
          </p:nvPr>
        </p:nvSpPr>
        <p:spPr/>
        <p:txBody>
          <a:bodyPr lIns="91440" tIns="45720" rIns="91440" bIns="45720" anchor="t"/>
          <a:p>
            <a:pPr lvl="0"/>
            <a:endParaRPr lang="zh-CN" altLang="en-US"/>
          </a:p>
        </p:txBody>
      </p:sp>
      <p:sp>
        <p:nvSpPr>
          <p:cNvPr id="4915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p:cNvSpPr>
          <p:nvPr>
            <p:ph type="sldImg"/>
          </p:nvPr>
        </p:nvSpPr>
        <p:spPr/>
      </p:sp>
      <p:sp>
        <p:nvSpPr>
          <p:cNvPr id="51202" name="备注占位符 2"/>
          <p:cNvSpPr>
            <a:spLocks noGrp="1"/>
          </p:cNvSpPr>
          <p:nvPr>
            <p:ph type="body"/>
          </p:nvPr>
        </p:nvSpPr>
        <p:spPr/>
        <p:txBody>
          <a:bodyPr lIns="91440" tIns="45720" rIns="91440" bIns="45720" anchor="t"/>
          <a:p>
            <a:pPr lvl="0"/>
            <a:endParaRPr lang="zh-CN" altLang="en-US"/>
          </a:p>
        </p:txBody>
      </p:sp>
      <p:sp>
        <p:nvSpPr>
          <p:cNvPr id="5120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p:cNvSpPr>
          <p:nvPr>
            <p:ph type="sldImg"/>
          </p:nvPr>
        </p:nvSpPr>
        <p:spPr/>
      </p:sp>
      <p:sp>
        <p:nvSpPr>
          <p:cNvPr id="53250" name="备注占位符 2"/>
          <p:cNvSpPr>
            <a:spLocks noGrp="1"/>
          </p:cNvSpPr>
          <p:nvPr>
            <p:ph type="body"/>
          </p:nvPr>
        </p:nvSpPr>
        <p:spPr/>
        <p:txBody>
          <a:bodyPr lIns="91440" tIns="45720" rIns="91440" bIns="45720" anchor="t"/>
          <a:p>
            <a:pPr lvl="0"/>
            <a:endParaRPr lang="zh-CN" altLang="en-US"/>
          </a:p>
        </p:txBody>
      </p:sp>
      <p:sp>
        <p:nvSpPr>
          <p:cNvPr id="5325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p:sp>
      <p:sp>
        <p:nvSpPr>
          <p:cNvPr id="55298" name="备注占位符 2"/>
          <p:cNvSpPr>
            <a:spLocks noGrp="1"/>
          </p:cNvSpPr>
          <p:nvPr>
            <p:ph type="body"/>
          </p:nvPr>
        </p:nvSpPr>
        <p:spPr/>
        <p:txBody>
          <a:bodyPr lIns="91440" tIns="45720" rIns="91440" bIns="45720" anchor="t"/>
          <a:p>
            <a:pPr lvl="0"/>
            <a:endParaRPr lang="zh-CN" altLang="en-US"/>
          </a:p>
        </p:txBody>
      </p:sp>
      <p:sp>
        <p:nvSpPr>
          <p:cNvPr id="5529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p:cNvSpPr>
          <p:nvPr>
            <p:ph type="sldImg"/>
          </p:nvPr>
        </p:nvSpPr>
        <p:spPr/>
      </p:sp>
      <p:sp>
        <p:nvSpPr>
          <p:cNvPr id="57346" name="备注占位符 2"/>
          <p:cNvSpPr>
            <a:spLocks noGrp="1"/>
          </p:cNvSpPr>
          <p:nvPr>
            <p:ph type="body"/>
          </p:nvPr>
        </p:nvSpPr>
        <p:spPr/>
        <p:txBody>
          <a:bodyPr lIns="91440" tIns="45720" rIns="91440" bIns="45720" anchor="t"/>
          <a:p>
            <a:pPr lvl="0"/>
            <a:endParaRPr lang="zh-CN" altLang="en-US"/>
          </a:p>
        </p:txBody>
      </p:sp>
      <p:sp>
        <p:nvSpPr>
          <p:cNvPr id="5734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p:sp>
      <p:sp>
        <p:nvSpPr>
          <p:cNvPr id="59394" name="备注占位符 2"/>
          <p:cNvSpPr>
            <a:spLocks noGrp="1"/>
          </p:cNvSpPr>
          <p:nvPr>
            <p:ph type="body"/>
          </p:nvPr>
        </p:nvSpPr>
        <p:spPr/>
        <p:txBody>
          <a:bodyPr lIns="91440" tIns="45720" rIns="91440" bIns="45720" anchor="t"/>
          <a:p>
            <a:pPr lvl="0"/>
            <a:endParaRPr lang="zh-CN" altLang="en-US"/>
          </a:p>
        </p:txBody>
      </p:sp>
      <p:sp>
        <p:nvSpPr>
          <p:cNvPr id="5939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p:sp>
      <p:sp>
        <p:nvSpPr>
          <p:cNvPr id="61442" name="备注占位符 2"/>
          <p:cNvSpPr>
            <a:spLocks noGrp="1"/>
          </p:cNvSpPr>
          <p:nvPr>
            <p:ph type="body"/>
          </p:nvPr>
        </p:nvSpPr>
        <p:spPr/>
        <p:txBody>
          <a:bodyPr lIns="91440" tIns="45720" rIns="91440" bIns="45720" anchor="t"/>
          <a:p>
            <a:pPr lvl="0"/>
            <a:endParaRPr lang="zh-CN" altLang="en-US"/>
          </a:p>
        </p:txBody>
      </p:sp>
      <p:sp>
        <p:nvSpPr>
          <p:cNvPr id="6144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p>
            <a:pPr lvl="0"/>
            <a:endParaRPr lang="zh-CN" altLang="en-US"/>
          </a:p>
        </p:txBody>
      </p:sp>
      <p:sp>
        <p:nvSpPr>
          <p:cNvPr id="6349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p>
            <a:pPr lvl="0"/>
            <a:endParaRPr lang="zh-CN" altLang="en-US"/>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p:cNvSpPr>
          <p:nvPr>
            <p:ph type="sldImg"/>
          </p:nvPr>
        </p:nvSpPr>
        <p:spPr/>
      </p:sp>
      <p:sp>
        <p:nvSpPr>
          <p:cNvPr id="12290" name="备注占位符 2"/>
          <p:cNvSpPr>
            <a:spLocks noGrp="1"/>
          </p:cNvSpPr>
          <p:nvPr>
            <p:ph type="body"/>
          </p:nvPr>
        </p:nvSpPr>
        <p:spPr/>
        <p:txBody>
          <a:bodyPr lIns="91440" tIns="45720" rIns="91440" bIns="45720" anchor="t"/>
          <a:p>
            <a:pPr lvl="0"/>
            <a:endParaRPr lang="zh-CN" altLang="en-US"/>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p:sp>
      <p:sp>
        <p:nvSpPr>
          <p:cNvPr id="61442" name="备注占位符 2"/>
          <p:cNvSpPr>
            <a:spLocks noGrp="1"/>
          </p:cNvSpPr>
          <p:nvPr>
            <p:ph type="body"/>
          </p:nvPr>
        </p:nvSpPr>
        <p:spPr/>
        <p:txBody>
          <a:bodyPr lIns="91440" tIns="45720" rIns="91440" bIns="45720" anchor="t" anchorCtr="0"/>
          <a:p>
            <a:pPr lvl="0"/>
            <a:endParaRPr lang="zh-CN" altLang="en-US"/>
          </a:p>
        </p:txBody>
      </p:sp>
      <p:sp>
        <p:nvSpPr>
          <p:cNvPr id="6144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indent="0" algn="r"/>
            <a:fld id="{9A0DB2DC-4C9A-4742-B13C-FB6460FD3503}"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p:cNvSpPr>
          <p:nvPr>
            <p:ph type="sldImg"/>
          </p:nvPr>
        </p:nvSpPr>
        <p:spPr/>
      </p:sp>
      <p:sp>
        <p:nvSpPr>
          <p:cNvPr id="69634" name="备注占位符 2"/>
          <p:cNvSpPr>
            <a:spLocks noGrp="1"/>
          </p:cNvSpPr>
          <p:nvPr>
            <p:ph type="body"/>
          </p:nvPr>
        </p:nvSpPr>
        <p:spPr/>
        <p:txBody>
          <a:bodyPr lIns="91440" tIns="45720" rIns="91440" bIns="45720" anchor="t"/>
          <a:p>
            <a:pPr lvl="0"/>
            <a:endParaRPr lang="zh-CN" altLang="en-US"/>
          </a:p>
        </p:txBody>
      </p:sp>
      <p:sp>
        <p:nvSpPr>
          <p:cNvPr id="6963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nchorCtr="0"/>
          <a:p>
            <a:pPr lvl="0"/>
            <a:endParaRPr lang="zh-CN" altLang="en-US"/>
          </a:p>
        </p:txBody>
      </p:sp>
      <p:sp>
        <p:nvSpPr>
          <p:cNvPr id="6349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nchorCtr="0"/>
          <a:p>
            <a:pPr lvl="0"/>
            <a:endParaRPr lang="zh-CN" altLang="en-US"/>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p:cNvSpPr>
          <p:nvPr>
            <p:ph type="sldImg"/>
          </p:nvPr>
        </p:nvSpPr>
        <p:spPr/>
      </p:sp>
      <p:sp>
        <p:nvSpPr>
          <p:cNvPr id="99330"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p:cNvSpPr>
          <p:nvPr>
            <p:ph type="sldImg"/>
          </p:nvPr>
        </p:nvSpPr>
        <p:spPr/>
      </p:sp>
      <p:sp>
        <p:nvSpPr>
          <p:cNvPr id="757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p:cNvSpPr>
          <p:nvPr>
            <p:ph type="sldImg"/>
          </p:nvPr>
        </p:nvSpPr>
        <p:spPr/>
      </p:sp>
      <p:sp>
        <p:nvSpPr>
          <p:cNvPr id="83970"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p:cNvSpPr>
          <p:nvPr>
            <p:ph type="sldImg"/>
          </p:nvPr>
        </p:nvSpPr>
        <p:spPr/>
      </p:sp>
      <p:sp>
        <p:nvSpPr>
          <p:cNvPr id="93186"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p:cNvSpPr>
          <p:nvPr>
            <p:ph type="sldImg"/>
          </p:nvPr>
        </p:nvSpPr>
        <p:spPr/>
      </p:sp>
      <p:sp>
        <p:nvSpPr>
          <p:cNvPr id="99330"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p:cNvSpPr>
          <p:nvPr>
            <p:ph type="sldImg"/>
          </p:nvPr>
        </p:nvSpPr>
        <p:spPr/>
      </p:sp>
      <p:sp>
        <p:nvSpPr>
          <p:cNvPr id="105474"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p:cNvSpPr>
          <p:nvPr>
            <p:ph type="sldImg"/>
          </p:nvPr>
        </p:nvSpPr>
        <p:spPr/>
      </p:sp>
      <p:sp>
        <p:nvSpPr>
          <p:cNvPr id="14338" name="备注占位符 2"/>
          <p:cNvSpPr>
            <a:spLocks noGrp="1"/>
          </p:cNvSpPr>
          <p:nvPr>
            <p:ph type="body"/>
          </p:nvPr>
        </p:nvSpPr>
        <p:spPr/>
        <p:txBody>
          <a:bodyPr lIns="91440" tIns="45720" rIns="91440" bIns="45720" anchor="t"/>
          <a:p>
            <a:pPr lvl="0"/>
            <a:endParaRPr lang="zh-CN" altLang="en-US"/>
          </a:p>
        </p:txBody>
      </p:sp>
      <p:sp>
        <p:nvSpPr>
          <p:cNvPr id="1433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p:sp>
      <p:sp>
        <p:nvSpPr>
          <p:cNvPr id="8294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cs typeface="+mn-cs"/>
                <a:sym typeface="+mn-ea"/>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微软雅黑" panose="020B0503020204020204" pitchFamily="34" charset="-122"/>
              <a:cs typeface="+mn-cs"/>
              <a:sym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p:cNvSpPr>
          <p:nvPr>
            <p:ph type="sldImg"/>
          </p:nvPr>
        </p:nvSpPr>
        <p:spPr/>
      </p:sp>
      <p:sp>
        <p:nvSpPr>
          <p:cNvPr id="1013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幻灯片图像占位符 1"/>
          <p:cNvSpPr>
            <a:spLocks noGrp="1" noRot="1" noChangeAspect="1"/>
          </p:cNvSpPr>
          <p:nvPr>
            <p:ph type="sldImg"/>
          </p:nvPr>
        </p:nvSpPr>
        <p:spPr/>
      </p:sp>
      <p:sp>
        <p:nvSpPr>
          <p:cNvPr id="145410" name="备注占位符 2"/>
          <p:cNvSpPr>
            <a:spLocks noGrp="1"/>
          </p:cNvSpPr>
          <p:nvPr>
            <p:ph type="body"/>
          </p:nvPr>
        </p:nvSpPr>
        <p:spPr/>
        <p:txBody>
          <a:bodyPr lIns="91440" tIns="45720" rIns="91440" bIns="45720" anchor="t"/>
          <a:p>
            <a:pPr lvl="0"/>
            <a:endParaRPr lang="zh-CN" altLang="en-US"/>
          </a:p>
        </p:txBody>
      </p:sp>
      <p:sp>
        <p:nvSpPr>
          <p:cNvPr id="14541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nchorCtr="0"/>
          <a:p>
            <a:pPr lvl="0"/>
            <a:endParaRPr lang="zh-CN" altLang="en-US"/>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p>
            <a:pPr lvl="0"/>
            <a:endParaRPr lang="zh-CN" altLang="en-US"/>
          </a:p>
        </p:txBody>
      </p:sp>
      <p:sp>
        <p:nvSpPr>
          <p:cNvPr id="1843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p:cNvSpPr>
          <p:nvPr>
            <p:ph type="sldImg"/>
          </p:nvPr>
        </p:nvSpPr>
        <p:spPr/>
      </p:sp>
      <p:sp>
        <p:nvSpPr>
          <p:cNvPr id="12290" name="备注占位符 2"/>
          <p:cNvSpPr>
            <a:spLocks noGrp="1"/>
          </p:cNvSpPr>
          <p:nvPr>
            <p:ph type="body"/>
          </p:nvPr>
        </p:nvSpPr>
        <p:spPr/>
        <p:txBody>
          <a:bodyPr lIns="91440" tIns="45720" rIns="91440" bIns="45720" anchor="t"/>
          <a:p>
            <a:pPr lvl="0"/>
            <a:endParaRPr lang="zh-CN" altLang="en-US"/>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p>
            <a:pPr lvl="0"/>
            <a:endParaRPr lang="zh-CN" altLang="en-US"/>
          </a:p>
        </p:txBody>
      </p:sp>
      <p:sp>
        <p:nvSpPr>
          <p:cNvPr id="2253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p>
            <a:pPr lvl="0"/>
            <a:endParaRPr lang="zh-CN" altLang="en-US"/>
          </a:p>
        </p:txBody>
      </p:sp>
      <p:sp>
        <p:nvSpPr>
          <p:cNvPr id="2457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54781"/>
            <a:ext cx="6019800" cy="329088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bg>
      <p:bgPr>
        <a:solidFill>
          <a:srgbClr val="FFFFFF"/>
        </a:solidFill>
        <a:effectLst/>
      </p:bgPr>
    </p:bg>
    <p:spTree>
      <p:nvGrpSpPr>
        <p:cNvPr id="1" name=""/>
        <p:cNvGrpSpPr/>
        <p:nvPr/>
      </p:nvGrpSpPr>
      <p:grpSpPr>
        <a:xfrm>
          <a:off x="0" y="0"/>
          <a:ext cx="0" cy="0"/>
          <a:chOff x="0" y="0"/>
          <a:chExt cx="0" cy="0"/>
        </a:xfrm>
      </p:grpSpPr>
      <p:grpSp>
        <p:nvGrpSpPr>
          <p:cNvPr id="17" name="组合 16"/>
          <p:cNvGrpSpPr/>
          <p:nvPr userDrawn="1"/>
        </p:nvGrpSpPr>
        <p:grpSpPr>
          <a:xfrm>
            <a:off x="3419475" y="339725"/>
            <a:ext cx="247650" cy="384175"/>
            <a:chOff x="3579019" y="293633"/>
            <a:chExt cx="361957" cy="564356"/>
          </a:xfrm>
        </p:grpSpPr>
        <p:sp>
          <p:nvSpPr>
            <p:cNvPr id="18" name="任意多边形 17"/>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9" name="任意多边形 18"/>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 name="任意多边形 19"/>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1" name="任意多边形 20"/>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5" name="TextBox 14"/>
          <p:cNvSpPr txBox="1"/>
          <p:nvPr userDrawn="1"/>
        </p:nvSpPr>
        <p:spPr>
          <a:xfrm>
            <a:off x="3132138" y="409575"/>
            <a:ext cx="2879725" cy="600075"/>
          </a:xfrm>
          <a:prstGeom prst="rect">
            <a:avLst/>
          </a:prstGeom>
          <a:noFill/>
        </p:spPr>
        <p:txBody>
          <a:bodyPr wrap="square" rtlCol="0">
            <a:spAutoFit/>
          </a:bodyPr>
          <a:lstStyle/>
          <a:p>
            <a:pPr algn="ctr" fontAlgn="auto"/>
            <a:r>
              <a:rPr lang="zh-CN" altLang="en-US" sz="2100" strike="noStrike" noProof="1" dirty="0" smtClean="0">
                <a:solidFill>
                  <a:schemeClr val="accent3"/>
                </a:solidFill>
                <a:latin typeface="+mn-lt"/>
                <a:ea typeface="+mn-ea"/>
                <a:cs typeface="+mn-cs"/>
              </a:rPr>
              <a:t>单击输入标题</a:t>
            </a:r>
            <a:endParaRPr lang="en-US" altLang="zh-CN" sz="2100" strike="noStrike" noProof="1" dirty="0" smtClean="0">
              <a:solidFill>
                <a:schemeClr val="accent3"/>
              </a:solidFill>
            </a:endParaRPr>
          </a:p>
          <a:p>
            <a:pPr algn="ctr" fontAlgn="auto"/>
            <a:r>
              <a:rPr lang="zh-CN" altLang="en-US" sz="1100" strike="noStrike" noProof="1" dirty="0" smtClean="0">
                <a:solidFill>
                  <a:schemeClr val="tx1">
                    <a:lumMod val="65000"/>
                    <a:lumOff val="35000"/>
                  </a:schemeClr>
                </a:solidFill>
                <a:latin typeface="+mn-lt"/>
                <a:ea typeface="+mn-ea"/>
                <a:cs typeface="+mn-cs"/>
              </a:rPr>
              <a:t>单击此处添加副标题或详细文本描述</a:t>
            </a:r>
            <a:endParaRPr lang="zh-CN" altLang="en-US" sz="1100" strike="noStrike" noProof="1" dirty="0">
              <a:solidFill>
                <a:schemeClr val="tx1">
                  <a:lumMod val="65000"/>
                  <a:lumOff val="35000"/>
                </a:schemeClr>
              </a:solidFill>
            </a:endParaRPr>
          </a:p>
        </p:txBody>
      </p:sp>
      <p:sp>
        <p:nvSpPr>
          <p:cNvPr id="16" name="TextBox 15"/>
          <p:cNvSpPr txBox="1"/>
          <p:nvPr userDrawn="1"/>
        </p:nvSpPr>
        <p:spPr>
          <a:xfrm>
            <a:off x="3132138" y="4587875"/>
            <a:ext cx="2879725" cy="338138"/>
          </a:xfrm>
          <a:prstGeom prst="rect">
            <a:avLst/>
          </a:prstGeom>
          <a:noFill/>
        </p:spPr>
        <p:txBody>
          <a:bodyPr wrap="square" rtlCol="0">
            <a:spAutoFit/>
          </a:bodyPr>
          <a:lstStyle/>
          <a:p>
            <a:pPr algn="ctr" fontAlgn="auto"/>
            <a:r>
              <a:rPr lang="en-US" altLang="zh-CN" sz="800" strike="noStrike" noProof="1" dirty="0" smtClean="0">
                <a:ln>
                  <a:noFill/>
                </a:ln>
                <a:solidFill>
                  <a:schemeClr val="accent3"/>
                </a:solidFill>
                <a:latin typeface="+mn-lt"/>
                <a:ea typeface="+mn-ea"/>
                <a:cs typeface="+mn-cs"/>
              </a:rPr>
              <a:t>www.</a:t>
            </a:r>
            <a:r>
              <a:rPr lang="zh-CN" altLang="en-US" sz="800" strike="noStrike" noProof="1" dirty="0" smtClean="0">
                <a:ln>
                  <a:noFill/>
                </a:ln>
                <a:solidFill>
                  <a:schemeClr val="accent3"/>
                </a:solidFill>
                <a:latin typeface="+mn-lt"/>
                <a:ea typeface="+mn-ea"/>
                <a:cs typeface="+mn-cs"/>
              </a:rPr>
              <a:t>企业网站</a:t>
            </a:r>
            <a:r>
              <a:rPr lang="en-US" altLang="zh-CN" sz="800" strike="noStrike" noProof="1" dirty="0" smtClean="0">
                <a:ln>
                  <a:noFill/>
                </a:ln>
                <a:solidFill>
                  <a:schemeClr val="accent3"/>
                </a:solidFill>
                <a:latin typeface="+mn-lt"/>
                <a:ea typeface="+mn-ea"/>
                <a:cs typeface="+mn-cs"/>
              </a:rPr>
              <a:t>.com</a:t>
            </a:r>
            <a:endParaRPr lang="en-US" altLang="zh-CN" sz="800" strike="noStrike" noProof="1" dirty="0" smtClean="0">
              <a:ln>
                <a:noFill/>
              </a:ln>
              <a:solidFill>
                <a:schemeClr val="accent3"/>
              </a:solidFill>
            </a:endParaRPr>
          </a:p>
          <a:p>
            <a:pPr algn="ctr" fontAlgn="auto"/>
            <a:r>
              <a:rPr lang="zh-CN" altLang="en-US" sz="800" strike="noStrike" noProof="1" dirty="0" smtClean="0">
                <a:solidFill>
                  <a:schemeClr val="tx1">
                    <a:lumMod val="65000"/>
                    <a:lumOff val="35000"/>
                  </a:schemeClr>
                </a:solidFill>
                <a:latin typeface="+mn-lt"/>
                <a:ea typeface="+mn-ea"/>
                <a:cs typeface="+mn-cs"/>
              </a:rPr>
              <a:t>企业名称</a:t>
            </a:r>
            <a:r>
              <a:rPr lang="en-US" altLang="zh-CN" sz="800" strike="noStrike" noProof="1" dirty="0" smtClean="0">
                <a:solidFill>
                  <a:schemeClr val="tx1">
                    <a:lumMod val="65000"/>
                    <a:lumOff val="35000"/>
                  </a:schemeClr>
                </a:solidFill>
                <a:latin typeface="+mn-lt"/>
                <a:ea typeface="+mn-ea"/>
                <a:cs typeface="+mn-cs"/>
              </a:rPr>
              <a:t>/</a:t>
            </a:r>
            <a:r>
              <a:rPr lang="zh-CN" altLang="en-US" sz="800" strike="noStrike" noProof="1" dirty="0" smtClean="0">
                <a:solidFill>
                  <a:schemeClr val="tx1">
                    <a:lumMod val="65000"/>
                    <a:lumOff val="35000"/>
                  </a:schemeClr>
                </a:solidFill>
                <a:latin typeface="+mn-lt"/>
                <a:ea typeface="+mn-ea"/>
                <a:cs typeface="+mn-cs"/>
              </a:rPr>
              <a:t>宣传口号</a:t>
            </a:r>
            <a:r>
              <a:rPr lang="en-US" altLang="zh-CN" sz="800" strike="noStrike" noProof="1" dirty="0" smtClean="0">
                <a:solidFill>
                  <a:schemeClr val="tx1">
                    <a:lumMod val="65000"/>
                    <a:lumOff val="35000"/>
                  </a:schemeClr>
                </a:solidFill>
                <a:latin typeface="+mn-lt"/>
                <a:ea typeface="+mn-ea"/>
                <a:cs typeface="+mn-cs"/>
              </a:rPr>
              <a:t>/</a:t>
            </a:r>
            <a:r>
              <a:rPr lang="zh-CN" altLang="en-US" sz="800" strike="noStrike" noProof="1" dirty="0" smtClean="0">
                <a:solidFill>
                  <a:schemeClr val="tx1">
                    <a:lumMod val="65000"/>
                    <a:lumOff val="35000"/>
                  </a:schemeClr>
                </a:solidFill>
                <a:latin typeface="+mn-lt"/>
                <a:ea typeface="+mn-ea"/>
                <a:cs typeface="+mn-cs"/>
              </a:rPr>
              <a:t>企业标题</a:t>
            </a:r>
            <a:endParaRPr lang="zh-CN" altLang="en-US" sz="800" strike="noStrike" noProof="1" dirty="0">
              <a:solidFill>
                <a:schemeClr val="tx1">
                  <a:lumMod val="65000"/>
                  <a:lumOff val="35000"/>
                </a:schemeClr>
              </a:solidFill>
            </a:endParaRPr>
          </a:p>
        </p:txBody>
      </p:sp>
      <p:grpSp>
        <p:nvGrpSpPr>
          <p:cNvPr id="22" name="组合 21"/>
          <p:cNvGrpSpPr/>
          <p:nvPr userDrawn="1"/>
        </p:nvGrpSpPr>
        <p:grpSpPr>
          <a:xfrm flipH="1">
            <a:off x="5476875" y="339725"/>
            <a:ext cx="247650" cy="384175"/>
            <a:chOff x="3579019" y="293633"/>
            <a:chExt cx="361957" cy="564356"/>
          </a:xfrm>
        </p:grpSpPr>
        <p:sp>
          <p:nvSpPr>
            <p:cNvPr id="23" name="任意多边形 22"/>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5" name="任意多边形 24"/>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6" name="任意多边形 25"/>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cxnSp>
        <p:nvCxnSpPr>
          <p:cNvPr id="27" name="直接连接符 26"/>
          <p:cNvCxnSpPr/>
          <p:nvPr userDrawn="1"/>
        </p:nvCxnSpPr>
        <p:spPr>
          <a:xfrm flipH="1">
            <a:off x="525463" y="690563"/>
            <a:ext cx="314166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5476875" y="690563"/>
            <a:ext cx="314166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525463" y="4749800"/>
            <a:ext cx="332581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5292725" y="4749800"/>
            <a:ext cx="332581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100000">
                                          <p:val>
                                            <p:strVal val="#ppt_x"/>
                                          </p:val>
                                        </p:tav>
                                      </p:tavLst>
                                    </p:anim>
                                    <p:anim calcmode="lin" valueType="num">
                                      <p:cBhvr>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0-#ppt_w/2"/>
                                          </p:val>
                                        </p:tav>
                                        <p:tav tm="100000">
                                          <p:val>
                                            <p:strVal val="#ppt_x"/>
                                          </p:val>
                                        </p:tav>
                                      </p:tavLst>
                                    </p:anim>
                                    <p:anim calcmode="lin" valueType="num">
                                      <p:cBhvr>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1+#ppt_w/2"/>
                                          </p:val>
                                        </p:tav>
                                        <p:tav tm="100000">
                                          <p:val>
                                            <p:strVal val="#ppt_x"/>
                                          </p:val>
                                        </p:tav>
                                      </p:tavLst>
                                    </p:anim>
                                    <p:anim calcmode="lin" valueType="num">
                                      <p:cBhvr>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38401" y="2272718"/>
            <a:ext cx="4267200" cy="647969"/>
          </a:xfrm>
        </p:spPr>
        <p:txBody>
          <a:bodyPr lIns="90000" tIns="46800" rIns="90000" bIns="0" anchor="b" anchorCtr="0">
            <a:normAutofit/>
          </a:bodyPr>
          <a:lstStyle>
            <a:lvl1pPr algn="ctr">
              <a:defRPr sz="3300" u="none" strike="noStrike" kern="1200" cap="none" spc="300" normalizeH="0" baseline="0">
                <a:solidFill>
                  <a:schemeClr val="accent1"/>
                </a:solidFill>
                <a:uFillTx/>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2112169" y="2929890"/>
            <a:ext cx="4919663" cy="701040"/>
          </a:xfrm>
        </p:spPr>
        <p:txBody>
          <a:bodyPr lIns="90000" tIns="0" rIns="90000" bIns="46800">
            <a:normAutofit/>
          </a:bodyPr>
          <a:lstStyle>
            <a:lvl1pPr marL="0" indent="0" algn="ctr"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3"/>
            </p:custDataLst>
          </p:nvPr>
        </p:nvSpPr>
        <p:spPr>
          <a:xfrm>
            <a:off x="457200" y="4767263"/>
            <a:ext cx="2133600" cy="274638"/>
          </a:xfrm>
          <a:prstGeom prst="rect">
            <a:avLst/>
          </a:prstGeom>
        </p:spPr>
        <p:txBody>
          <a:bodyPr vert="horz" lIns="91440" tIns="45720" rIns="91440" bIns="45720" rtlCol="0" anchor="ct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4"/>
            </p:custDataLst>
          </p:nvPr>
        </p:nvSpPr>
        <p:spPr>
          <a:xfrm>
            <a:off x="3124200" y="4767263"/>
            <a:ext cx="2895600" cy="274638"/>
          </a:xfrm>
          <a:prstGeom prst="rect">
            <a:avLst/>
          </a:prstGeom>
        </p:spPr>
        <p:txBody>
          <a:bodyPr vert="horz" lIns="91440" tIns="45720" rIns="91440" bIns="45720" rtlCol="0" anchor="ctr"/>
          <a:lstStyle/>
          <a:p>
            <a:pPr fontAlgn="auto"/>
            <a:endParaRPr lang="zh-CN" altLang="en-US" strike="noStrike" noProof="1"/>
          </a:p>
        </p:txBody>
      </p:sp>
      <p:sp>
        <p:nvSpPr>
          <p:cNvPr id="6" name="灯片编号占位符 5"/>
          <p:cNvSpPr>
            <a:spLocks noGrp="1"/>
          </p:cNvSpPr>
          <p:nvPr>
            <p:ph type="sldNum" sz="quarter" idx="12"/>
            <p:custDataLst>
              <p:tags r:id="rId5"/>
            </p:custDataLst>
          </p:nvPr>
        </p:nvSpPr>
        <p:spPr>
          <a:xfrm>
            <a:off x="6553200" y="4767263"/>
            <a:ext cx="2133600" cy="274638"/>
          </a:xfrm>
          <a:prstGeom prst="rect">
            <a:avLst/>
          </a:prstGeom>
        </p:spPr>
        <p:txBody>
          <a:bodyPr vert="horz" lIns="91440" tIns="45720" rIns="91440" bIns="45720" rtlCol="0" anchor="ct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FFFFF"/>
        </a:solidFill>
        <a:effectLst/>
      </p:bgPr>
    </p:bg>
    <p:spTree>
      <p:nvGrpSpPr>
        <p:cNvPr id="1" name=""/>
        <p:cNvGrpSpPr/>
        <p:nvPr/>
      </p:nvGrpSpPr>
      <p:grpSpPr>
        <a:xfrm>
          <a:off x="0" y="0"/>
          <a:ext cx="0" cy="0"/>
          <a:chOff x="0" y="0"/>
          <a:chExt cx="0" cy="0"/>
        </a:xfrm>
      </p:grpSpPr>
      <p:cxnSp>
        <p:nvCxnSpPr>
          <p:cNvPr id="4" name="直接连接符 3"/>
          <p:cNvCxnSpPr/>
          <p:nvPr userDrawn="1"/>
        </p:nvCxnSpPr>
        <p:spPr>
          <a:xfrm>
            <a:off x="0" y="555625"/>
            <a:ext cx="9144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p>
            <a:pPr fontAlgn="auto"/>
            <a:endParaRPr lang="zh-CN" altLang="en-US" strike="noStrike" noProof="1"/>
          </a:p>
        </p:txBody>
      </p:sp>
      <p:sp>
        <p:nvSpPr>
          <p:cNvPr id="5" name="灯片编号占位符 4"/>
          <p:cNvSpPr>
            <a:spLocks noGrp="1"/>
          </p:cNvSpPr>
          <p:nvPr>
            <p:ph type="sldNum" sz="quarter" idx="12"/>
          </p:nvPr>
        </p:nvSpPr>
        <p:spPr>
          <a:xfrm>
            <a:off x="6553200" y="4767263"/>
            <a:ext cx="2133600" cy="274638"/>
          </a:xfrm>
          <a:prstGeom prst="rect">
            <a:avLst/>
          </a:prstGeom>
        </p:spPr>
        <p:txBody>
          <a:bodyPr vert="horz" lIns="91440" tIns="45720" rIns="91440" bIns="45720" rtlCol="0" anchor="ct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vert="horz" lIns="91440" tIns="45720" rIns="91440" bIns="45720"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F31A8091-7EE4-41B5-8137-A62B04FCA6E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78AA5FA-60D0-45B3-9A54-CD9302FF9B70}"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advTm="1000">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3.xml"/><Relationship Id="rId3" Type="http://schemas.openxmlformats.org/officeDocument/2006/relationships/tags" Target="../tags/tag5.xml"/><Relationship Id="rId2" Type="http://schemas.openxmlformats.org/officeDocument/2006/relationships/image" Target="../media/image4.jpeg"/><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3.xml"/><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8.xml"/><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customXml" Target="../ink/ink6.xml"/><Relationship Id="rId7" Type="http://schemas.openxmlformats.org/officeDocument/2006/relationships/image" Target="../media/image14.png"/><Relationship Id="rId6" Type="http://schemas.openxmlformats.org/officeDocument/2006/relationships/customXml" Target="../ink/ink5.xml"/><Relationship Id="rId5" Type="http://schemas.openxmlformats.org/officeDocument/2006/relationships/image" Target="../media/image13.png"/><Relationship Id="rId4" Type="http://schemas.openxmlformats.org/officeDocument/2006/relationships/customXml" Target="../ink/ink4.xml"/><Relationship Id="rId3" Type="http://schemas.openxmlformats.org/officeDocument/2006/relationships/image" Target="../media/image12.png"/><Relationship Id="rId2" Type="http://schemas.openxmlformats.org/officeDocument/2006/relationships/customXml" Target="../ink/ink3.xml"/><Relationship Id="rId11" Type="http://schemas.openxmlformats.org/officeDocument/2006/relationships/slideLayout" Target="../slideLayouts/slideLayout13.xml"/><Relationship Id="rId10" Type="http://schemas.openxmlformats.org/officeDocument/2006/relationships/tags" Target="../tags/tag11.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image" Target="../media/image16.png"/></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3.xml"/><Relationship Id="rId7" Type="http://schemas.openxmlformats.org/officeDocument/2006/relationships/image" Target="../media/image20.png"/><Relationship Id="rId6" Type="http://schemas.openxmlformats.org/officeDocument/2006/relationships/customXml" Target="../ink/ink9.xml"/><Relationship Id="rId5" Type="http://schemas.openxmlformats.org/officeDocument/2006/relationships/image" Target="../media/image19.png"/><Relationship Id="rId4" Type="http://schemas.openxmlformats.org/officeDocument/2006/relationships/customXml" Target="../ink/ink8.xml"/><Relationship Id="rId3" Type="http://schemas.openxmlformats.org/officeDocument/2006/relationships/image" Target="../media/image18.png"/><Relationship Id="rId2" Type="http://schemas.openxmlformats.org/officeDocument/2006/relationships/customXml" Target="../ink/ink7.xml"/><Relationship Id="rId10" Type="http://schemas.openxmlformats.org/officeDocument/2006/relationships/notesSlide" Target="../notesSlides/notesSlide36.xml"/><Relationship Id="rId1" Type="http://schemas.openxmlformats.org/officeDocument/2006/relationships/image" Target="../media/image17.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4.xml"/><Relationship Id="rId3" Type="http://schemas.openxmlformats.org/officeDocument/2006/relationships/image" Target="../media/image22.png"/><Relationship Id="rId2" Type="http://schemas.openxmlformats.org/officeDocument/2006/relationships/customXml" Target="../ink/ink10.xml"/><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tags" Target="../tags/tag15.xml"/><Relationship Id="rId5" Type="http://schemas.openxmlformats.org/officeDocument/2006/relationships/image" Target="../media/image25.png"/><Relationship Id="rId4" Type="http://schemas.openxmlformats.org/officeDocument/2006/relationships/customXml" Target="../ink/ink12.xml"/><Relationship Id="rId3" Type="http://schemas.openxmlformats.org/officeDocument/2006/relationships/image" Target="../media/image24.png"/><Relationship Id="rId2" Type="http://schemas.openxmlformats.org/officeDocument/2006/relationships/customXml" Target="../ink/ink11.xml"/><Relationship Id="rId1"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xml"/><Relationship Id="rId1"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xml"/><Relationship Id="rId1"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image" Target="../media/image29.jpe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3.xml"/><Relationship Id="rId4" Type="http://schemas.openxmlformats.org/officeDocument/2006/relationships/tags" Target="../tags/tag22.xml"/><Relationship Id="rId3" Type="http://schemas.openxmlformats.org/officeDocument/2006/relationships/image" Target="../media/image30.jpeg"/><Relationship Id="rId2" Type="http://schemas.openxmlformats.org/officeDocument/2006/relationships/tags" Target="../tags/tag21.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3.xml"/><Relationship Id="rId3" Type="http://schemas.openxmlformats.org/officeDocument/2006/relationships/tags" Target="../tags/tag24.xml"/><Relationship Id="rId2" Type="http://schemas.openxmlformats.org/officeDocument/2006/relationships/image" Target="../media/image31.jpeg"/><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tags" Target="../tags/tag2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13.xml"/><Relationship Id="rId5" Type="http://schemas.openxmlformats.org/officeDocument/2006/relationships/tags" Target="../tags/tag29.xml"/><Relationship Id="rId4" Type="http://schemas.openxmlformats.org/officeDocument/2006/relationships/image" Target="../media/image33.png"/><Relationship Id="rId3" Type="http://schemas.openxmlformats.org/officeDocument/2006/relationships/customXml" Target="../ink/ink13.xml"/><Relationship Id="rId2" Type="http://schemas.openxmlformats.org/officeDocument/2006/relationships/image" Target="../media/image32.jpeg"/><Relationship Id="rId1" Type="http://schemas.openxmlformats.org/officeDocument/2006/relationships/tags" Target="../tags/tag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3138854"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Times New Roman" panose="02020603050405020304" pitchFamily="18" charset="0"/>
                <a:ea typeface="黑体" panose="02010609060101010101" charset="-122"/>
                <a:cs typeface="Times New Roman" panose="02020603050405020304" pitchFamily="18" charset="0"/>
              </a:rPr>
              <a:t>          </a:t>
            </a:r>
            <a:endParaRPr lang="zh-CN" altLang="en-US" sz="1800" dirty="0">
              <a:latin typeface="黑体" panose="02010609060101010101" charset="-122"/>
              <a:ea typeface="黑体" panose="02010609060101010101" charset="-122"/>
            </a:endParaRPr>
          </a:p>
        </p:txBody>
      </p:sp>
      <p:sp>
        <p:nvSpPr>
          <p:cNvPr id="19" name="文本框 18"/>
          <p:cNvSpPr txBox="1"/>
          <p:nvPr/>
        </p:nvSpPr>
        <p:spPr>
          <a:xfrm>
            <a:off x="481266" y="3004109"/>
            <a:ext cx="2176322" cy="553085"/>
          </a:xfrm>
          <a:prstGeom prst="rect">
            <a:avLst/>
          </a:prstGeom>
          <a:noFill/>
        </p:spPr>
        <p:txBody>
          <a:bodyPr wrap="square" rtlCol="0">
            <a:spAutoFit/>
          </a:bodyPr>
          <a:lstStyle/>
          <a:p>
            <a:pPr algn="ctr"/>
            <a:r>
              <a:rPr sz="1500" dirty="0">
                <a:solidFill>
                  <a:schemeClr val="bg1"/>
                </a:solidFill>
                <a:latin typeface="方正兰亭细黑_GBK" panose="02000000000000000000" pitchFamily="2" charset="-122"/>
                <a:ea typeface="方正兰亭细黑_GBK" panose="02000000000000000000" pitchFamily="2" charset="-122"/>
              </a:rPr>
              <a:t>武汉市</a:t>
            </a:r>
            <a:r>
              <a:rPr lang="zh-CN" sz="1500" dirty="0">
                <a:solidFill>
                  <a:schemeClr val="bg1"/>
                </a:solidFill>
                <a:latin typeface="方正兰亭细黑_GBK" panose="02000000000000000000" pitchFamily="2" charset="-122"/>
                <a:ea typeface="方正兰亭细黑_GBK" panose="02000000000000000000" pitchFamily="2" charset="-122"/>
              </a:rPr>
              <a:t>科学技术</a:t>
            </a:r>
            <a:r>
              <a:rPr sz="1500" dirty="0">
                <a:solidFill>
                  <a:schemeClr val="bg1"/>
                </a:solidFill>
                <a:latin typeface="方正兰亭细黑_GBK" panose="02000000000000000000" pitchFamily="2" charset="-122"/>
                <a:ea typeface="方正兰亭细黑_GBK" panose="02000000000000000000" pitchFamily="2" charset="-122"/>
              </a:rPr>
              <a:t>局</a:t>
            </a:r>
            <a:endParaRPr sz="1500" dirty="0">
              <a:solidFill>
                <a:schemeClr val="bg1"/>
              </a:solidFill>
              <a:latin typeface="方正兰亭细黑_GBK" panose="02000000000000000000" pitchFamily="2" charset="-122"/>
              <a:ea typeface="方正兰亭细黑_GBK" panose="02000000000000000000" pitchFamily="2" charset="-122"/>
            </a:endParaRPr>
          </a:p>
          <a:p>
            <a:pPr algn="ctr"/>
            <a:r>
              <a:rPr lang="zh-CN" sz="1500" dirty="0">
                <a:solidFill>
                  <a:schemeClr val="bg1"/>
                </a:solidFill>
                <a:latin typeface="方正兰亭细黑_GBK" panose="02000000000000000000" pitchFamily="2" charset="-122"/>
                <a:ea typeface="方正兰亭细黑_GBK" panose="02000000000000000000" pitchFamily="2" charset="-122"/>
              </a:rPr>
              <a:t>成果</a:t>
            </a:r>
            <a:r>
              <a:rPr sz="1500" dirty="0">
                <a:solidFill>
                  <a:schemeClr val="bg1"/>
                </a:solidFill>
                <a:latin typeface="方正兰亭细黑_GBK" panose="02000000000000000000" pitchFamily="2" charset="-122"/>
                <a:ea typeface="方正兰亭细黑_GBK" panose="02000000000000000000" pitchFamily="2" charset="-122"/>
              </a:rPr>
              <a:t>转化</a:t>
            </a:r>
            <a:r>
              <a:rPr lang="zh-CN" sz="1500" dirty="0">
                <a:solidFill>
                  <a:schemeClr val="bg1"/>
                </a:solidFill>
                <a:latin typeface="方正兰亭细黑_GBK" panose="02000000000000000000" pitchFamily="2" charset="-122"/>
                <a:ea typeface="方正兰亭细黑_GBK" panose="02000000000000000000" pitchFamily="2" charset="-122"/>
              </a:rPr>
              <a:t>促进</a:t>
            </a:r>
            <a:r>
              <a:rPr sz="1500" dirty="0">
                <a:solidFill>
                  <a:schemeClr val="bg1"/>
                </a:solidFill>
                <a:latin typeface="方正兰亭细黑_GBK" panose="02000000000000000000" pitchFamily="2" charset="-122"/>
                <a:ea typeface="方正兰亭细黑_GBK" panose="02000000000000000000" pitchFamily="2" charset="-122"/>
              </a:rPr>
              <a:t>中心</a:t>
            </a:r>
            <a:endParaRPr sz="1500" dirty="0">
              <a:solidFill>
                <a:schemeClr val="bg1"/>
              </a:solidFill>
              <a:latin typeface="方正兰亭细黑_GBK" panose="02000000000000000000" pitchFamily="2" charset="-122"/>
              <a:ea typeface="方正兰亭细黑_GBK" panose="02000000000000000000" pitchFamily="2" charset="-122"/>
            </a:endParaRPr>
          </a:p>
        </p:txBody>
      </p:sp>
      <p:sp>
        <p:nvSpPr>
          <p:cNvPr id="37" name="TextBox 22"/>
          <p:cNvSpPr txBox="1">
            <a:spLocks noChangeArrowheads="1"/>
          </p:cNvSpPr>
          <p:nvPr/>
        </p:nvSpPr>
        <p:spPr bwMode="auto">
          <a:xfrm>
            <a:off x="3636010" y="1203960"/>
            <a:ext cx="38436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9pPr>
          </a:lstStyle>
          <a:p>
            <a:pPr eaLnBrk="1" hangingPunct="1"/>
            <a:r>
              <a:rPr lang="zh-CN" altLang="en-US" sz="3600" b="1" dirty="0">
                <a:solidFill>
                  <a:srgbClr val="C00000"/>
                </a:solidFill>
                <a:effectLst>
                  <a:outerShdw blurRad="38100" dist="19050" dir="2700000" algn="tl" rotWithShape="0">
                    <a:schemeClr val="dk1">
                      <a:alpha val="40000"/>
                    </a:schemeClr>
                  </a:outerShdw>
                </a:effectLst>
                <a:latin typeface="+mj-ea"/>
                <a:ea typeface="+mj-ea"/>
                <a:sym typeface="+mn-ea"/>
              </a:rPr>
              <a:t>技术合同认定登记</a:t>
            </a:r>
            <a:endParaRPr lang="zh-CN" altLang="en-US" sz="3600" b="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mj-ea"/>
              <a:ea typeface="+mj-ea"/>
              <a:sym typeface="+mn-ea"/>
            </a:endParaRPr>
          </a:p>
          <a:p>
            <a:pPr algn="dist" eaLnBrk="1" hangingPunct="1"/>
            <a:r>
              <a:rPr lang="zh-CN" altLang="en-US" sz="3600" b="1" spc="100" dirty="0">
                <a:solidFill>
                  <a:schemeClr val="tx2">
                    <a:lumMod val="50000"/>
                  </a:schemeClr>
                </a:solidFill>
                <a:effectLst>
                  <a:outerShdw blurRad="38100" dist="19050" dir="2700000" algn="tl" rotWithShape="0">
                    <a:schemeClr val="dk1">
                      <a:alpha val="40000"/>
                    </a:schemeClr>
                  </a:outerShdw>
                </a:effectLst>
                <a:latin typeface="微软雅黑" panose="020B0503020204020204" pitchFamily="34" charset="-122"/>
                <a:ea typeface="方正兰亭粗黑简体" panose="02000000000000000000" pitchFamily="2" charset="-122"/>
                <a:sym typeface="+mn-ea"/>
              </a:rPr>
              <a:t>财税政策及实务</a:t>
            </a:r>
            <a:endParaRPr lang="zh-CN" altLang="en-US" sz="3600" b="1" spc="100" dirty="0">
              <a:solidFill>
                <a:schemeClr val="tx2">
                  <a:lumMod val="50000"/>
                </a:schemeClr>
              </a:solidFill>
              <a:effectLst>
                <a:outerShdw blurRad="38100" dist="19050" dir="2700000" algn="tl" rotWithShape="0">
                  <a:schemeClr val="dk1">
                    <a:alpha val="40000"/>
                  </a:schemeClr>
                </a:outerShdw>
              </a:effectLst>
              <a:latin typeface="微软雅黑" panose="020B0503020204020204" pitchFamily="34" charset="-122"/>
              <a:ea typeface="方正兰亭粗黑简体" panose="02000000000000000000" pitchFamily="2" charset="-122"/>
              <a:sym typeface="+mn-ea"/>
            </a:endParaRPr>
          </a:p>
        </p:txBody>
      </p:sp>
      <p:cxnSp>
        <p:nvCxnSpPr>
          <p:cNvPr id="21" name="直接连接符 20"/>
          <p:cNvCxnSpPr/>
          <p:nvPr/>
        </p:nvCxnSpPr>
        <p:spPr>
          <a:xfrm>
            <a:off x="3454340" y="2721778"/>
            <a:ext cx="5373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643755" y="3147695"/>
            <a:ext cx="2437765" cy="368300"/>
          </a:xfrm>
          <a:prstGeom prst="rect">
            <a:avLst/>
          </a:prstGeom>
          <a:solidFill>
            <a:schemeClr val="bg1"/>
          </a:solidFill>
        </p:spPr>
        <p:txBody>
          <a:bodyPr wrap="square" rtlCol="0">
            <a:spAutoFit/>
          </a:bodyPr>
          <a:lstStyle/>
          <a:p>
            <a:pPr algn="ctr"/>
            <a:r>
              <a:rPr lang="en-US" altLang="zh-CN" sz="1800" b="1" dirty="0">
                <a:solidFill>
                  <a:srgbClr val="404040"/>
                </a:solidFill>
                <a:latin typeface="+mn-lt"/>
                <a:ea typeface="+mn-lt"/>
                <a:cs typeface="+mn-lt"/>
                <a:sym typeface="+mn-ea"/>
              </a:rPr>
              <a:t>  </a:t>
            </a:r>
            <a:r>
              <a:rPr lang="en-US" altLang="zh-CN" sz="1800" b="1" dirty="0">
                <a:solidFill>
                  <a:schemeClr val="tx2">
                    <a:lumMod val="75000"/>
                  </a:schemeClr>
                </a:solidFill>
                <a:latin typeface="+mn-lt"/>
                <a:ea typeface="+mn-lt"/>
                <a:cs typeface="+mn-lt"/>
                <a:sym typeface="+mn-ea"/>
              </a:rPr>
              <a:t> </a:t>
            </a:r>
            <a:r>
              <a:rPr lang="zh-CN" altLang="en-US" sz="1400" b="1" dirty="0">
                <a:solidFill>
                  <a:schemeClr val="tx2">
                    <a:lumMod val="75000"/>
                  </a:schemeClr>
                </a:solidFill>
                <a:latin typeface="+mn-lt"/>
                <a:ea typeface="+mn-lt"/>
                <a:cs typeface="+mn-lt"/>
                <a:sym typeface="+mn-ea"/>
              </a:rPr>
              <a:t>技术市场部</a:t>
            </a:r>
            <a:r>
              <a:rPr lang="en-US" altLang="zh-CN" sz="1400" b="1" dirty="0">
                <a:solidFill>
                  <a:schemeClr val="tx2">
                    <a:lumMod val="75000"/>
                  </a:schemeClr>
                </a:solidFill>
                <a:latin typeface="+mn-lt"/>
                <a:ea typeface="+mn-lt"/>
                <a:cs typeface="+mn-lt"/>
                <a:sym typeface="+mn-ea"/>
              </a:rPr>
              <a:t> </a:t>
            </a:r>
            <a:r>
              <a:rPr lang="zh-CN" altLang="en-US" sz="1400" b="1" dirty="0">
                <a:solidFill>
                  <a:srgbClr val="A94D28"/>
                </a:solidFill>
                <a:latin typeface="+mn-lt"/>
                <a:ea typeface="+mn-lt"/>
                <a:cs typeface="+mn-lt"/>
                <a:sym typeface="+mn-ea"/>
              </a:rPr>
              <a:t>陈光辉</a:t>
            </a:r>
            <a:endParaRPr lang="zh-CN" altLang="en-US" sz="1400" b="1" dirty="0">
              <a:solidFill>
                <a:srgbClr val="A94D28"/>
              </a:solidFill>
              <a:latin typeface="+mn-lt"/>
              <a:ea typeface="+mn-lt"/>
              <a:cs typeface="+mn-lt"/>
              <a:sym typeface="+mn-ea"/>
            </a:endParaRPr>
          </a:p>
        </p:txBody>
      </p:sp>
      <p:sp>
        <p:nvSpPr>
          <p:cNvPr id="43" name="文本框 42"/>
          <p:cNvSpPr txBox="1"/>
          <p:nvPr/>
        </p:nvSpPr>
        <p:spPr>
          <a:xfrm>
            <a:off x="6989445" y="4444365"/>
            <a:ext cx="1837690" cy="275590"/>
          </a:xfrm>
          <a:prstGeom prst="rect">
            <a:avLst/>
          </a:prstGeom>
          <a:solidFill>
            <a:schemeClr val="bg1"/>
          </a:solidFill>
        </p:spPr>
        <p:txBody>
          <a:bodyPr wrap="square" rtlCol="0">
            <a:spAutoFit/>
          </a:bodyPr>
          <a:lstStyle/>
          <a:p>
            <a:pPr algn="ctr"/>
            <a:r>
              <a:rPr lang="zh-CN" altLang="en-US" sz="1200" dirty="0">
                <a:solidFill>
                  <a:srgbClr val="A94D28"/>
                </a:solidFill>
                <a:latin typeface="Arial" panose="020B0604020202020204" pitchFamily="34" charset="0"/>
                <a:cs typeface="Arial" panose="020B0604020202020204" pitchFamily="34" charset="0"/>
              </a:rPr>
              <a:t>汇报时间：</a:t>
            </a:r>
            <a:r>
              <a:rPr lang="en-US" altLang="zh-CN" sz="1200" dirty="0">
                <a:solidFill>
                  <a:srgbClr val="A94D28"/>
                </a:solidFill>
                <a:latin typeface="Arial" panose="020B0604020202020204" pitchFamily="34" charset="0"/>
                <a:cs typeface="Arial" panose="020B0604020202020204" pitchFamily="34" charset="0"/>
              </a:rPr>
              <a:t>2022</a:t>
            </a:r>
            <a:r>
              <a:rPr lang="zh-CN" altLang="en-US" sz="1200" dirty="0">
                <a:solidFill>
                  <a:srgbClr val="A94D28"/>
                </a:solidFill>
                <a:latin typeface="Arial" panose="020B0604020202020204" pitchFamily="34" charset="0"/>
                <a:cs typeface="Arial" panose="020B0604020202020204" pitchFamily="34" charset="0"/>
              </a:rPr>
              <a:t>年</a:t>
            </a:r>
            <a:r>
              <a:rPr lang="en-US" altLang="zh-CN" sz="1200" dirty="0">
                <a:solidFill>
                  <a:srgbClr val="A94D28"/>
                </a:solidFill>
                <a:latin typeface="Arial" panose="020B0604020202020204" pitchFamily="34" charset="0"/>
                <a:cs typeface="Arial" panose="020B0604020202020204" pitchFamily="34" charset="0"/>
              </a:rPr>
              <a:t>11</a:t>
            </a:r>
            <a:r>
              <a:rPr lang="zh-CN" altLang="en-US" sz="1200" dirty="0">
                <a:solidFill>
                  <a:srgbClr val="A94D28"/>
                </a:solidFill>
                <a:latin typeface="Arial" panose="020B0604020202020204" pitchFamily="34" charset="0"/>
                <a:cs typeface="Arial" panose="020B0604020202020204" pitchFamily="34" charset="0"/>
              </a:rPr>
              <a:t>月</a:t>
            </a:r>
            <a:endParaRPr lang="zh-CN" altLang="en-US" sz="1200" dirty="0">
              <a:solidFill>
                <a:srgbClr val="A94D28"/>
              </a:solidFill>
              <a:latin typeface="Arial" panose="020B0604020202020204" pitchFamily="34" charset="0"/>
              <a:cs typeface="Arial" panose="020B0604020202020204" pitchFamily="34" charset="0"/>
            </a:endParaRPr>
          </a:p>
        </p:txBody>
      </p:sp>
      <p:pic>
        <p:nvPicPr>
          <p:cNvPr id="7173" name="Picture 3"/>
          <p:cNvPicPr>
            <a:picLocks noChangeAspect="1"/>
          </p:cNvPicPr>
          <p:nvPr/>
        </p:nvPicPr>
        <p:blipFill>
          <a:blip r:embed="rId1"/>
          <a:stretch>
            <a:fillRect/>
          </a:stretch>
        </p:blipFill>
        <p:spPr>
          <a:xfrm>
            <a:off x="828040" y="1491615"/>
            <a:ext cx="1350010" cy="1350010"/>
          </a:xfrm>
          <a:prstGeom prst="rect">
            <a:avLst/>
          </a:prstGeom>
          <a:solidFill>
            <a:srgbClr val="018BE9"/>
          </a:solid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5000"/>
                                  </p:iterate>
                                  <p:childTnLst>
                                    <p:set>
                                      <p:cBhvr>
                                        <p:cTn id="10" dur="1" fill="hold">
                                          <p:stCondLst>
                                            <p:cond delay="0"/>
                                          </p:stCondLst>
                                        </p:cTn>
                                        <p:tgtEl>
                                          <p:spTgt spid="19"/>
                                        </p:tgtEl>
                                        <p:attrNameLst>
                                          <p:attrName>style.visibility</p:attrName>
                                        </p:attrNameLst>
                                      </p:cBhvr>
                                      <p:to>
                                        <p:strVal val="visible"/>
                                      </p:to>
                                    </p:set>
                                    <p:animEffect transition="in" filter="fade">
                                      <p:cBhvr>
                                        <p:cTn id="11" dur="200"/>
                                        <p:tgtEl>
                                          <p:spTgt spid="19"/>
                                        </p:tgtEl>
                                      </p:cBhvr>
                                    </p:animEffect>
                                  </p:childTnLst>
                                </p:cTn>
                              </p:par>
                            </p:childTnLst>
                          </p:cTn>
                        </p:par>
                        <p:par>
                          <p:cTn id="12" fill="hold">
                            <p:stCondLst>
                              <p:cond delay="115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37"/>
                                        </p:tgtEl>
                                        <p:attrNameLst>
                                          <p:attrName>style.visibility</p:attrName>
                                        </p:attrNameLst>
                                      </p:cBhvr>
                                      <p:to>
                                        <p:strVal val="visible"/>
                                      </p:to>
                                    </p:set>
                                    <p:anim calcmode="lin" valueType="num">
                                      <p:cBhvr>
                                        <p:cTn id="15" dur="250" fill="hold"/>
                                        <p:tgtEl>
                                          <p:spTgt spid="37"/>
                                        </p:tgtEl>
                                        <p:attrNameLst>
                                          <p:attrName>ppt_x</p:attrName>
                                        </p:attrNameLst>
                                      </p:cBhvr>
                                      <p:tavLst>
                                        <p:tav tm="0">
                                          <p:val>
                                            <p:strVal val="#ppt_x"/>
                                          </p:val>
                                        </p:tav>
                                        <p:tav tm="100000">
                                          <p:val>
                                            <p:strVal val="#ppt_x"/>
                                          </p:val>
                                        </p:tav>
                                      </p:tavLst>
                                    </p:anim>
                                    <p:anim calcmode="lin" valueType="num">
                                      <p:cBhvr>
                                        <p:cTn id="16" dur="250" fill="hold"/>
                                        <p:tgtEl>
                                          <p:spTgt spid="37"/>
                                        </p:tgtEl>
                                        <p:attrNameLst>
                                          <p:attrName>ppt_y</p:attrName>
                                        </p:attrNameLst>
                                      </p:cBhvr>
                                      <p:tavLst>
                                        <p:tav tm="0">
                                          <p:val>
                                            <p:strVal val="#ppt_y-#ppt_h/2"/>
                                          </p:val>
                                        </p:tav>
                                        <p:tav tm="100000">
                                          <p:val>
                                            <p:strVal val="#ppt_y"/>
                                          </p:val>
                                        </p:tav>
                                      </p:tavLst>
                                    </p:anim>
                                    <p:anim calcmode="lin" valueType="num">
                                      <p:cBhvr>
                                        <p:cTn id="17" dur="250" fill="hold"/>
                                        <p:tgtEl>
                                          <p:spTgt spid="37"/>
                                        </p:tgtEl>
                                        <p:attrNameLst>
                                          <p:attrName>ppt_w</p:attrName>
                                        </p:attrNameLst>
                                      </p:cBhvr>
                                      <p:tavLst>
                                        <p:tav tm="0">
                                          <p:val>
                                            <p:strVal val="#ppt_w"/>
                                          </p:val>
                                        </p:tav>
                                        <p:tav tm="100000">
                                          <p:val>
                                            <p:strVal val="#ppt_w"/>
                                          </p:val>
                                        </p:tav>
                                      </p:tavLst>
                                    </p:anim>
                                    <p:anim calcmode="lin" valueType="num">
                                      <p:cBhvr>
                                        <p:cTn id="18" dur="250" fill="hold"/>
                                        <p:tgtEl>
                                          <p:spTgt spid="37"/>
                                        </p:tgtEl>
                                        <p:attrNameLst>
                                          <p:attrName>ppt_h</p:attrName>
                                        </p:attrNameLst>
                                      </p:cBhvr>
                                      <p:tavLst>
                                        <p:tav tm="0">
                                          <p:val>
                                            <p:fltVal val="0"/>
                                          </p:val>
                                        </p:tav>
                                        <p:tav tm="100000">
                                          <p:val>
                                            <p:strVal val="#ppt_h"/>
                                          </p:val>
                                        </p:tav>
                                      </p:tavLst>
                                    </p:anim>
                                  </p:childTnLst>
                                </p:cTn>
                              </p:par>
                            </p:childTnLst>
                          </p:cTn>
                        </p:par>
                        <p:par>
                          <p:cTn id="19" fill="hold">
                            <p:stCondLst>
                              <p:cond delay="2799"/>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3299"/>
                            </p:stCondLst>
                            <p:childTnLst>
                              <p:par>
                                <p:cTn id="24" presetID="2" presetClass="entr" presetSubtype="4" decel="10000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ppt_x"/>
                                          </p:val>
                                        </p:tav>
                                        <p:tav tm="100000">
                                          <p:val>
                                            <p:strVal val="#ppt_x"/>
                                          </p:val>
                                        </p:tav>
                                      </p:tavLst>
                                    </p:anim>
                                    <p:anim calcmode="lin" valueType="num">
                                      <p:cBhvr additive="base">
                                        <p:cTn id="3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9" grpId="0"/>
      <p:bldP spid="37" grpId="0"/>
      <p:bldP spid="22" grpId="0" bldLvl="0" animBg="1"/>
      <p:bldP spid="4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925638" y="1165225"/>
            <a:ext cx="6588125" cy="11747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3" name="椭圆 64"/>
          <p:cNvSpPr/>
          <p:nvPr/>
        </p:nvSpPr>
        <p:spPr>
          <a:xfrm>
            <a:off x="682625" y="757238"/>
            <a:ext cx="1243013" cy="1243012"/>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属于</a:t>
            </a:r>
            <a:endPar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2104390" y="1350645"/>
            <a:ext cx="6409690" cy="3142615"/>
          </a:xfrm>
          <a:prstGeom prst="rect">
            <a:avLst/>
          </a:prstGeom>
          <a:noFill/>
          <a:ln w="9525">
            <a:noFill/>
          </a:ln>
        </p:spPr>
        <p:txBody>
          <a:bodyPr wrap="square" lIns="68567" tIns="34284" rIns="68567" bIns="34284" anchor="t">
            <a:spAutoFit/>
          </a:bodyPr>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具有应用前景的基础研究</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2.</a:t>
            </a:r>
            <a:r>
              <a:rPr lang="zh-CN" altLang="en-US" sz="1400" dirty="0">
                <a:solidFill>
                  <a:srgbClr val="000000"/>
                </a:solidFill>
                <a:latin typeface="微软雅黑" panose="020B0503020204020204" pitchFamily="34" charset="-122"/>
                <a:ea typeface="微软雅黑" panose="020B0503020204020204" pitchFamily="34" charset="-122"/>
              </a:rPr>
              <a:t>小试、中试技术成果的产业化开发</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成套设备和试验装置等技术改造</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en-US" sz="1400" dirty="0">
                <a:solidFill>
                  <a:srgbClr val="000000"/>
                </a:solidFill>
                <a:latin typeface="微软雅黑" panose="020B0503020204020204" pitchFamily="34" charset="-122"/>
                <a:ea typeface="微软雅黑" panose="020B0503020204020204" pitchFamily="34" charset="-122"/>
              </a:rPr>
              <a:t>引进技术和设备消化、吸收基础上的创新开发</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人工智能、网络技术等信息技术的研究开发</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6.</a:t>
            </a:r>
            <a:r>
              <a:rPr lang="zh-CN" altLang="en-US" sz="1400" dirty="0">
                <a:solidFill>
                  <a:srgbClr val="000000"/>
                </a:solidFill>
                <a:latin typeface="微软雅黑" panose="020B0503020204020204" pitchFamily="34" charset="-122"/>
                <a:ea typeface="微软雅黑" panose="020B0503020204020204" pitchFamily="34" charset="-122"/>
              </a:rPr>
              <a:t>自然资源的开发利用</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环境保护和生态平衡、节能减排、污染治理的研究开发</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8.</a:t>
            </a:r>
            <a:r>
              <a:rPr lang="zh-CN" altLang="en-US" sz="1400" dirty="0">
                <a:solidFill>
                  <a:srgbClr val="FF0000"/>
                </a:solidFill>
                <a:latin typeface="微软雅黑" panose="020B0503020204020204" pitchFamily="34" charset="-122"/>
                <a:ea typeface="微软雅黑" panose="020B0503020204020204" pitchFamily="34" charset="-122"/>
              </a:rPr>
              <a:t>有技术开发内容的非标设计、工业设计、创意设计、技术标准研究与制订等</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植物新品种、生物、医药新品种的研究开发</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10.</a:t>
            </a:r>
            <a:r>
              <a:rPr lang="zh-CN" altLang="en-US" sz="1400" dirty="0">
                <a:solidFill>
                  <a:srgbClr val="FF0000"/>
                </a:solidFill>
                <a:latin typeface="微软雅黑" panose="020B0503020204020204" pitchFamily="34" charset="-122"/>
                <a:ea typeface="微软雅黑" panose="020B0503020204020204" pitchFamily="34" charset="-122"/>
              </a:rPr>
              <a:t>有技术创新内容的工程技术开发</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11.</a:t>
            </a:r>
            <a:r>
              <a:rPr lang="zh-CN" altLang="en-US" sz="1400" dirty="0">
                <a:solidFill>
                  <a:srgbClr val="000000"/>
                </a:solidFill>
                <a:latin typeface="微软雅黑" panose="020B0503020204020204" pitchFamily="34" charset="-122"/>
                <a:ea typeface="微软雅黑" panose="020B0503020204020204" pitchFamily="34" charset="-122"/>
              </a:rPr>
              <a:t>其他技术的研究开发</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5604" name="TextBox 16"/>
          <p:cNvSpPr txBox="1"/>
          <p:nvPr/>
        </p:nvSpPr>
        <p:spPr>
          <a:xfrm>
            <a:off x="312738" y="58738"/>
            <a:ext cx="3351212"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1-1 </a:t>
            </a:r>
            <a:r>
              <a:rPr lang="zh-CN" altLang="en-US" sz="2000" b="1" dirty="0">
                <a:solidFill>
                  <a:srgbClr val="A94D28"/>
                </a:solidFill>
                <a:latin typeface="微软雅黑" panose="020B0503020204020204" pitchFamily="34" charset="-122"/>
                <a:ea typeface="微软雅黑" panose="020B0503020204020204" pitchFamily="34" charset="-122"/>
              </a:rPr>
              <a:t>技术开发合同范围</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0-#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00"/>
                                        <p:tgtEl>
                                          <p:spTgt spid="14"/>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4"/>
                                        </p:tgtEl>
                                      </p:cBhvr>
                                      <p:to x="80000" y="100000"/>
                                    </p:animScale>
                                    <p:anim by="(#ppt_w*0.10)" calcmode="lin" valueType="num">
                                      <p:cBhvr>
                                        <p:cTn id="21" dur="50" autoRev="1" fill="hold">
                                          <p:stCondLst>
                                            <p:cond delay="0"/>
                                          </p:stCondLst>
                                        </p:cTn>
                                        <p:tgtEl>
                                          <p:spTgt spid="14"/>
                                        </p:tgtEl>
                                        <p:attrNameLst>
                                          <p:attrName>ppt_x</p:attrName>
                                        </p:attrNameLst>
                                      </p:cBhvr>
                                    </p:anim>
                                    <p:anim by="(-#ppt_w*0.10)" calcmode="lin" valueType="num">
                                      <p:cBhvr>
                                        <p:cTn id="22" dur="50" autoRev="1" fill="hold">
                                          <p:stCondLst>
                                            <p:cond delay="0"/>
                                          </p:stCondLst>
                                        </p:cTn>
                                        <p:tgtEl>
                                          <p:spTgt spid="14"/>
                                        </p:tgtEl>
                                        <p:attrNameLst>
                                          <p:attrName>ppt_y</p:attrName>
                                        </p:attrNameLst>
                                      </p:cBhvr>
                                    </p:anim>
                                    <p:animRot by="-480000">
                                      <p:cBhvr>
                                        <p:cTn id="23"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3" grpId="1" bldLvl="0" animBg="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1101725" y="3946525"/>
            <a:ext cx="6061075" cy="84138"/>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4" name="TextBox 13"/>
          <p:cNvSpPr txBox="1"/>
          <p:nvPr/>
        </p:nvSpPr>
        <p:spPr>
          <a:xfrm>
            <a:off x="717550" y="1419225"/>
            <a:ext cx="6445250" cy="2023745"/>
          </a:xfrm>
          <a:prstGeom prst="rect">
            <a:avLst/>
          </a:prstGeom>
          <a:noFill/>
          <a:ln w="9525">
            <a:noFill/>
          </a:ln>
        </p:spPr>
        <p:txBody>
          <a:bodyPr wrap="square" lIns="68567" tIns="34284" rIns="68567" bIns="34284" anchor="t">
            <a:spAutoFit/>
          </a:bodyPr>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     1.</a:t>
            </a:r>
            <a:r>
              <a:rPr lang="zh-CN" altLang="en-US" sz="1400" dirty="0">
                <a:solidFill>
                  <a:schemeClr val="tx1"/>
                </a:solidFill>
                <a:latin typeface="微软雅黑" panose="020B0503020204020204" pitchFamily="34" charset="-122"/>
                <a:ea typeface="微软雅黑" panose="020B0503020204020204" pitchFamily="34" charset="-122"/>
              </a:rPr>
              <a:t>单纯以揭示自然现象、规律和特征</a:t>
            </a:r>
            <a:r>
              <a:rPr lang="zh-CN" altLang="en-US" sz="1400" dirty="0">
                <a:solidFill>
                  <a:srgbClr val="000000"/>
                </a:solidFill>
                <a:latin typeface="微软雅黑" panose="020B0503020204020204" pitchFamily="34" charset="-122"/>
                <a:ea typeface="微软雅黑" panose="020B0503020204020204" pitchFamily="34" charset="-122"/>
              </a:rPr>
              <a:t>为目标的</a:t>
            </a:r>
            <a:r>
              <a:rPr lang="zh-CN" altLang="en-US" sz="1400" dirty="0">
                <a:latin typeface="微软雅黑" panose="020B0503020204020204" pitchFamily="34" charset="-122"/>
                <a:ea typeface="微软雅黑" panose="020B0503020204020204" pitchFamily="34" charset="-122"/>
              </a:rPr>
              <a:t>基础研究</a:t>
            </a:r>
            <a:r>
              <a:rPr lang="zh-CN" altLang="en-US" sz="1400" dirty="0">
                <a:solidFill>
                  <a:srgbClr val="C00000"/>
                </a:solidFill>
                <a:latin typeface="微软雅黑" panose="020B0503020204020204" pitchFamily="34" charset="-122"/>
                <a:ea typeface="微软雅黑" panose="020B0503020204020204" pitchFamily="34" charset="-122"/>
              </a:rPr>
              <a:t>（软课题）</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     2.</a:t>
            </a:r>
            <a:r>
              <a:rPr lang="zh-CN" altLang="en-US" sz="1400" dirty="0">
                <a:solidFill>
                  <a:srgbClr val="000000"/>
                </a:solidFill>
                <a:latin typeface="微软雅黑" panose="020B0503020204020204" pitchFamily="34" charset="-122"/>
                <a:ea typeface="微软雅黑" panose="020B0503020204020204" pitchFamily="34" charset="-122"/>
              </a:rPr>
              <a:t>合同标的为当事人</a:t>
            </a:r>
            <a:r>
              <a:rPr lang="zh-CN" altLang="en-US" sz="1400" dirty="0">
                <a:solidFill>
                  <a:schemeClr val="tx1"/>
                </a:solidFill>
                <a:latin typeface="微软雅黑" panose="020B0503020204020204" pitchFamily="34" charset="-122"/>
                <a:ea typeface="微软雅黑" panose="020B0503020204020204" pitchFamily="34" charset="-122"/>
              </a:rPr>
              <a:t>已经掌握</a:t>
            </a:r>
            <a:r>
              <a:rPr lang="zh-CN" altLang="en-US" sz="1400" dirty="0">
                <a:solidFill>
                  <a:srgbClr val="000000"/>
                </a:solidFill>
                <a:latin typeface="微软雅黑" panose="020B0503020204020204" pitchFamily="34" charset="-122"/>
                <a:ea typeface="微软雅黑" panose="020B0503020204020204" pitchFamily="34" charset="-122"/>
              </a:rPr>
              <a:t>的技术方案，包括已完成产业化开发的产品、工艺、材料及其系统 </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     3.</a:t>
            </a:r>
            <a:r>
              <a:rPr lang="zh-CN" altLang="en-US" sz="1400" dirty="0">
                <a:solidFill>
                  <a:srgbClr val="000000"/>
                </a:solidFill>
                <a:latin typeface="微软雅黑" panose="020B0503020204020204" pitchFamily="34" charset="-122"/>
                <a:ea typeface="微软雅黑" panose="020B0503020204020204" pitchFamily="34" charset="-122"/>
              </a:rPr>
              <a:t>合同标的为通过</a:t>
            </a:r>
            <a:r>
              <a:rPr lang="zh-CN" altLang="en-US" sz="1400" dirty="0">
                <a:solidFill>
                  <a:schemeClr val="tx1"/>
                </a:solidFill>
                <a:latin typeface="微软雅黑" panose="020B0503020204020204" pitchFamily="34" charset="-122"/>
                <a:ea typeface="微软雅黑" panose="020B0503020204020204" pitchFamily="34" charset="-122"/>
              </a:rPr>
              <a:t>简单</a:t>
            </a:r>
            <a:r>
              <a:rPr lang="zh-CN" altLang="en-US" sz="1400" dirty="0">
                <a:latin typeface="微软雅黑" panose="020B0503020204020204" pitchFamily="34" charset="-122"/>
                <a:ea typeface="微软雅黑" panose="020B0503020204020204" pitchFamily="34" charset="-122"/>
              </a:rPr>
              <a:t>改变尺寸、参数、排列，或者通过类似技术手段的变换实现的产品改型、工艺变更以及材</a:t>
            </a:r>
            <a:r>
              <a:rPr lang="zh-CN" altLang="en-US" sz="1400" dirty="0">
                <a:solidFill>
                  <a:srgbClr val="000000"/>
                </a:solidFill>
                <a:latin typeface="微软雅黑" panose="020B0503020204020204" pitchFamily="34" charset="-122"/>
                <a:ea typeface="微软雅黑" panose="020B0503020204020204" pitchFamily="34" charset="-122"/>
              </a:rPr>
              <a:t>料配方调整等</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    4.</a:t>
            </a:r>
            <a:r>
              <a:rPr lang="zh-CN" altLang="en-US" sz="1400" dirty="0">
                <a:solidFill>
                  <a:srgbClr val="000000"/>
                </a:solidFill>
                <a:latin typeface="微软雅黑" panose="020B0503020204020204" pitchFamily="34" charset="-122"/>
                <a:ea typeface="微软雅黑" panose="020B0503020204020204" pitchFamily="34" charset="-122"/>
              </a:rPr>
              <a:t>合同标的为</a:t>
            </a:r>
            <a:r>
              <a:rPr lang="zh-CN" altLang="en-US" sz="1400" dirty="0">
                <a:solidFill>
                  <a:schemeClr val="tx1"/>
                </a:solidFill>
                <a:latin typeface="微软雅黑" panose="020B0503020204020204" pitchFamily="34" charset="-122"/>
                <a:ea typeface="微软雅黑" panose="020B0503020204020204" pitchFamily="34" charset="-122"/>
              </a:rPr>
              <a:t>一般</a:t>
            </a:r>
            <a:r>
              <a:rPr lang="zh-CN" altLang="en-US" sz="1400" dirty="0">
                <a:latin typeface="微软雅黑" panose="020B0503020204020204" pitchFamily="34" charset="-122"/>
                <a:ea typeface="微软雅黑" panose="020B0503020204020204" pitchFamily="34" charset="-122"/>
              </a:rPr>
              <a:t>检验、测试、设备维修</a:t>
            </a:r>
            <a:r>
              <a:rPr lang="zh-CN" altLang="en-US" sz="1400" dirty="0">
                <a:solidFill>
                  <a:srgbClr val="000000"/>
                </a:solidFill>
                <a:latin typeface="微软雅黑" panose="020B0503020204020204" pitchFamily="34" charset="-122"/>
                <a:ea typeface="微软雅黑" panose="020B0503020204020204" pitchFamily="34" charset="-122"/>
              </a:rPr>
              <a:t>等</a:t>
            </a:r>
            <a:endParaRPr lang="zh-CN" altLang="en-US" sz="14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    5.</a:t>
            </a:r>
            <a:r>
              <a:rPr lang="zh-CN" altLang="en-US" sz="1400" dirty="0">
                <a:solidFill>
                  <a:srgbClr val="000000"/>
                </a:solidFill>
                <a:latin typeface="微软雅黑" panose="020B0503020204020204" pitchFamily="34" charset="-122"/>
                <a:ea typeface="微软雅黑" panose="020B0503020204020204" pitchFamily="34" charset="-122"/>
              </a:rPr>
              <a:t>软件</a:t>
            </a:r>
            <a:r>
              <a:rPr lang="zh-CN" altLang="en-US" sz="1400" dirty="0">
                <a:latin typeface="微软雅黑" panose="020B0503020204020204" pitchFamily="34" charset="-122"/>
                <a:ea typeface="微软雅黑" panose="020B0503020204020204" pitchFamily="34" charset="-122"/>
              </a:rPr>
              <a:t>复制和软件产品销售</a:t>
            </a:r>
            <a:r>
              <a:rPr lang="zh-CN" altLang="en-US" sz="1400" dirty="0">
                <a:solidFill>
                  <a:srgbClr val="C00000"/>
                </a:solidFill>
                <a:latin typeface="微软雅黑" panose="020B0503020204020204" pitchFamily="34" charset="-122"/>
                <a:ea typeface="微软雅黑" panose="020B0503020204020204" pitchFamily="34" charset="-122"/>
              </a:rPr>
              <a:t>（软件著作权不发生转移）</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15" name="椭圆 64"/>
          <p:cNvSpPr/>
          <p:nvPr/>
        </p:nvSpPr>
        <p:spPr>
          <a:xfrm>
            <a:off x="7162800" y="3206750"/>
            <a:ext cx="1244600" cy="1243013"/>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不属于</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700" name="TextBox 16"/>
          <p:cNvSpPr txBox="1"/>
          <p:nvPr/>
        </p:nvSpPr>
        <p:spPr>
          <a:xfrm>
            <a:off x="312738" y="58738"/>
            <a:ext cx="4113212"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1-2 </a:t>
            </a:r>
            <a:r>
              <a:rPr lang="zh-CN" altLang="en-US" sz="2000" b="1" dirty="0">
                <a:solidFill>
                  <a:srgbClr val="A94D28"/>
                </a:solidFill>
                <a:latin typeface="微软雅黑" panose="020B0503020204020204" pitchFamily="34" charset="-122"/>
                <a:ea typeface="微软雅黑" panose="020B0503020204020204" pitchFamily="34" charset="-122"/>
              </a:rPr>
              <a:t>不属于技术开发合同范围</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14"/>
                                        </p:tgtEl>
                                        <p:attrNameLst>
                                          <p:attrName>style.visibility</p:attrName>
                                        </p:attrNameLst>
                                      </p:cBhvr>
                                      <p:to>
                                        <p:strVal val="visible"/>
                                      </p:to>
                                    </p:set>
                                    <p:animEffect transition="in" filter="wipe(left)">
                                      <p:cBhvr>
                                        <p:cTn id="7" dur="100"/>
                                        <p:tgtEl>
                                          <p:spTgt spid="14"/>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14"/>
                                        </p:tgtEl>
                                      </p:cBhvr>
                                      <p:to x="80000" y="100000"/>
                                    </p:animScale>
                                    <p:anim by="(#ppt_w*0.10)" calcmode="lin" valueType="num">
                                      <p:cBhvr>
                                        <p:cTn id="10" dur="50" autoRev="1" fill="hold">
                                          <p:stCondLst>
                                            <p:cond delay="0"/>
                                          </p:stCondLst>
                                        </p:cTn>
                                        <p:tgtEl>
                                          <p:spTgt spid="14"/>
                                        </p:tgtEl>
                                        <p:attrNameLst>
                                          <p:attrName>ppt_x</p:attrName>
                                        </p:attrNameLst>
                                      </p:cBhvr>
                                    </p:anim>
                                    <p:anim by="(-#ppt_w*0.10)" calcmode="lin" valueType="num">
                                      <p:cBhvr>
                                        <p:cTn id="11" dur="50" autoRev="1" fill="hold">
                                          <p:stCondLst>
                                            <p:cond delay="0"/>
                                          </p:stCondLst>
                                        </p:cTn>
                                        <p:tgtEl>
                                          <p:spTgt spid="14"/>
                                        </p:tgtEl>
                                        <p:attrNameLst>
                                          <p:attrName>ppt_y</p:attrName>
                                        </p:attrNameLst>
                                      </p:cBhvr>
                                    </p:anim>
                                    <p:animRot by="-480000">
                                      <p:cBhvr>
                                        <p:cTn id="12" dur="50" autoRev="1" fill="hold">
                                          <p:stCondLst>
                                            <p:cond delay="0"/>
                                          </p:stCondLst>
                                        </p:cTn>
                                        <p:tgtEl>
                                          <p:spTgt spid="14"/>
                                        </p:tgtEl>
                                        <p:attrNameLst>
                                          <p:attrName>r</p:attrName>
                                        </p:attrNameLst>
                                      </p:cBhvr>
                                    </p:animRot>
                                  </p:childTnLst>
                                </p:cTn>
                              </p:par>
                            </p:childTnLst>
                          </p:cTn>
                        </p:par>
                        <p:par>
                          <p:cTn id="13" fill="hold">
                            <p:stCondLst>
                              <p:cond delay="601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1+#ppt_w/2"/>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childTnLst>
                                </p:cTn>
                              </p:par>
                              <p:par>
                                <p:cTn id="18" presetID="8" presetClass="emph" presetSubtype="0" fill="hold" grpId="1" nodeType="withEffect">
                                  <p:stCondLst>
                                    <p:cond delay="0"/>
                                  </p:stCondLst>
                                  <p:childTnLst>
                                    <p:animRot by="-21600000">
                                      <p:cBhvr>
                                        <p:cTn id="19" dur="500" fill="hold"/>
                                        <p:tgtEl>
                                          <p:spTgt spid="15"/>
                                        </p:tgtEl>
                                        <p:attrNameLst>
                                          <p:attrName>r</p:attrName>
                                        </p:attrNameLst>
                                      </p:cBhvr>
                                    </p:animRot>
                                  </p:childTnLst>
                                </p:cTn>
                              </p:par>
                            </p:childTnLst>
                          </p:cTn>
                        </p:par>
                        <p:par>
                          <p:cTn id="20" fill="hold">
                            <p:stCondLst>
                              <p:cond delay="651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p:bldP spid="14" grpId="1"/>
      <p:bldP spid="15" grpId="0" bldLvl="0" animBg="1"/>
      <p:bldP spid="15"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600075" y="1231900"/>
            <a:ext cx="2846388" cy="2995613"/>
            <a:chOff x="997527" y="1726095"/>
            <a:chExt cx="3795821" cy="3993895"/>
          </a:xfrm>
        </p:grpSpPr>
        <p:grpSp>
          <p:nvGrpSpPr>
            <p:cNvPr id="27650" name="组合 4"/>
            <p:cNvGrpSpPr/>
            <p:nvPr/>
          </p:nvGrpSpPr>
          <p:grpSpPr>
            <a:xfrm>
              <a:off x="997527" y="1726095"/>
              <a:ext cx="3795821" cy="3993895"/>
              <a:chOff x="1724025" y="1868488"/>
              <a:chExt cx="3163888" cy="3328987"/>
            </a:xfrm>
          </p:grpSpPr>
          <p:sp>
            <p:nvSpPr>
              <p:cNvPr id="27651" name="Line 16"/>
              <p:cNvSpPr/>
              <p:nvPr/>
            </p:nvSpPr>
            <p:spPr>
              <a:xfrm>
                <a:off x="1724025" y="3534242"/>
                <a:ext cx="3163888" cy="1"/>
              </a:xfrm>
              <a:prstGeom prst="line">
                <a:avLst/>
              </a:prstGeom>
              <a:ln w="28575" cap="flat" cmpd="sng">
                <a:solidFill>
                  <a:schemeClr val="accent1">
                    <a:alpha val="50194"/>
                  </a:schemeClr>
                </a:solidFill>
                <a:prstDash val="solid"/>
                <a:bevel/>
                <a:headEnd type="none" w="med" len="med"/>
                <a:tailEnd type="none" w="med" len="med"/>
              </a:ln>
            </p:spPr>
            <p:txBody>
              <a:bodyPr anchor="t"/>
              <a:p>
                <a:endParaRPr lang="zh-CN" altLang="en-US">
                  <a:latin typeface="微软雅黑" panose="020B0503020204020204" pitchFamily="34" charset="-122"/>
                  <a:ea typeface="微软雅黑" panose="020B0503020204020204" pitchFamily="34" charset="-122"/>
                </a:endParaRPr>
              </a:p>
            </p:txBody>
          </p:sp>
          <p:sp>
            <p:nvSpPr>
              <p:cNvPr id="27652" name="Line 17"/>
              <p:cNvSpPr/>
              <p:nvPr/>
            </p:nvSpPr>
            <p:spPr>
              <a:xfrm>
                <a:off x="3306599" y="1868488"/>
                <a:ext cx="1" cy="3328987"/>
              </a:xfrm>
              <a:prstGeom prst="line">
                <a:avLst/>
              </a:prstGeom>
              <a:ln w="28575" cap="flat" cmpd="sng">
                <a:solidFill>
                  <a:schemeClr val="accent1">
                    <a:alpha val="50194"/>
                  </a:schemeClr>
                </a:solidFill>
                <a:prstDash val="solid"/>
                <a:bevel/>
                <a:headEnd type="none" w="med" len="med"/>
                <a:tailEnd type="none" w="med" len="med"/>
              </a:ln>
            </p:spPr>
            <p:txBody>
              <a:bodyPr anchor="t"/>
              <a:p>
                <a:endParaRPr lang="zh-CN" altLang="en-US">
                  <a:latin typeface="微软雅黑" panose="020B0503020204020204" pitchFamily="34" charset="-122"/>
                  <a:ea typeface="微软雅黑" panose="020B0503020204020204" pitchFamily="34" charset="-122"/>
                </a:endParaRPr>
              </a:p>
            </p:txBody>
          </p:sp>
        </p:grpSp>
        <p:sp>
          <p:nvSpPr>
            <p:cNvPr id="27653" name="Oval 10"/>
            <p:cNvSpPr/>
            <p:nvPr/>
          </p:nvSpPr>
          <p:spPr>
            <a:xfrm>
              <a:off x="1375446" y="2190940"/>
              <a:ext cx="3039983" cy="3064204"/>
            </a:xfrm>
            <a:prstGeom prst="ellipse">
              <a:avLst/>
            </a:prstGeom>
            <a:noFill/>
            <a:ln w="12700" cap="flat" cmpd="sng">
              <a:solidFill>
                <a:srgbClr val="404040">
                  <a:alpha val="50000"/>
                </a:srgbClr>
              </a:solidFill>
              <a:prstDash val="solid"/>
              <a:bevel/>
              <a:headEnd type="none" w="med" len="med"/>
              <a:tailEnd type="none" w="med" len="med"/>
            </a:ln>
          </p:spPr>
          <p:txBody>
            <a:bodyPr wrap="none" anchor="ctr"/>
            <a:p>
              <a:pPr>
                <a:buFont typeface="Arial" panose="020B0604020202020204" pitchFamily="34" charset="0"/>
                <a:buNone/>
              </a:pPr>
              <a:endParaRPr lang="zh-CN" altLang="zh-CN" sz="1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54" name="Oval 15"/>
            <p:cNvSpPr/>
            <p:nvPr/>
          </p:nvSpPr>
          <p:spPr>
            <a:xfrm>
              <a:off x="1177416" y="1987618"/>
              <a:ext cx="3436042" cy="3470849"/>
            </a:xfrm>
            <a:prstGeom prst="ellipse">
              <a:avLst/>
            </a:prstGeom>
            <a:noFill/>
            <a:ln w="12700" cap="flat" cmpd="sng">
              <a:solidFill>
                <a:srgbClr val="404040">
                  <a:alpha val="50000"/>
                </a:srgbClr>
              </a:solidFill>
              <a:prstDash val="solid"/>
              <a:bevel/>
              <a:headEnd type="none" w="med" len="med"/>
              <a:tailEnd type="none" w="med" len="med"/>
            </a:ln>
          </p:spPr>
          <p:txBody>
            <a:bodyPr wrap="none" anchor="ctr"/>
            <a:p>
              <a:pPr>
                <a:buFont typeface="Arial" panose="020B0604020202020204" pitchFamily="34" charset="0"/>
                <a:buNone/>
              </a:pPr>
              <a:endParaRPr lang="zh-CN" altLang="zh-CN" sz="1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1058228" y="1817688"/>
            <a:ext cx="1905000" cy="19431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3" tIns="34281" rIns="68563" bIns="34281" anchor="ctr"/>
          <a:lstStyle/>
          <a:p>
            <a:pPr algn="ctr" fontAlgn="auto"/>
            <a:endParaRPr lang="zh-CN" altLang="zh-CN" strike="noStrike" noProof="1">
              <a:solidFill>
                <a:schemeClr val="lt1"/>
              </a:solidFill>
              <a:sym typeface="Arial" panose="020B0604020202020204" pitchFamily="34" charset="0"/>
            </a:endParaRPr>
          </a:p>
        </p:txBody>
      </p:sp>
      <p:sp>
        <p:nvSpPr>
          <p:cNvPr id="11" name="Oval 14"/>
          <p:cNvSpPr/>
          <p:nvPr/>
        </p:nvSpPr>
        <p:spPr>
          <a:xfrm>
            <a:off x="1475423" y="2217738"/>
            <a:ext cx="1117600" cy="1143000"/>
          </a:xfrm>
          <a:prstGeom prst="ellipse">
            <a:avLst/>
          </a:prstGeom>
          <a:solidFill>
            <a:srgbClr val="1A5D8B"/>
          </a:solidFill>
          <a:ln w="9525">
            <a:noFill/>
          </a:ln>
        </p:spPr>
        <p:txBody>
          <a:bodyPr wrap="none" lIns="68563" tIns="34281" rIns="68563" bIns="34281" anchor="ctr"/>
          <a:p>
            <a:pPr algn="ctr">
              <a:buFont typeface="Arial" panose="020B0604020202020204" pitchFamily="34" charset="0"/>
              <a:buNone/>
            </a:pPr>
            <a:endPar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圆圈1"/>
          <p:cNvGrpSpPr/>
          <p:nvPr/>
        </p:nvGrpSpPr>
        <p:grpSpPr bwMode="auto">
          <a:xfrm>
            <a:off x="2844060" y="1428129"/>
            <a:ext cx="271334" cy="271419"/>
            <a:chOff x="0" y="0"/>
            <a:chExt cx="262" cy="262"/>
          </a:xfrm>
          <a:solidFill>
            <a:schemeClr val="tx2">
              <a:lumMod val="20000"/>
              <a:lumOff val="80000"/>
            </a:schemeClr>
          </a:solidFill>
        </p:grpSpPr>
        <p:sp>
          <p:nvSpPr>
            <p:cNvPr id="18" name="Oval 19"/>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5" name="圆圈2"/>
          <p:cNvGrpSpPr/>
          <p:nvPr/>
        </p:nvGrpSpPr>
        <p:grpSpPr bwMode="auto">
          <a:xfrm>
            <a:off x="3311525" y="1995805"/>
            <a:ext cx="273050" cy="292100"/>
            <a:chOff x="0" y="0"/>
            <a:chExt cx="262" cy="262"/>
          </a:xfrm>
          <a:solidFill>
            <a:schemeClr val="tx2">
              <a:lumMod val="40000"/>
              <a:lumOff val="60000"/>
            </a:schemeClr>
          </a:solidFill>
        </p:grpSpPr>
        <p:sp>
          <p:nvSpPr>
            <p:cNvPr id="21" name="Oval 28"/>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17" name="圆圈3"/>
          <p:cNvGrpSpPr/>
          <p:nvPr/>
        </p:nvGrpSpPr>
        <p:grpSpPr bwMode="auto">
          <a:xfrm>
            <a:off x="3419809" y="2594753"/>
            <a:ext cx="272763" cy="272848"/>
            <a:chOff x="0" y="0"/>
            <a:chExt cx="262" cy="262"/>
          </a:xfrm>
          <a:solidFill>
            <a:schemeClr val="tx2">
              <a:lumMod val="60000"/>
              <a:lumOff val="40000"/>
            </a:schemeClr>
          </a:solidFill>
        </p:grpSpPr>
        <p:sp>
          <p:nvSpPr>
            <p:cNvPr id="24" name="Oval 31"/>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20" name="圆圈4"/>
          <p:cNvGrpSpPr/>
          <p:nvPr/>
        </p:nvGrpSpPr>
        <p:grpSpPr bwMode="auto">
          <a:xfrm>
            <a:off x="3270198" y="3291561"/>
            <a:ext cx="271335" cy="271419"/>
            <a:chOff x="0" y="0"/>
            <a:chExt cx="262" cy="262"/>
          </a:xfrm>
          <a:solidFill>
            <a:schemeClr val="tx2">
              <a:lumMod val="75000"/>
            </a:schemeClr>
          </a:solidFill>
        </p:grpSpPr>
        <p:sp>
          <p:nvSpPr>
            <p:cNvPr id="27" name="Oval 34"/>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23" name="圆圈5"/>
          <p:cNvGrpSpPr/>
          <p:nvPr/>
        </p:nvGrpSpPr>
        <p:grpSpPr bwMode="auto">
          <a:xfrm>
            <a:off x="2847340" y="3761105"/>
            <a:ext cx="271145" cy="260985"/>
            <a:chOff x="0" y="0"/>
            <a:chExt cx="262" cy="262"/>
          </a:xfrm>
          <a:solidFill>
            <a:schemeClr val="tx2">
              <a:lumMod val="50000"/>
            </a:schemeClr>
          </a:solidFill>
        </p:grpSpPr>
        <p:sp>
          <p:nvSpPr>
            <p:cNvPr id="30" name="Oval 37"/>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sp>
        <p:nvSpPr>
          <p:cNvPr id="33" name="矩形 32"/>
          <p:cNvSpPr/>
          <p:nvPr/>
        </p:nvSpPr>
        <p:spPr>
          <a:xfrm>
            <a:off x="1619885" y="2540953"/>
            <a:ext cx="898525" cy="496887"/>
          </a:xfrm>
          <a:prstGeom prst="rect">
            <a:avLst/>
          </a:prstGeom>
          <a:noFill/>
          <a:ln w="9525">
            <a:noFill/>
          </a:ln>
        </p:spPr>
        <p:txBody>
          <a:bodyPr wrap="square" lIns="68563" tIns="34281" rIns="68563" bIns="34281" anchor="t">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技术开发标的物</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3669665" y="699770"/>
            <a:ext cx="5177155" cy="4445000"/>
          </a:xfrm>
          <a:prstGeom prst="rect">
            <a:avLst/>
          </a:prstGeom>
          <a:noFill/>
          <a:ln w="9525">
            <a:noFill/>
          </a:ln>
        </p:spPr>
        <p:txBody>
          <a:bodyPr wrap="square" lIns="68563" tIns="34281" rIns="68563" bIns="34281" anchor="t">
            <a:spAutoFit/>
          </a:bodyPr>
          <a:p>
            <a:pPr algn="just"/>
            <a:r>
              <a:rPr lang="en-US" altLang="zh-CN" sz="1400"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sym typeface="+mn-ea"/>
              </a:rPr>
              <a:t>【创新性】</a:t>
            </a:r>
            <a:r>
              <a:rPr lang="zh-CN" altLang="en-US" sz="1600" dirty="0">
                <a:solidFill>
                  <a:schemeClr val="tx2">
                    <a:lumMod val="50000"/>
                  </a:schemeClr>
                </a:solidFill>
                <a:sym typeface="+mn-ea"/>
              </a:rPr>
              <a:t>对</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技术开发合同一方面应要求合同标的具有创新成分和技术进步特征；另一方面对合同标的在技术创新上的要求又只能是相对的，只要合同标的为在订立技术合同时尚未掌握的产品、工艺、材料及其系统等技术方案，就是一份技术开发合同。不要求必须是世界新颖、国内首创或者在行业、地区排名第一等。</a:t>
            </a:r>
            <a:endParaRPr lang="zh-CN" altLang="en-US" sz="1600" dirty="0">
              <a:solidFill>
                <a:schemeClr val="tx2">
                  <a:lumMod val="50000"/>
                </a:schemeClr>
              </a:solidFill>
              <a:latin typeface="微软雅黑" panose="020B0503020204020204" pitchFamily="34" charset="-122"/>
              <a:ea typeface="微软雅黑" panose="020B0503020204020204" pitchFamily="34" charset="-122"/>
            </a:endParaRPr>
          </a:p>
          <a:p>
            <a:pPr marL="333375" indent="-267970">
              <a:lnSpc>
                <a:spcPts val="1500"/>
              </a:lnSpc>
              <a:buClr>
                <a:schemeClr val="accent1"/>
              </a:buClr>
              <a:buSzPct val="80000"/>
              <a:buFont typeface="Wingdings" panose="05000000000000000000" pitchFamily="2" charset="2"/>
              <a:buNone/>
            </a:pPr>
            <a:endParaRPr lang="zh-CN" altLang="en-US" sz="1600" dirty="0">
              <a:solidFill>
                <a:srgbClr val="C00000"/>
              </a:solidFill>
              <a:sym typeface="+mn-ea"/>
            </a:endParaRPr>
          </a:p>
          <a:p>
            <a:pPr algn="just">
              <a:lnSpc>
                <a:spcPct val="100000"/>
              </a:lnSpc>
              <a:buClrTx/>
              <a:buSzTx/>
              <a:buFontTx/>
              <a:buNone/>
            </a:pPr>
            <a:r>
              <a:rPr lang="zh-CN" altLang="en-US" sz="1600" dirty="0">
                <a:solidFill>
                  <a:srgbClr val="C00000"/>
                </a:solidFill>
                <a:sym typeface="+mn-ea"/>
              </a:rPr>
              <a:t>【开发内容】</a:t>
            </a:r>
            <a:r>
              <a:rPr lang="zh-CN" altLang="en-US" sz="1600" dirty="0">
                <a:solidFill>
                  <a:schemeClr val="tx2">
                    <a:lumMod val="50000"/>
                  </a:schemeClr>
                </a:solidFill>
                <a:sym typeface="+mn-ea"/>
              </a:rPr>
              <a:t>判断一个合同是否是技术开发合同，关键是看做了什么工作，即研究开发内容和怎样实现的工作过程，要体现出研究开发的内容和目标、尚未掌的技术方案、有相应的技术创新内容。</a:t>
            </a:r>
            <a:endParaRPr lang="zh-CN" altLang="en-US" sz="1600" dirty="0">
              <a:solidFill>
                <a:schemeClr val="tx2">
                  <a:lumMod val="50000"/>
                </a:schemeClr>
              </a:solidFill>
              <a:sym typeface="+mn-ea"/>
            </a:endParaRPr>
          </a:p>
          <a:p>
            <a:pPr algn="just">
              <a:lnSpc>
                <a:spcPct val="100000"/>
              </a:lnSpc>
              <a:buClrTx/>
              <a:buSzTx/>
              <a:buFontTx/>
              <a:buNone/>
            </a:pPr>
            <a:endParaRPr lang="zh-CN" altLang="en-US" sz="1600" dirty="0">
              <a:solidFill>
                <a:schemeClr val="tx2">
                  <a:lumMod val="50000"/>
                </a:schemeClr>
              </a:solidFill>
              <a:sym typeface="+mn-ea"/>
            </a:endParaRPr>
          </a:p>
          <a:p>
            <a:pPr algn="just">
              <a:lnSpc>
                <a:spcPct val="100000"/>
              </a:lnSpc>
              <a:buClrTx/>
              <a:buSzTx/>
              <a:buFontTx/>
              <a:buNone/>
            </a:pPr>
            <a:r>
              <a:rPr lang="zh-CN" altLang="en-US" sz="1600" dirty="0">
                <a:solidFill>
                  <a:srgbClr val="C00000"/>
                </a:solidFill>
                <a:sym typeface="+mn-ea"/>
              </a:rPr>
              <a:t>【标的物】</a:t>
            </a:r>
            <a:r>
              <a:rPr lang="zh-CN" altLang="en-US" sz="1600" dirty="0">
                <a:solidFill>
                  <a:schemeClr val="tx2">
                    <a:lumMod val="50000"/>
                  </a:schemeClr>
                </a:solidFill>
                <a:sym typeface="+mn-ea"/>
              </a:rPr>
              <a:t>提交标的物如：技术文件，通常以掌握该技术和必要存档所需份数为限；磁盘、光盘等软件性技术载体，以样品、样机等产品技术和硬件性技术载体，以当事人进行必要试验和掌握、使用该技术所需数量为限；成套技术设备和试验装置一般限于1-2套。</a:t>
            </a:r>
            <a:endParaRPr lang="zh-CN" altLang="en-US" sz="1600" dirty="0">
              <a:solidFill>
                <a:schemeClr val="tx2">
                  <a:lumMod val="50000"/>
                </a:schemeClr>
              </a:solidFill>
              <a:latin typeface="微软雅黑" panose="020B0503020204020204" pitchFamily="34" charset="-122"/>
              <a:ea typeface="微软雅黑" panose="020B0503020204020204" pitchFamily="34" charset="-122"/>
            </a:endParaRPr>
          </a:p>
          <a:p>
            <a:pPr algn="just">
              <a:lnSpc>
                <a:spcPct val="100000"/>
              </a:lnSpc>
            </a:pPr>
            <a:endParaRPr lang="zh-CN" altLang="en-US" sz="1600" dirty="0">
              <a:solidFill>
                <a:schemeClr val="tx2">
                  <a:lumMod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27665" name="TextBox 11"/>
          <p:cNvSpPr txBox="1"/>
          <p:nvPr/>
        </p:nvSpPr>
        <p:spPr>
          <a:xfrm>
            <a:off x="252413" y="58738"/>
            <a:ext cx="5749925"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1-3 </a:t>
            </a:r>
            <a:r>
              <a:rPr lang="zh-CN" altLang="en-US" sz="2000" b="1" dirty="0">
                <a:solidFill>
                  <a:srgbClr val="A94D28"/>
                </a:solidFill>
                <a:latin typeface="微软雅黑" panose="020B0503020204020204" pitchFamily="34" charset="-122"/>
                <a:ea typeface="微软雅黑" panose="020B0503020204020204" pitchFamily="34" charset="-122"/>
              </a:rPr>
              <a:t>技术开发合同判断定方法</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000000"/>
                                          </p:val>
                                        </p:tav>
                                        <p:tav tm="100000">
                                          <p:val>
                                            <p:strVal val="#ppt_w"/>
                                          </p:val>
                                        </p:tav>
                                      </p:tavLst>
                                    </p:anim>
                                    <p:anim calcmode="lin" valueType="num">
                                      <p:cBhvr>
                                        <p:cTn id="8" dur="250" fill="hold"/>
                                        <p:tgtEl>
                                          <p:spTgt spid="2"/>
                                        </p:tgtEl>
                                        <p:attrNameLst>
                                          <p:attrName>ppt_h</p:attrName>
                                        </p:attrNameLst>
                                      </p:cBhvr>
                                      <p:tavLst>
                                        <p:tav tm="0">
                                          <p:val>
                                            <p:fltVal val="0.000000"/>
                                          </p:val>
                                        </p:tav>
                                        <p:tav tm="100000">
                                          <p:val>
                                            <p:strVal val="#ppt_h"/>
                                          </p:val>
                                        </p:tav>
                                      </p:tavLst>
                                    </p:anim>
                                    <p:animEffect transition="in" filter="fade">
                                      <p:cBhvr>
                                        <p:cTn id="9" dur="250"/>
                                        <p:tgtEl>
                                          <p:spTgt spid="2"/>
                                        </p:tgtEl>
                                      </p:cBhvr>
                                    </p:animEffect>
                                  </p:childTnLst>
                                </p:cTn>
                              </p:par>
                              <p:par>
                                <p:cTn id="10" presetID="6" presetClass="emph" presetSubtype="0" decel="100000" fill="hold" nodeType="withEffect">
                                  <p:stCondLst>
                                    <p:cond delay="200"/>
                                  </p:stCondLst>
                                  <p:childTnLst>
                                    <p:animScale>
                                      <p:cBhvr>
                                        <p:cTn id="11" dur="250" fill="hold"/>
                                        <p:tgtEl>
                                          <p:spTgt spid="2"/>
                                        </p:tgtEl>
                                      </p:cBhvr>
                                      <p:by x="120000" y="120000"/>
                                    </p:animScale>
                                  </p:childTnLst>
                                </p:cTn>
                              </p:par>
                              <p:par>
                                <p:cTn id="12" presetID="6" presetClass="emph" presetSubtype="0" decel="100000" fill="hold" nodeType="withEffect">
                                  <p:stCondLst>
                                    <p:cond delay="400"/>
                                  </p:stCondLst>
                                  <p:childTnLst>
                                    <p:animScale>
                                      <p:cBhvr>
                                        <p:cTn id="13" dur="250" fill="hold"/>
                                        <p:tgtEl>
                                          <p:spTgt spid="2"/>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000000"/>
                                          </p:val>
                                        </p:tav>
                                        <p:tav tm="100000">
                                          <p:val>
                                            <p:strVal val="#ppt_w"/>
                                          </p:val>
                                        </p:tav>
                                      </p:tavLst>
                                    </p:anim>
                                    <p:anim calcmode="lin" valueType="num">
                                      <p:cBhvr>
                                        <p:cTn id="17" dur="250" fill="hold"/>
                                        <p:tgtEl>
                                          <p:spTgt spid="10"/>
                                        </p:tgtEl>
                                        <p:attrNameLst>
                                          <p:attrName>ppt_h</p:attrName>
                                        </p:attrNameLst>
                                      </p:cBhvr>
                                      <p:tavLst>
                                        <p:tav tm="0">
                                          <p:val>
                                            <p:fltVal val="0.00000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p:stCondLst>
                                    <p:cond delay="600"/>
                                  </p:stCondLst>
                                  <p:childTnLst>
                                    <p:animScale>
                                      <p:cBhvr>
                                        <p:cTn id="20" dur="250" fill="hold"/>
                                        <p:tgtEl>
                                          <p:spTgt spid="1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000000"/>
                                          </p:val>
                                        </p:tav>
                                        <p:tav tm="100000">
                                          <p:val>
                                            <p:strVal val="#ppt_w"/>
                                          </p:val>
                                        </p:tav>
                                      </p:tavLst>
                                    </p:anim>
                                    <p:anim calcmode="lin" valueType="num">
                                      <p:cBhvr>
                                        <p:cTn id="26" dur="250" fill="hold"/>
                                        <p:tgtEl>
                                          <p:spTgt spid="11"/>
                                        </p:tgtEl>
                                        <p:attrNameLst>
                                          <p:attrName>ppt_h</p:attrName>
                                        </p:attrNameLst>
                                      </p:cBhvr>
                                      <p:tavLst>
                                        <p:tav tm="0">
                                          <p:val>
                                            <p:fltVal val="0.000000"/>
                                          </p:val>
                                        </p:tav>
                                        <p:tav tm="100000">
                                          <p:val>
                                            <p:strVal val="#ppt_h"/>
                                          </p:val>
                                        </p:tav>
                                      </p:tavLst>
                                    </p:anim>
                                    <p:animEffect transition="in" filter="fade">
                                      <p:cBhvr>
                                        <p:cTn id="27" dur="250"/>
                                        <p:tgtEl>
                                          <p:spTgt spid="11"/>
                                        </p:tgtEl>
                                      </p:cBhvr>
                                    </p:animEffect>
                                  </p:childTnLst>
                                </p:cTn>
                              </p:par>
                              <p:par>
                                <p:cTn id="28" presetID="6" presetClass="emph" presetSubtype="0" decel="100000" fill="hold" grpId="1" nodeType="withEffect">
                                  <p:stCondLst>
                                    <p:cond delay="800"/>
                                  </p:stCondLst>
                                  <p:childTnLst>
                                    <p:animScale>
                                      <p:cBhvr>
                                        <p:cTn id="29" dur="250" fill="hold"/>
                                        <p:tgtEl>
                                          <p:spTgt spid="1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1"/>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fltVal val="0.000000"/>
                                          </p:val>
                                        </p:tav>
                                        <p:tav tm="100000">
                                          <p:val>
                                            <p:strVal val="#ppt_w"/>
                                          </p:val>
                                        </p:tav>
                                      </p:tavLst>
                                    </p:anim>
                                    <p:anim calcmode="lin" valueType="num">
                                      <p:cBhvr>
                                        <p:cTn id="35" dur="250" fill="hold"/>
                                        <p:tgtEl>
                                          <p:spTgt spid="33"/>
                                        </p:tgtEl>
                                        <p:attrNameLst>
                                          <p:attrName>ppt_h</p:attrName>
                                        </p:attrNameLst>
                                      </p:cBhvr>
                                      <p:tavLst>
                                        <p:tav tm="0">
                                          <p:val>
                                            <p:fltVal val="0.000000"/>
                                          </p:val>
                                        </p:tav>
                                        <p:tav tm="100000">
                                          <p:val>
                                            <p:strVal val="#ppt_h"/>
                                          </p:val>
                                        </p:tav>
                                      </p:tavLst>
                                    </p:anim>
                                    <p:animEffect transition="in" filter="fade">
                                      <p:cBhvr>
                                        <p:cTn id="36" dur="250"/>
                                        <p:tgtEl>
                                          <p:spTgt spid="33"/>
                                        </p:tgtEl>
                                      </p:cBhvr>
                                    </p:animEffect>
                                  </p:childTnLst>
                                </p:cTn>
                              </p:par>
                              <p:par>
                                <p:cTn id="37" presetID="6" presetClass="emph" presetSubtype="0" decel="100000" fill="hold" grpId="1" nodeType="withEffect">
                                  <p:stCondLst>
                                    <p:cond delay="1000"/>
                                  </p:stCondLst>
                                  <p:childTnLst>
                                    <p:animScale>
                                      <p:cBhvr>
                                        <p:cTn id="38" dur="250" fill="hold"/>
                                        <p:tgtEl>
                                          <p:spTgt spid="33"/>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33"/>
                                        </p:tgtEl>
                                      </p:cBhvr>
                                      <p:by x="83000" y="83000"/>
                                    </p:animScale>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000000"/>
                                          </p:val>
                                        </p:tav>
                                        <p:tav tm="100000">
                                          <p:val>
                                            <p:strVal val="#ppt_w"/>
                                          </p:val>
                                        </p:tav>
                                      </p:tavLst>
                                    </p:anim>
                                    <p:anim calcmode="lin" valueType="num">
                                      <p:cBhvr>
                                        <p:cTn id="45" dur="500" fill="hold"/>
                                        <p:tgtEl>
                                          <p:spTgt spid="4"/>
                                        </p:tgtEl>
                                        <p:attrNameLst>
                                          <p:attrName>ppt_h</p:attrName>
                                        </p:attrNameLst>
                                      </p:cBhvr>
                                      <p:tavLst>
                                        <p:tav tm="0">
                                          <p:val>
                                            <p:fltVal val="0.00000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15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000000"/>
                                          </p:val>
                                        </p:tav>
                                        <p:tav tm="100000">
                                          <p:val>
                                            <p:strVal val="#ppt_w"/>
                                          </p:val>
                                        </p:tav>
                                      </p:tavLst>
                                    </p:anim>
                                    <p:anim calcmode="lin" valueType="num">
                                      <p:cBhvr>
                                        <p:cTn id="50" dur="500" fill="hold"/>
                                        <p:tgtEl>
                                          <p:spTgt spid="5"/>
                                        </p:tgtEl>
                                        <p:attrNameLst>
                                          <p:attrName>ppt_h</p:attrName>
                                        </p:attrNameLst>
                                      </p:cBhvr>
                                      <p:tavLst>
                                        <p:tav tm="0">
                                          <p:val>
                                            <p:fltVal val="0.000000"/>
                                          </p:val>
                                        </p:tav>
                                        <p:tav tm="100000">
                                          <p:val>
                                            <p:strVal val="#ppt_h"/>
                                          </p:val>
                                        </p:tav>
                                      </p:tavLst>
                                    </p:anim>
                                    <p:animEffect transition="in" filter="fade">
                                      <p:cBhvr>
                                        <p:cTn id="51" dur="500"/>
                                        <p:tgtEl>
                                          <p:spTgt spid="5"/>
                                        </p:tgtEl>
                                      </p:cBhvr>
                                    </p:animEffect>
                                  </p:childTnLst>
                                </p:cTn>
                              </p:par>
                              <p:par>
                                <p:cTn id="52" presetID="53" presetClass="entr" presetSubtype="16" fill="hold" nodeType="withEffect">
                                  <p:stCondLst>
                                    <p:cond delay="3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000000"/>
                                          </p:val>
                                        </p:tav>
                                        <p:tav tm="100000">
                                          <p:val>
                                            <p:strVal val="#ppt_w"/>
                                          </p:val>
                                        </p:tav>
                                      </p:tavLst>
                                    </p:anim>
                                    <p:anim calcmode="lin" valueType="num">
                                      <p:cBhvr>
                                        <p:cTn id="55" dur="500" fill="hold"/>
                                        <p:tgtEl>
                                          <p:spTgt spid="17"/>
                                        </p:tgtEl>
                                        <p:attrNameLst>
                                          <p:attrName>ppt_h</p:attrName>
                                        </p:attrNameLst>
                                      </p:cBhvr>
                                      <p:tavLst>
                                        <p:tav tm="0">
                                          <p:val>
                                            <p:fltVal val="0.000000"/>
                                          </p:val>
                                        </p:tav>
                                        <p:tav tm="100000">
                                          <p:val>
                                            <p:strVal val="#ppt_h"/>
                                          </p:val>
                                        </p:tav>
                                      </p:tavLst>
                                    </p:anim>
                                    <p:animEffect transition="in" filter="fade">
                                      <p:cBhvr>
                                        <p:cTn id="56" dur="500"/>
                                        <p:tgtEl>
                                          <p:spTgt spid="17"/>
                                        </p:tgtEl>
                                      </p:cBhvr>
                                    </p:animEffect>
                                  </p:childTnLst>
                                </p:cTn>
                              </p:par>
                              <p:par>
                                <p:cTn id="57" presetID="53" presetClass="entr" presetSubtype="16" fill="hold" nodeType="withEffect">
                                  <p:stCondLst>
                                    <p:cond delay="45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000000"/>
                                          </p:val>
                                        </p:tav>
                                        <p:tav tm="100000">
                                          <p:val>
                                            <p:strVal val="#ppt_w"/>
                                          </p:val>
                                        </p:tav>
                                      </p:tavLst>
                                    </p:anim>
                                    <p:anim calcmode="lin" valueType="num">
                                      <p:cBhvr>
                                        <p:cTn id="60" dur="500" fill="hold"/>
                                        <p:tgtEl>
                                          <p:spTgt spid="20"/>
                                        </p:tgtEl>
                                        <p:attrNameLst>
                                          <p:attrName>ppt_h</p:attrName>
                                        </p:attrNameLst>
                                      </p:cBhvr>
                                      <p:tavLst>
                                        <p:tav tm="0">
                                          <p:val>
                                            <p:fltVal val="0.000000"/>
                                          </p:val>
                                        </p:tav>
                                        <p:tav tm="100000">
                                          <p:val>
                                            <p:strVal val="#ppt_h"/>
                                          </p:val>
                                        </p:tav>
                                      </p:tavLst>
                                    </p:anim>
                                    <p:animEffect transition="in" filter="fade">
                                      <p:cBhvr>
                                        <p:cTn id="61" dur="500"/>
                                        <p:tgtEl>
                                          <p:spTgt spid="20"/>
                                        </p:tgtEl>
                                      </p:cBhvr>
                                    </p:animEffect>
                                  </p:childTnLst>
                                </p:cTn>
                              </p:par>
                              <p:par>
                                <p:cTn id="62" presetID="53" presetClass="entr" presetSubtype="16" fill="hold" nodeType="withEffect">
                                  <p:stCondLst>
                                    <p:cond delay="60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000000"/>
                                          </p:val>
                                        </p:tav>
                                        <p:tav tm="100000">
                                          <p:val>
                                            <p:strVal val="#ppt_w"/>
                                          </p:val>
                                        </p:tav>
                                      </p:tavLst>
                                    </p:anim>
                                    <p:anim calcmode="lin" valueType="num">
                                      <p:cBhvr>
                                        <p:cTn id="65" dur="500" fill="hold"/>
                                        <p:tgtEl>
                                          <p:spTgt spid="23"/>
                                        </p:tgtEl>
                                        <p:attrNameLst>
                                          <p:attrName>ppt_h</p:attrName>
                                        </p:attrNameLst>
                                      </p:cBhvr>
                                      <p:tavLst>
                                        <p:tav tm="0">
                                          <p:val>
                                            <p:fltVal val="0.000000"/>
                                          </p:val>
                                        </p:tav>
                                        <p:tav tm="100000">
                                          <p:val>
                                            <p:strVal val="#ppt_h"/>
                                          </p:val>
                                        </p:tav>
                                      </p:tavLst>
                                    </p:anim>
                                    <p:animEffect transition="in" filter="fade">
                                      <p:cBhvr>
                                        <p:cTn id="66" dur="500"/>
                                        <p:tgtEl>
                                          <p:spTgt spid="23"/>
                                        </p:tgtEl>
                                      </p:cBhvr>
                                    </p:animEffect>
                                  </p:childTnLst>
                                </p:cTn>
                              </p:par>
                            </p:childTnLst>
                          </p:cTn>
                        </p:par>
                        <p:par>
                          <p:cTn id="67" fill="hold">
                            <p:stCondLst>
                              <p:cond delay="1000"/>
                            </p:stCondLst>
                            <p:childTnLst>
                              <p:par>
                                <p:cTn id="68" presetID="53" presetClass="entr" presetSubtype="16" fill="hold" grpId="0" nodeType="afterEffect">
                                  <p:stCondLst>
                                    <p:cond delay="0"/>
                                  </p:stCondLst>
                                  <p:iterate type="lt">
                                    <p:tmPct val="2400"/>
                                  </p:iterate>
                                  <p:childTnLst>
                                    <p:set>
                                      <p:cBhvr>
                                        <p:cTn id="69" dur="1" fill="hold">
                                          <p:stCondLst>
                                            <p:cond delay="0"/>
                                          </p:stCondLst>
                                        </p:cTn>
                                        <p:tgtEl>
                                          <p:spTgt spid="35"/>
                                        </p:tgtEl>
                                        <p:attrNameLst>
                                          <p:attrName>style.visibility</p:attrName>
                                        </p:attrNameLst>
                                      </p:cBhvr>
                                      <p:to>
                                        <p:strVal val="visible"/>
                                      </p:to>
                                    </p:set>
                                    <p:anim calcmode="lin" valueType="num">
                                      <p:cBhvr>
                                        <p:cTn id="70" dur="250" fill="hold"/>
                                        <p:tgtEl>
                                          <p:spTgt spid="35"/>
                                        </p:tgtEl>
                                        <p:attrNameLst>
                                          <p:attrName>ppt_w</p:attrName>
                                        </p:attrNameLst>
                                      </p:cBhvr>
                                      <p:tavLst>
                                        <p:tav tm="0">
                                          <p:val>
                                            <p:fltVal val="0.000000"/>
                                          </p:val>
                                        </p:tav>
                                        <p:tav tm="100000">
                                          <p:val>
                                            <p:strVal val="#ppt_w"/>
                                          </p:val>
                                        </p:tav>
                                      </p:tavLst>
                                    </p:anim>
                                    <p:anim calcmode="lin" valueType="num">
                                      <p:cBhvr>
                                        <p:cTn id="71" dur="250" fill="hold"/>
                                        <p:tgtEl>
                                          <p:spTgt spid="35"/>
                                        </p:tgtEl>
                                        <p:attrNameLst>
                                          <p:attrName>ppt_h</p:attrName>
                                        </p:attrNameLst>
                                      </p:cBhvr>
                                      <p:tavLst>
                                        <p:tav tm="0">
                                          <p:val>
                                            <p:fltVal val="0.000000"/>
                                          </p:val>
                                        </p:tav>
                                        <p:tav tm="100000">
                                          <p:val>
                                            <p:strVal val="#ppt_h"/>
                                          </p:val>
                                        </p:tav>
                                      </p:tavLst>
                                    </p:anim>
                                    <p:animEffect transition="in" filter="fade">
                                      <p:cBhvr>
                                        <p:cTn id="72"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0" grpId="2" bldLvl="0" animBg="1"/>
      <p:bldP spid="11" grpId="0" bldLvl="0" animBg="1"/>
      <p:bldP spid="11" grpId="1" bldLvl="0" animBg="1"/>
      <p:bldP spid="11" grpId="2" bldLvl="0" animBg="1"/>
      <p:bldP spid="33" grpId="0"/>
      <p:bldP spid="33" grpId="1"/>
      <p:bldP spid="33" grpId="2"/>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2519363" y="3294063"/>
            <a:ext cx="4699000" cy="10160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2" name="矩形 11"/>
          <p:cNvSpPr/>
          <p:nvPr/>
        </p:nvSpPr>
        <p:spPr>
          <a:xfrm>
            <a:off x="2087563" y="1589088"/>
            <a:ext cx="4699000" cy="10160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3" name="椭圆 64"/>
          <p:cNvSpPr/>
          <p:nvPr/>
        </p:nvSpPr>
        <p:spPr>
          <a:xfrm>
            <a:off x="952500" y="1341438"/>
            <a:ext cx="1244600" cy="1244600"/>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技术转让</a:t>
            </a:r>
            <a:endPar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2436813" y="1714500"/>
            <a:ext cx="4427537" cy="1185545"/>
          </a:xfrm>
          <a:prstGeom prst="rect">
            <a:avLst/>
          </a:prstGeom>
          <a:noFill/>
          <a:ln w="9525">
            <a:noFill/>
          </a:ln>
        </p:spPr>
        <p:txBody>
          <a:bodyPr wrap="square" lIns="68567" tIns="34284" rIns="68567" bIns="34284" anchor="t">
            <a:spAutoFit/>
          </a:bodyPr>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合法拥有技术的权利人,将现有专利权</a:t>
            </a:r>
            <a:r>
              <a:rPr lang="zh-CN" altLang="en-US" sz="1400" dirty="0">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专利申请权、技术秘密</a:t>
            </a:r>
            <a:r>
              <a:rPr lang="zh-CN" altLang="en-US" sz="1400" dirty="0">
                <a:latin typeface="微软雅黑" panose="020B0503020204020204" pitchFamily="34" charset="-122"/>
                <a:ea typeface="微软雅黑" panose="020B0503020204020204" pitchFamily="34" charset="-122"/>
              </a:rPr>
              <a:t>、植物新品种权、生物医药新品种、集成电路布图设计专有权，计算机软件著作权</a:t>
            </a:r>
            <a:r>
              <a:rPr lang="zh-CN" altLang="en-US" sz="1400" dirty="0">
                <a:solidFill>
                  <a:srgbClr val="C00000"/>
                </a:solidFill>
                <a:latin typeface="微软雅黑" panose="020B0503020204020204" pitchFamily="34" charset="-122"/>
                <a:ea typeface="微软雅黑" panose="020B0503020204020204" pitchFamily="34" charset="-122"/>
              </a:rPr>
              <a:t>让与他人</a:t>
            </a:r>
            <a:r>
              <a:rPr lang="zh-CN" altLang="en-US" sz="1400" dirty="0">
                <a:latin typeface="微软雅黑" panose="020B0503020204020204" pitchFamily="34" charset="-122"/>
                <a:ea typeface="微软雅黑" panose="020B0503020204020204" pitchFamily="34" charset="-122"/>
              </a:rPr>
              <a:t>所订立的合同。</a:t>
            </a:r>
            <a:endParaRPr lang="zh-CN" altLang="en-US" sz="1400" dirty="0">
              <a:latin typeface="微软雅黑" panose="020B0503020204020204" pitchFamily="34" charset="-122"/>
              <a:ea typeface="微软雅黑" panose="020B0503020204020204" pitchFamily="34" charset="-122"/>
            </a:endParaRPr>
          </a:p>
        </p:txBody>
      </p:sp>
      <p:sp>
        <p:nvSpPr>
          <p:cNvPr id="15" name="椭圆 64"/>
          <p:cNvSpPr/>
          <p:nvPr/>
        </p:nvSpPr>
        <p:spPr>
          <a:xfrm>
            <a:off x="7056438" y="2835275"/>
            <a:ext cx="1244600" cy="1243013"/>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技术许可</a:t>
            </a:r>
            <a:endPar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2436813" y="3455988"/>
            <a:ext cx="4427537" cy="905510"/>
          </a:xfrm>
          <a:prstGeom prst="rect">
            <a:avLst/>
          </a:prstGeom>
          <a:noFill/>
          <a:ln w="9525">
            <a:noFill/>
          </a:ln>
        </p:spPr>
        <p:txBody>
          <a:bodyPr wrap="square" lIns="68567" tIns="34284" rIns="68567" bIns="34284" anchor="t">
            <a:spAutoFit/>
          </a:bodyPr>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合法拥有技术的权利人,将现有专利、技术秘密、植物新品种权、生物医药新品种、集成电路布图设计专有权</a:t>
            </a:r>
            <a:r>
              <a:rPr lang="zh-CN" altLang="en-US" sz="1400" dirty="0">
                <a:solidFill>
                  <a:srgbClr val="C00000"/>
                </a:solidFill>
                <a:latin typeface="微软雅黑" panose="020B0503020204020204" pitchFamily="34" charset="-122"/>
                <a:ea typeface="微软雅黑" panose="020B0503020204020204" pitchFamily="34" charset="-122"/>
              </a:rPr>
              <a:t>许可他人实施、使用</a:t>
            </a:r>
            <a:r>
              <a:rPr lang="zh-CN" altLang="en-US" sz="1400" dirty="0">
                <a:solidFill>
                  <a:srgbClr val="000000"/>
                </a:solidFill>
                <a:latin typeface="微软雅黑" panose="020B0503020204020204" pitchFamily="34" charset="-122"/>
                <a:ea typeface="微软雅黑" panose="020B0503020204020204" pitchFamily="34" charset="-122"/>
              </a:rPr>
              <a:t>所订立的合同。</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31751" name="TextBox 16"/>
          <p:cNvSpPr txBox="1"/>
          <p:nvPr/>
        </p:nvSpPr>
        <p:spPr>
          <a:xfrm>
            <a:off x="312738" y="58738"/>
            <a:ext cx="4795837"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2</a:t>
            </a:r>
            <a:r>
              <a:rPr lang="zh-CN" altLang="en-US" sz="2000" b="1" dirty="0">
                <a:solidFill>
                  <a:srgbClr val="A94D28"/>
                </a:solidFill>
                <a:latin typeface="微软雅黑" panose="020B0503020204020204" pitchFamily="34" charset="-122"/>
                <a:ea typeface="微软雅黑" panose="020B0503020204020204" pitchFamily="34" charset="-122"/>
              </a:rPr>
              <a:t>、</a:t>
            </a:r>
            <a:r>
              <a:rPr lang="en-US" altLang="zh-CN" sz="2000" b="1" dirty="0">
                <a:solidFill>
                  <a:srgbClr val="A94D28"/>
                </a:solidFill>
                <a:latin typeface="微软雅黑" panose="020B0503020204020204" pitchFamily="34" charset="-122"/>
                <a:ea typeface="微软雅黑" panose="020B0503020204020204" pitchFamily="34" charset="-122"/>
              </a:rPr>
              <a:t> </a:t>
            </a:r>
            <a:r>
              <a:rPr lang="zh-CN" altLang="en-US" sz="2000" b="1" dirty="0">
                <a:solidFill>
                  <a:srgbClr val="A94D28"/>
                </a:solidFill>
                <a:latin typeface="微软雅黑" panose="020B0503020204020204" pitchFamily="34" charset="-122"/>
                <a:ea typeface="微软雅黑" panose="020B0503020204020204" pitchFamily="34" charset="-122"/>
              </a:rPr>
              <a:t>技术转让合同和技术许可合同</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
        <p:nvSpPr>
          <p:cNvPr id="3" name="TextBox 15"/>
          <p:cNvSpPr txBox="1"/>
          <p:nvPr/>
        </p:nvSpPr>
        <p:spPr>
          <a:xfrm>
            <a:off x="1063943" y="4361815"/>
            <a:ext cx="6745288" cy="546735"/>
          </a:xfrm>
          <a:prstGeom prst="rect">
            <a:avLst/>
          </a:prstGeom>
          <a:noFill/>
        </p:spPr>
        <p:txBody>
          <a:bodyPr wrap="square" lIns="68567" tIns="34284" rIns="68567" bIns="34284" rtlCol="0">
            <a:spAutoFit/>
          </a:bodyPr>
          <a:p>
            <a:pPr fontAlgn="auto">
              <a:lnSpc>
                <a:spcPct val="130000"/>
              </a:lnSpc>
            </a:pPr>
            <a:r>
              <a:rPr lang="zh-CN" altLang="en-US"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备注：</a:t>
            </a:r>
            <a:r>
              <a:rPr lang="en-US" altLang="zh-CN"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1.</a:t>
            </a:r>
            <a:r>
              <a:rPr lang="zh-CN" altLang="en-US"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rPr>
              <a:t>专利申请权、计算机软件著作权不应做技术许可。</a:t>
            </a:r>
            <a:endParaRPr lang="zh-CN" altLang="en-US"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lnSpc>
                <a:spcPct val="130000"/>
              </a:lnSpc>
            </a:pPr>
            <a:r>
              <a:rPr lang="zh-CN" altLang="en-US"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          </a:t>
            </a:r>
            <a:r>
              <a:rPr lang="en-US" altLang="zh-CN"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2.</a:t>
            </a:r>
            <a:r>
              <a:rPr lang="zh-CN" altLang="en-US"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 具备权利证书的技术转让、许可与技术秘密的转让许可应作区分，分别约定（享受政策）。</a:t>
            </a:r>
            <a:endParaRPr lang="zh-CN" altLang="en-US" sz="1200" noProof="1" dirty="0">
              <a:gradFill>
                <a:gsLst>
                  <a:gs pos="0">
                    <a:srgbClr val="FE4444"/>
                  </a:gs>
                  <a:gs pos="100000">
                    <a:srgbClr val="832B2B"/>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0-#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00"/>
                                        <p:tgtEl>
                                          <p:spTgt spid="14"/>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4"/>
                                        </p:tgtEl>
                                      </p:cBhvr>
                                      <p:to x="80000" y="100000"/>
                                    </p:animScale>
                                    <p:anim by="(#ppt_w*0.10)" calcmode="lin" valueType="num">
                                      <p:cBhvr>
                                        <p:cTn id="21" dur="50" autoRev="1" fill="hold">
                                          <p:stCondLst>
                                            <p:cond delay="0"/>
                                          </p:stCondLst>
                                        </p:cTn>
                                        <p:tgtEl>
                                          <p:spTgt spid="14"/>
                                        </p:tgtEl>
                                        <p:attrNameLst>
                                          <p:attrName>ppt_x</p:attrName>
                                        </p:attrNameLst>
                                      </p:cBhvr>
                                    </p:anim>
                                    <p:anim by="(-#ppt_w*0.10)" calcmode="lin" valueType="num">
                                      <p:cBhvr>
                                        <p:cTn id="22" dur="50" autoRev="1" fill="hold">
                                          <p:stCondLst>
                                            <p:cond delay="0"/>
                                          </p:stCondLst>
                                        </p:cTn>
                                        <p:tgtEl>
                                          <p:spTgt spid="14"/>
                                        </p:tgtEl>
                                        <p:attrNameLst>
                                          <p:attrName>ppt_y</p:attrName>
                                        </p:attrNameLst>
                                      </p:cBhvr>
                                    </p:anim>
                                    <p:animRot by="-480000">
                                      <p:cBhvr>
                                        <p:cTn id="23" dur="50" autoRev="1" fill="hold">
                                          <p:stCondLst>
                                            <p:cond delay="0"/>
                                          </p:stCondLst>
                                        </p:cTn>
                                        <p:tgtEl>
                                          <p:spTgt spid="14"/>
                                        </p:tgtEl>
                                        <p:attrNameLst>
                                          <p:attrName>r</p:attrName>
                                        </p:attrNameLst>
                                      </p:cBhvr>
                                    </p:animRot>
                                  </p:childTnLst>
                                </p:cTn>
                              </p:par>
                            </p:childTnLst>
                          </p:cTn>
                        </p:par>
                        <p:par>
                          <p:cTn id="24" fill="hold">
                            <p:stCondLst>
                              <p:cond delay="3319"/>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1+#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5"/>
                                        </p:tgtEl>
                                        <p:attrNameLst>
                                          <p:attrName>r</p:attrName>
                                        </p:attrNameLst>
                                      </p:cBhvr>
                                    </p:animRot>
                                  </p:childTnLst>
                                </p:cTn>
                              </p:par>
                            </p:childTnLst>
                          </p:cTn>
                        </p:par>
                        <p:par>
                          <p:cTn id="31" fill="hold">
                            <p:stCondLst>
                              <p:cond delay="3819"/>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431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6"/>
                                        </p:tgtEl>
                                        <p:attrNameLst>
                                          <p:attrName>style.visibility</p:attrName>
                                        </p:attrNameLst>
                                      </p:cBhvr>
                                      <p:to>
                                        <p:strVal val="visible"/>
                                      </p:to>
                                    </p:set>
                                    <p:animEffect transition="in" filter="wipe(left)">
                                      <p:cBhvr>
                                        <p:cTn id="38" dur="100"/>
                                        <p:tgtEl>
                                          <p:spTgt spid="16"/>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6"/>
                                        </p:tgtEl>
                                      </p:cBhvr>
                                      <p:to x="80000" y="100000"/>
                                    </p:animScale>
                                    <p:anim by="(#ppt_w*0.10)" calcmode="lin" valueType="num">
                                      <p:cBhvr>
                                        <p:cTn id="41" dur="50" autoRev="1" fill="hold">
                                          <p:stCondLst>
                                            <p:cond delay="0"/>
                                          </p:stCondLst>
                                        </p:cTn>
                                        <p:tgtEl>
                                          <p:spTgt spid="16"/>
                                        </p:tgtEl>
                                        <p:attrNameLst>
                                          <p:attrName>ppt_x</p:attrName>
                                        </p:attrNameLst>
                                      </p:cBhvr>
                                    </p:anim>
                                    <p:anim by="(-#ppt_w*0.10)" calcmode="lin" valueType="num">
                                      <p:cBhvr>
                                        <p:cTn id="42" dur="50" autoRev="1" fill="hold">
                                          <p:stCondLst>
                                            <p:cond delay="0"/>
                                          </p:stCondLst>
                                        </p:cTn>
                                        <p:tgtEl>
                                          <p:spTgt spid="16"/>
                                        </p:tgtEl>
                                        <p:attrNameLst>
                                          <p:attrName>ppt_y</p:attrName>
                                        </p:attrNameLst>
                                      </p:cBhvr>
                                    </p:anim>
                                    <p:animRot by="-480000">
                                      <p:cBhvr>
                                        <p:cTn id="43" dur="50" autoRev="1" fill="hold">
                                          <p:stCondLst>
                                            <p:cond delay="0"/>
                                          </p:stCondLst>
                                        </p:cTn>
                                        <p:tgtEl>
                                          <p:spTgt spid="16"/>
                                        </p:tgtEl>
                                        <p:attrNameLst>
                                          <p:attrName>r</p:attrName>
                                        </p:attrNameLst>
                                      </p:cBhvr>
                                    </p:animRot>
                                  </p:childTnLst>
                                </p:cTn>
                              </p:par>
                            </p:childTnLst>
                          </p:cTn>
                        </p:par>
                        <p:par>
                          <p:cTn id="44" fill="hold">
                            <p:stCondLst>
                              <p:cond delay="630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3"/>
                                        </p:tgtEl>
                                        <p:attrNameLst>
                                          <p:attrName>style.visibility</p:attrName>
                                        </p:attrNameLst>
                                      </p:cBhvr>
                                      <p:to>
                                        <p:strVal val="visible"/>
                                      </p:to>
                                    </p:set>
                                    <p:animEffect transition="in" filter="wipe(left)">
                                      <p:cBhvr>
                                        <p:cTn id="47" dur="100"/>
                                        <p:tgtEl>
                                          <p:spTgt spid="3"/>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3"/>
                                        </p:tgtEl>
                                      </p:cBhvr>
                                      <p:to x="80000" y="100000"/>
                                    </p:animScale>
                                    <p:anim by="(#ppt_w*0.10)" calcmode="lin" valueType="num">
                                      <p:cBhvr>
                                        <p:cTn id="50" dur="50" autoRev="1" fill="hold">
                                          <p:stCondLst>
                                            <p:cond delay="0"/>
                                          </p:stCondLst>
                                        </p:cTn>
                                        <p:tgtEl>
                                          <p:spTgt spid="3"/>
                                        </p:tgtEl>
                                        <p:attrNameLst>
                                          <p:attrName>ppt_x</p:attrName>
                                        </p:attrNameLst>
                                      </p:cBhvr>
                                    </p:anim>
                                    <p:anim by="(-#ppt_w*0.10)" calcmode="lin" valueType="num">
                                      <p:cBhvr>
                                        <p:cTn id="51" dur="50" autoRev="1" fill="hold">
                                          <p:stCondLst>
                                            <p:cond delay="0"/>
                                          </p:stCondLst>
                                        </p:cTn>
                                        <p:tgtEl>
                                          <p:spTgt spid="3"/>
                                        </p:tgtEl>
                                        <p:attrNameLst>
                                          <p:attrName>ppt_y</p:attrName>
                                        </p:attrNameLst>
                                      </p:cBhvr>
                                    </p:anim>
                                    <p:animRot by="-480000">
                                      <p:cBhvr>
                                        <p:cTn id="52"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extBox 11"/>
          <p:cNvSpPr txBox="1"/>
          <p:nvPr/>
        </p:nvSpPr>
        <p:spPr>
          <a:xfrm>
            <a:off x="313055" y="50800"/>
            <a:ext cx="5439410"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2-1 </a:t>
            </a:r>
            <a:r>
              <a:rPr lang="zh-CN" altLang="en-US" sz="2000" b="1" dirty="0">
                <a:solidFill>
                  <a:srgbClr val="A94D28"/>
                </a:solidFill>
                <a:latin typeface="微软雅黑" panose="020B0503020204020204" pitchFamily="34" charset="-122"/>
                <a:ea typeface="微软雅黑" panose="020B0503020204020204" pitchFamily="34" charset="-122"/>
              </a:rPr>
              <a:t>技术秘密的转让和许可</a:t>
            </a:r>
            <a:r>
              <a:rPr lang="zh-CN" altLang="en-US" sz="2000" dirty="0">
                <a:solidFill>
                  <a:schemeClr val="tx2">
                    <a:lumMod val="50000"/>
                  </a:schemeClr>
                </a:solidFill>
                <a:latin typeface="微软雅黑" panose="020B0503020204020204" pitchFamily="34" charset="-122"/>
                <a:ea typeface="微软雅黑" panose="020B0503020204020204" pitchFamily="34" charset="-122"/>
              </a:rPr>
              <a:t>（专有技术）</a:t>
            </a:r>
            <a:endParaRPr lang="zh-CN" altLang="en-US" sz="20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9" name="流程图: 数据 8"/>
          <p:cNvSpPr/>
          <p:nvPr/>
        </p:nvSpPr>
        <p:spPr>
          <a:xfrm rot="16200000" flipH="1">
            <a:off x="989806" y="1385094"/>
            <a:ext cx="504825" cy="198438"/>
          </a:xfrm>
          <a:prstGeom prst="flowChartInputOutp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圆角矩形 9"/>
          <p:cNvSpPr/>
          <p:nvPr/>
        </p:nvSpPr>
        <p:spPr>
          <a:xfrm>
            <a:off x="1322388" y="835025"/>
            <a:ext cx="3024188" cy="3116263"/>
          </a:xfrm>
          <a:prstGeom prst="roundRect">
            <a:avLst>
              <a:gd name="adj" fmla="val 6769"/>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五边形 10"/>
          <p:cNvSpPr/>
          <p:nvPr/>
        </p:nvSpPr>
        <p:spPr>
          <a:xfrm>
            <a:off x="1143000" y="1339850"/>
            <a:ext cx="2584450" cy="396875"/>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dirty="0">
                <a:solidFill>
                  <a:srgbClr val="FFFFFF"/>
                </a:solidFill>
                <a:latin typeface="微软雅黑" panose="020B0503020204020204" pitchFamily="34" charset="-122"/>
                <a:ea typeface="微软雅黑" panose="020B0503020204020204" pitchFamily="34" charset="-122"/>
                <a:sym typeface="+mn-ea"/>
              </a:rPr>
              <a:t>    </a:t>
            </a:r>
            <a:r>
              <a:rPr lang="zh-CN" altLang="en-US" dirty="0">
                <a:solidFill>
                  <a:srgbClr val="FFFFFF"/>
                </a:solidFill>
                <a:latin typeface="微软雅黑" panose="020B0503020204020204" pitchFamily="34" charset="-122"/>
                <a:ea typeface="微软雅黑" panose="020B0503020204020204" pitchFamily="34" charset="-122"/>
                <a:sym typeface="+mn-ea"/>
              </a:rPr>
              <a:t>技术秘密条件</a:t>
            </a:r>
            <a:endParaRPr lang="zh-CN" altLang="en-US" strike="noStrike" noProof="1"/>
          </a:p>
        </p:txBody>
      </p:sp>
      <p:sp>
        <p:nvSpPr>
          <p:cNvPr id="24" name="流程图: 数据 23"/>
          <p:cNvSpPr/>
          <p:nvPr/>
        </p:nvSpPr>
        <p:spPr>
          <a:xfrm rot="16200000" flipH="1">
            <a:off x="4662488" y="1384300"/>
            <a:ext cx="504825" cy="200025"/>
          </a:xfrm>
          <a:prstGeom prst="flowChartInputOut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5" name="圆角矩形 24"/>
          <p:cNvSpPr/>
          <p:nvPr/>
        </p:nvSpPr>
        <p:spPr>
          <a:xfrm>
            <a:off x="5013325" y="835025"/>
            <a:ext cx="3025775" cy="3116263"/>
          </a:xfrm>
          <a:prstGeom prst="roundRect">
            <a:avLst>
              <a:gd name="adj" fmla="val 6769"/>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6" name="五边形 25"/>
          <p:cNvSpPr/>
          <p:nvPr/>
        </p:nvSpPr>
        <p:spPr>
          <a:xfrm>
            <a:off x="4814888" y="1339850"/>
            <a:ext cx="2584450" cy="396875"/>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 name="TextBox 26"/>
          <p:cNvSpPr txBox="1"/>
          <p:nvPr/>
        </p:nvSpPr>
        <p:spPr>
          <a:xfrm>
            <a:off x="1476375" y="2040573"/>
            <a:ext cx="2682875" cy="1656080"/>
          </a:xfrm>
          <a:prstGeom prst="rect">
            <a:avLst/>
          </a:prstGeom>
          <a:noFill/>
          <a:ln w="9525">
            <a:noFill/>
          </a:ln>
        </p:spPr>
        <p:txBody>
          <a:bodyPr wrap="square" lIns="0" tIns="0" rIns="0" bIns="0" anchor="t">
            <a:spAutoFit/>
          </a:bodyPr>
          <a:p>
            <a:pPr algn="just">
              <a:lnSpc>
                <a:spcPct val="110000"/>
              </a:lnSpc>
            </a:pPr>
            <a:r>
              <a:rPr lang="zh-CN" altLang="zh-CN" sz="1400" dirty="0">
                <a:solidFill>
                  <a:srgbClr val="FFFFFF"/>
                </a:solidFill>
                <a:latin typeface="微软雅黑" panose="020B0503020204020204" pitchFamily="34" charset="-122"/>
                <a:ea typeface="微软雅黑" panose="020B0503020204020204" pitchFamily="34" charset="-122"/>
              </a:rPr>
              <a:t>申请认定登记的技术合同，其标的为技术秘密的，该项技术秘密应同时具备以下条件：</a:t>
            </a:r>
            <a:endParaRPr lang="zh-CN" altLang="zh-CN" sz="1400" dirty="0">
              <a:solidFill>
                <a:srgbClr val="FFFFFF"/>
              </a:solidFill>
              <a:latin typeface="微软雅黑" panose="020B0503020204020204" pitchFamily="34" charset="-122"/>
              <a:ea typeface="微软雅黑" panose="020B0503020204020204" pitchFamily="34" charset="-122"/>
            </a:endParaRPr>
          </a:p>
          <a:p>
            <a:pPr algn="just">
              <a:lnSpc>
                <a:spcPct val="110000"/>
              </a:lnSpc>
            </a:pPr>
            <a:r>
              <a:rPr lang="zh-CN" altLang="zh-CN" sz="1400" dirty="0">
                <a:solidFill>
                  <a:srgbClr val="FFFFFF"/>
                </a:solidFill>
                <a:latin typeface="微软雅黑" panose="020B0503020204020204" pitchFamily="34" charset="-122"/>
                <a:ea typeface="微软雅黑" panose="020B0503020204020204" pitchFamily="34" charset="-122"/>
              </a:rPr>
              <a:t> </a:t>
            </a:r>
            <a:r>
              <a:rPr lang="en-US" altLang="zh-CN" sz="1400" dirty="0">
                <a:solidFill>
                  <a:srgbClr val="FFFFFF"/>
                </a:solidFill>
                <a:latin typeface="微软雅黑" panose="020B0503020204020204" pitchFamily="34" charset="-122"/>
                <a:ea typeface="微软雅黑" panose="020B0503020204020204" pitchFamily="34" charset="-122"/>
              </a:rPr>
              <a:t>  1.</a:t>
            </a:r>
            <a:r>
              <a:rPr lang="zh-CN" altLang="zh-CN" sz="1400" dirty="0">
                <a:solidFill>
                  <a:srgbClr val="FFFFFF"/>
                </a:solidFill>
                <a:latin typeface="微软雅黑" panose="020B0503020204020204" pitchFamily="34" charset="-122"/>
                <a:ea typeface="微软雅黑" panose="020B0503020204020204" pitchFamily="34" charset="-122"/>
              </a:rPr>
              <a:t>不为公众所知悉；</a:t>
            </a:r>
            <a:endParaRPr lang="zh-CN" altLang="zh-CN" sz="1400" dirty="0">
              <a:solidFill>
                <a:srgbClr val="FFFFFF"/>
              </a:solidFill>
              <a:latin typeface="微软雅黑" panose="020B0503020204020204" pitchFamily="34" charset="-122"/>
              <a:ea typeface="微软雅黑" panose="020B0503020204020204" pitchFamily="34" charset="-122"/>
            </a:endParaRPr>
          </a:p>
          <a:p>
            <a:pPr algn="just">
              <a:lnSpc>
                <a:spcPct val="110000"/>
              </a:lnSpc>
            </a:pPr>
            <a:r>
              <a:rPr lang="zh-CN" altLang="zh-CN" sz="1400" dirty="0">
                <a:solidFill>
                  <a:srgbClr val="FFFFFF"/>
                </a:solidFill>
                <a:latin typeface="微软雅黑" panose="020B0503020204020204" pitchFamily="34" charset="-122"/>
                <a:ea typeface="微软雅黑" panose="020B0503020204020204" pitchFamily="34" charset="-122"/>
              </a:rPr>
              <a:t> </a:t>
            </a:r>
            <a:r>
              <a:rPr lang="en-US" altLang="zh-CN" sz="1400" dirty="0">
                <a:solidFill>
                  <a:srgbClr val="FFFFFF"/>
                </a:solidFill>
                <a:latin typeface="微软雅黑" panose="020B0503020204020204" pitchFamily="34" charset="-122"/>
                <a:ea typeface="微软雅黑" panose="020B0503020204020204" pitchFamily="34" charset="-122"/>
              </a:rPr>
              <a:t>  2.</a:t>
            </a:r>
            <a:r>
              <a:rPr lang="zh-CN" altLang="zh-CN" sz="1400" dirty="0">
                <a:solidFill>
                  <a:srgbClr val="FFFFFF"/>
                </a:solidFill>
                <a:latin typeface="微软雅黑" panose="020B0503020204020204" pitchFamily="34" charset="-122"/>
                <a:ea typeface="微软雅黑" panose="020B0503020204020204" pitchFamily="34" charset="-122"/>
              </a:rPr>
              <a:t>能为权利人带来经济利益；</a:t>
            </a:r>
            <a:endParaRPr lang="zh-CN" altLang="zh-CN" sz="1400" dirty="0">
              <a:solidFill>
                <a:srgbClr val="FFFFFF"/>
              </a:solidFill>
              <a:latin typeface="微软雅黑" panose="020B0503020204020204" pitchFamily="34" charset="-122"/>
              <a:ea typeface="微软雅黑" panose="020B0503020204020204" pitchFamily="34" charset="-122"/>
            </a:endParaRPr>
          </a:p>
          <a:p>
            <a:pPr algn="just">
              <a:lnSpc>
                <a:spcPct val="110000"/>
              </a:lnSpc>
            </a:pPr>
            <a:r>
              <a:rPr lang="zh-CN" altLang="zh-CN" sz="1400" dirty="0">
                <a:solidFill>
                  <a:srgbClr val="FFFFFF"/>
                </a:solidFill>
                <a:latin typeface="微软雅黑" panose="020B0503020204020204" pitchFamily="34" charset="-122"/>
                <a:ea typeface="微软雅黑" panose="020B0503020204020204" pitchFamily="34" charset="-122"/>
              </a:rPr>
              <a:t> </a:t>
            </a:r>
            <a:r>
              <a:rPr lang="en-US" altLang="zh-CN" sz="1400" dirty="0">
                <a:solidFill>
                  <a:srgbClr val="FFFFFF"/>
                </a:solidFill>
                <a:latin typeface="微软雅黑" panose="020B0503020204020204" pitchFamily="34" charset="-122"/>
                <a:ea typeface="微软雅黑" panose="020B0503020204020204" pitchFamily="34" charset="-122"/>
              </a:rPr>
              <a:t>  3.</a:t>
            </a:r>
            <a:r>
              <a:rPr lang="zh-CN" altLang="zh-CN" sz="1400" dirty="0">
                <a:solidFill>
                  <a:srgbClr val="FFFFFF"/>
                </a:solidFill>
                <a:latin typeface="微软雅黑" panose="020B0503020204020204" pitchFamily="34" charset="-122"/>
                <a:ea typeface="微软雅黑" panose="020B0503020204020204" pitchFamily="34" charset="-122"/>
              </a:rPr>
              <a:t>具有实用性；</a:t>
            </a:r>
            <a:endParaRPr lang="zh-CN" altLang="zh-CN" sz="1400" dirty="0">
              <a:solidFill>
                <a:srgbClr val="FFFFFF"/>
              </a:solidFill>
              <a:latin typeface="微软雅黑" panose="020B0503020204020204" pitchFamily="34" charset="-122"/>
              <a:ea typeface="微软雅黑" panose="020B0503020204020204" pitchFamily="34" charset="-122"/>
            </a:endParaRPr>
          </a:p>
          <a:p>
            <a:pPr algn="just">
              <a:lnSpc>
                <a:spcPct val="110000"/>
              </a:lnSpc>
            </a:pPr>
            <a:r>
              <a:rPr lang="zh-CN" altLang="zh-CN" sz="1400" dirty="0">
                <a:solidFill>
                  <a:srgbClr val="FFFFFF"/>
                </a:solidFill>
                <a:latin typeface="微软雅黑" panose="020B0503020204020204" pitchFamily="34" charset="-122"/>
                <a:ea typeface="微软雅黑" panose="020B0503020204020204" pitchFamily="34" charset="-122"/>
              </a:rPr>
              <a:t> </a:t>
            </a:r>
            <a:r>
              <a:rPr lang="en-US" altLang="zh-CN" sz="1400" dirty="0">
                <a:solidFill>
                  <a:srgbClr val="FFFFFF"/>
                </a:solidFill>
                <a:latin typeface="微软雅黑" panose="020B0503020204020204" pitchFamily="34" charset="-122"/>
                <a:ea typeface="微软雅黑" panose="020B0503020204020204" pitchFamily="34" charset="-122"/>
              </a:rPr>
              <a:t>  4.</a:t>
            </a:r>
            <a:r>
              <a:rPr lang="zh-CN" altLang="zh-CN" sz="1400" dirty="0">
                <a:solidFill>
                  <a:srgbClr val="FFFFFF"/>
                </a:solidFill>
                <a:latin typeface="微软雅黑" panose="020B0503020204020204" pitchFamily="34" charset="-122"/>
                <a:ea typeface="微软雅黑" panose="020B0503020204020204" pitchFamily="34" charset="-122"/>
              </a:rPr>
              <a:t>权利人采取了保密措施。</a:t>
            </a:r>
            <a:endParaRPr lang="zh-CN" altLang="zh-CN" sz="1400" dirty="0">
              <a:solidFill>
                <a:srgbClr val="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180013" y="1406525"/>
            <a:ext cx="1698625" cy="492125"/>
          </a:xfrm>
          <a:prstGeom prst="rect">
            <a:avLst/>
          </a:prstGeom>
          <a:noFill/>
          <a:ln w="9525">
            <a:noFill/>
          </a:ln>
        </p:spPr>
        <p:txBody>
          <a:bodyPr wrap="square" lIns="0" tIns="0" rIns="0" bIns="0" anchor="t">
            <a:spAutoFit/>
          </a:bodyPr>
          <a:p>
            <a:r>
              <a:rPr lang="zh-CN" altLang="en-US" sz="1600" dirty="0">
                <a:solidFill>
                  <a:srgbClr val="FFFFFF"/>
                </a:solidFill>
                <a:sym typeface="+mn-ea"/>
              </a:rPr>
              <a:t>不符合规定</a:t>
            </a:r>
            <a:endParaRPr lang="zh-CN" altLang="en-US" sz="1600" dirty="0">
              <a:solidFill>
                <a:srgbClr val="FFFFFF"/>
              </a:solidFill>
              <a:latin typeface="微软雅黑" panose="020B0503020204020204" pitchFamily="34" charset="-122"/>
              <a:ea typeface="微软雅黑" panose="020B0503020204020204" pitchFamily="34" charset="-122"/>
            </a:endParaRPr>
          </a:p>
          <a:p>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 name="TextBox 15"/>
          <p:cNvSpPr txBox="1"/>
          <p:nvPr/>
        </p:nvSpPr>
        <p:spPr>
          <a:xfrm>
            <a:off x="640080" y="4138295"/>
            <a:ext cx="8065135" cy="786130"/>
          </a:xfrm>
          <a:prstGeom prst="rect">
            <a:avLst/>
          </a:prstGeom>
          <a:noFill/>
        </p:spPr>
        <p:txBody>
          <a:bodyPr wrap="square" lIns="68567" tIns="34284" rIns="68567" bIns="34284" rtlCol="0">
            <a:spAutoFit/>
          </a:bodyPr>
          <a:p>
            <a:pPr fontAlgn="auto">
              <a:lnSpc>
                <a:spcPct val="130000"/>
              </a:lnSpc>
            </a:pPr>
            <a:r>
              <a:rPr lang="zh-CN" altLang="en-US"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备注：</a:t>
            </a:r>
            <a:r>
              <a:rPr lang="en-US" altLang="zh-CN"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1</a:t>
            </a:r>
            <a:r>
              <a:rPr lang="zh-CN" altLang="en-US"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、技术秘密转让权和</a:t>
            </a:r>
            <a:r>
              <a:rPr lang="zh-CN" altLang="en-US"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rPr>
              <a:t>使用权的转让是判定属于技术转让和许可的依据。</a:t>
            </a:r>
            <a:endParaRPr lang="zh-CN" altLang="en-US"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auto">
              <a:lnSpc>
                <a:spcPct val="130000"/>
              </a:lnSpc>
            </a:pPr>
            <a:r>
              <a:rPr lang="en-US" altLang="zh-CN"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          2</a:t>
            </a:r>
            <a:r>
              <a:rPr lang="zh-CN" altLang="en-US"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a:t>
            </a:r>
            <a:r>
              <a:rPr lang="zh-CN" altLang="en-US" sz="1200" dirty="0">
                <a:solidFill>
                  <a:srgbClr val="C00000"/>
                </a:solidFill>
                <a:effectLst>
                  <a:outerShdw blurRad="38100" dist="19050" dir="2700000" algn="tl" rotWithShape="0">
                    <a:schemeClr val="dk1">
                      <a:alpha val="40000"/>
                    </a:schemeClr>
                  </a:outerShdw>
                </a:effectLst>
                <a:sym typeface="+mn-ea"/>
              </a:rPr>
              <a:t>技术秘密</a:t>
            </a:r>
            <a:r>
              <a:rPr lang="zh-CN" altLang="en-US"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是构成一个具有实用价值的，内容详细的技术方案。合同条款中应明确约定技术秘密的指标、参数及技术水平、性能以及应当交付给对方的技术资料，包括工艺设计、技术报告、工艺配方、文件图纸等有关内容。</a:t>
            </a:r>
            <a:endParaRPr lang="zh-CN" altLang="en-US" sz="1200" noProof="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13" name="TextBox 12"/>
          <p:cNvSpPr txBox="1"/>
          <p:nvPr/>
        </p:nvSpPr>
        <p:spPr>
          <a:xfrm>
            <a:off x="5266055" y="1995488"/>
            <a:ext cx="2520950" cy="1453515"/>
          </a:xfrm>
          <a:prstGeom prst="rect">
            <a:avLst/>
          </a:prstGeom>
          <a:noFill/>
          <a:ln w="9525">
            <a:noFill/>
          </a:ln>
        </p:spPr>
        <p:txBody>
          <a:bodyPr wrap="square" lIns="0" tIns="0" rIns="0" bIns="0" anchor="t">
            <a:spAutoFit/>
          </a:bodyPr>
          <a:p>
            <a:pPr algn="just">
              <a:lnSpc>
                <a:spcPct val="110000"/>
              </a:lnSpc>
            </a:pPr>
            <a:r>
              <a:rPr lang="en-US" altLang="zh-CN" sz="1600" dirty="0">
                <a:solidFill>
                  <a:srgbClr val="FFFFFF"/>
                </a:solidFill>
                <a:latin typeface="微软雅黑" panose="020B0503020204020204" pitchFamily="34" charset="-122"/>
                <a:ea typeface="微软雅黑" panose="020B0503020204020204" pitchFamily="34" charset="-122"/>
              </a:rPr>
              <a:t>  </a:t>
            </a:r>
            <a:r>
              <a:rPr lang="en-US" altLang="zh-CN" sz="1400" dirty="0">
                <a:solidFill>
                  <a:srgbClr val="FFFFFF"/>
                </a:solidFill>
                <a:latin typeface="微软雅黑" panose="020B0503020204020204" pitchFamily="34" charset="-122"/>
                <a:ea typeface="微软雅黑" panose="020B0503020204020204" pitchFamily="34" charset="-122"/>
              </a:rPr>
              <a:t>  1.</a:t>
            </a:r>
            <a:r>
              <a:rPr lang="zh-CN" altLang="zh-CN" sz="1400" dirty="0">
                <a:solidFill>
                  <a:srgbClr val="FFFFFF"/>
                </a:solidFill>
                <a:latin typeface="微软雅黑" panose="020B0503020204020204" pitchFamily="34" charset="-122"/>
                <a:ea typeface="微软雅黑" panose="020B0503020204020204" pitchFamily="34" charset="-122"/>
              </a:rPr>
              <a:t>合同标的为进入公有领域的知识、技术、经验和信息等（如专利权或有关知识产权已经终止的技术成果）。</a:t>
            </a:r>
            <a:endParaRPr lang="zh-CN" altLang="zh-CN" sz="1400" dirty="0">
              <a:solidFill>
                <a:srgbClr val="FFFFFF"/>
              </a:solidFill>
              <a:latin typeface="微软雅黑" panose="020B0503020204020204" pitchFamily="34" charset="-122"/>
              <a:ea typeface="微软雅黑" panose="020B0503020204020204" pitchFamily="34" charset="-122"/>
            </a:endParaRPr>
          </a:p>
          <a:p>
            <a:pPr algn="just">
              <a:lnSpc>
                <a:spcPct val="110000"/>
              </a:lnSpc>
            </a:pPr>
            <a:r>
              <a:rPr lang="en-US" sz="1400" dirty="0">
                <a:solidFill>
                  <a:srgbClr val="FFFFFF"/>
                </a:solidFill>
                <a:latin typeface="微软雅黑" panose="020B0503020204020204" pitchFamily="34" charset="-122"/>
                <a:ea typeface="微软雅黑" panose="020B0503020204020204" pitchFamily="34" charset="-122"/>
              </a:rPr>
              <a:t>    2.</a:t>
            </a:r>
            <a:r>
              <a:rPr lang="zh-CN" altLang="zh-CN" sz="1400" dirty="0">
                <a:solidFill>
                  <a:srgbClr val="FFFFFF"/>
                </a:solidFill>
                <a:latin typeface="微软雅黑" panose="020B0503020204020204" pitchFamily="34" charset="-122"/>
                <a:ea typeface="微软雅黑" panose="020B0503020204020204" pitchFamily="34" charset="-122"/>
              </a:rPr>
              <a:t>未约定转让权或使用权归属的。</a:t>
            </a:r>
            <a:endParaRPr lang="zh-CN" altLang="zh-CN" sz="14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par>
                          <p:cTn id="39" fill="hold">
                            <p:stCondLst>
                              <p:cond delay="400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3"/>
                                        </p:tgtEl>
                                        <p:attrNameLst>
                                          <p:attrName>style.visibility</p:attrName>
                                        </p:attrNameLst>
                                      </p:cBhvr>
                                      <p:to>
                                        <p:strVal val="visible"/>
                                      </p:to>
                                    </p:set>
                                    <p:animEffect transition="in" filter="wipe(left)">
                                      <p:cBhvr>
                                        <p:cTn id="42" dur="100"/>
                                        <p:tgtEl>
                                          <p:spTgt spid="3"/>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3"/>
                                        </p:tgtEl>
                                      </p:cBhvr>
                                      <p:to x="80000" y="100000"/>
                                    </p:animScale>
                                    <p:anim by="(#ppt_w*0.10)" calcmode="lin" valueType="num">
                                      <p:cBhvr>
                                        <p:cTn id="45" dur="50" autoRev="1" fill="hold">
                                          <p:stCondLst>
                                            <p:cond delay="0"/>
                                          </p:stCondLst>
                                        </p:cTn>
                                        <p:tgtEl>
                                          <p:spTgt spid="3"/>
                                        </p:tgtEl>
                                        <p:attrNameLst>
                                          <p:attrName>ppt_x</p:attrName>
                                        </p:attrNameLst>
                                      </p:cBhvr>
                                    </p:anim>
                                    <p:anim by="(-#ppt_w*0.10)" calcmode="lin" valueType="num">
                                      <p:cBhvr>
                                        <p:cTn id="46" dur="50" autoRev="1" fill="hold">
                                          <p:stCondLst>
                                            <p:cond delay="0"/>
                                          </p:stCondLst>
                                        </p:cTn>
                                        <p:tgtEl>
                                          <p:spTgt spid="3"/>
                                        </p:tgtEl>
                                        <p:attrNameLst>
                                          <p:attrName>ppt_y</p:attrName>
                                        </p:attrNameLst>
                                      </p:cBhvr>
                                    </p:anim>
                                    <p:animRot by="-480000">
                                      <p:cBhvr>
                                        <p:cTn id="47"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3" grpId="0"/>
      <p:bldP spid="24" grpId="0" bldLvl="0" animBg="1"/>
      <p:bldP spid="25" grpId="0" bldLvl="0" animBg="1"/>
      <p:bldP spid="26" grpId="0" bldLvl="0" animBg="1"/>
      <p:bldP spid="27" grpId="0"/>
      <p:bldP spid="28" grpId="0"/>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reeform 63"/>
          <p:cNvSpPr>
            <a:spLocks noEditPoints="1"/>
          </p:cNvSpPr>
          <p:nvPr/>
        </p:nvSpPr>
        <p:spPr>
          <a:xfrm rot="10552877">
            <a:off x="4384675" y="1150938"/>
            <a:ext cx="2609850" cy="2157412"/>
          </a:xfrm>
          <a:custGeom>
            <a:avLst/>
            <a:gdLst/>
            <a:ahLst/>
            <a:cxnLst>
              <a:cxn ang="0">
                <a:pos x="1010771" y="37055"/>
              </a:cxn>
              <a:cxn ang="0">
                <a:pos x="760855" y="124507"/>
              </a:cxn>
              <a:cxn ang="0">
                <a:pos x="549815" y="222334"/>
              </a:cxn>
              <a:cxn ang="0">
                <a:pos x="375799" y="330537"/>
              </a:cxn>
              <a:cxn ang="0">
                <a:pos x="235106" y="447633"/>
              </a:cxn>
              <a:cxn ang="0">
                <a:pos x="129586" y="572141"/>
              </a:cxn>
              <a:cxn ang="0">
                <a:pos x="55536" y="699612"/>
              </a:cxn>
              <a:cxn ang="0">
                <a:pos x="12958" y="831531"/>
              </a:cxn>
              <a:cxn ang="0">
                <a:pos x="0" y="963450"/>
              </a:cxn>
              <a:cxn ang="0">
                <a:pos x="16661" y="1093886"/>
              </a:cxn>
              <a:cxn ang="0">
                <a:pos x="59239" y="1222840"/>
              </a:cxn>
              <a:cxn ang="0">
                <a:pos x="127734" y="1347347"/>
              </a:cxn>
              <a:cxn ang="0">
                <a:pos x="220296" y="1465926"/>
              </a:cxn>
              <a:cxn ang="0">
                <a:pos x="336923" y="1575611"/>
              </a:cxn>
              <a:cxn ang="0">
                <a:pos x="473914" y="1676403"/>
              </a:cxn>
              <a:cxn ang="0">
                <a:pos x="633120" y="1765336"/>
              </a:cxn>
              <a:cxn ang="0">
                <a:pos x="808987" y="1840930"/>
              </a:cxn>
              <a:cxn ang="0">
                <a:pos x="1005217" y="1900219"/>
              </a:cxn>
              <a:cxn ang="0">
                <a:pos x="1216257" y="1943204"/>
              </a:cxn>
              <a:cxn ang="0">
                <a:pos x="1442107" y="1966920"/>
              </a:cxn>
              <a:cxn ang="0">
                <a:pos x="1682767" y="1969884"/>
              </a:cxn>
              <a:cxn ang="0">
                <a:pos x="1934534" y="1950615"/>
              </a:cxn>
              <a:cxn ang="0">
                <a:pos x="2197408" y="1907631"/>
              </a:cxn>
              <a:cxn ang="0">
                <a:pos x="2354763" y="2158128"/>
              </a:cxn>
              <a:cxn ang="0">
                <a:pos x="1729047" y="1150211"/>
              </a:cxn>
              <a:cxn ang="0">
                <a:pos x="1810502" y="1418494"/>
              </a:cxn>
              <a:cxn ang="0">
                <a:pos x="1654998" y="1434799"/>
              </a:cxn>
              <a:cxn ang="0">
                <a:pos x="1495793" y="1433317"/>
              </a:cxn>
              <a:cxn ang="0">
                <a:pos x="1334736" y="1417012"/>
              </a:cxn>
              <a:cxn ang="0">
                <a:pos x="1177381" y="1387368"/>
              </a:cxn>
              <a:cxn ang="0">
                <a:pos x="1025580" y="1342901"/>
              </a:cxn>
              <a:cxn ang="0">
                <a:pos x="881185" y="1286576"/>
              </a:cxn>
              <a:cxn ang="0">
                <a:pos x="749747" y="1219875"/>
              </a:cxn>
              <a:cxn ang="0">
                <a:pos x="633120" y="1142799"/>
              </a:cxn>
              <a:cxn ang="0">
                <a:pos x="535005" y="1058312"/>
              </a:cxn>
              <a:cxn ang="0">
                <a:pos x="457253" y="966414"/>
              </a:cxn>
              <a:cxn ang="0">
                <a:pos x="405419" y="867105"/>
              </a:cxn>
              <a:cxn ang="0">
                <a:pos x="379501" y="764831"/>
              </a:cxn>
              <a:cxn ang="0">
                <a:pos x="385055" y="658110"/>
              </a:cxn>
              <a:cxn ang="0">
                <a:pos x="425782" y="549907"/>
              </a:cxn>
              <a:cxn ang="0">
                <a:pos x="503534" y="438740"/>
              </a:cxn>
              <a:cxn ang="0">
                <a:pos x="620161" y="329055"/>
              </a:cxn>
              <a:cxn ang="0">
                <a:pos x="781218" y="220852"/>
              </a:cxn>
              <a:cxn ang="0">
                <a:pos x="990407" y="114131"/>
              </a:cxn>
              <a:cxn ang="0">
                <a:pos x="1247728" y="11857"/>
              </a:cxn>
              <a:cxn ang="0">
                <a:pos x="1151464" y="0"/>
              </a:cxn>
              <a:cxn ang="0">
                <a:pos x="2610233" y="1433317"/>
              </a:cxn>
              <a:cxn ang="0">
                <a:pos x="2610233" y="1433317"/>
              </a:cxn>
            </a:cxnLst>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00B050"/>
          </a:solidFill>
          <a:ln w="9525"/>
          <a:scene3d>
            <a:camera prst="legacyPerspectiveFront">
              <a:rot lat="1500000" lon="20100000" rev="0"/>
            </a:camera>
            <a:lightRig rig="legacyFlat4" dir="t"/>
          </a:scene3d>
          <a:sp3d prstMaterial="legacyMatte">
            <a:bevelT w="13500" h="13500" prst="angle"/>
            <a:bevelB w="13500" h="13500" prst="angle"/>
            <a:extrusionClr>
              <a:srgbClr val="4996E3"/>
            </a:extrusionClr>
          </a:sp3d>
        </p:spPr>
        <p:txBody>
          <a:bodyPr/>
          <a:p>
            <a:endParaRPr lang="zh-CN" altLang="en-US"/>
          </a:p>
        </p:txBody>
      </p:sp>
      <p:sp>
        <p:nvSpPr>
          <p:cNvPr id="5" name="Freeform 63"/>
          <p:cNvSpPr>
            <a:spLocks noEditPoints="1"/>
          </p:cNvSpPr>
          <p:nvPr/>
        </p:nvSpPr>
        <p:spPr>
          <a:xfrm rot="10552877" flipH="1" flipV="1">
            <a:off x="2152650" y="2432050"/>
            <a:ext cx="2609850" cy="2157413"/>
          </a:xfrm>
          <a:custGeom>
            <a:avLst/>
            <a:gdLst/>
            <a:ahLst/>
            <a:cxnLst>
              <a:cxn ang="0">
                <a:pos x="1010771" y="37055"/>
              </a:cxn>
              <a:cxn ang="0">
                <a:pos x="760855" y="124507"/>
              </a:cxn>
              <a:cxn ang="0">
                <a:pos x="549815" y="222334"/>
              </a:cxn>
              <a:cxn ang="0">
                <a:pos x="375799" y="330537"/>
              </a:cxn>
              <a:cxn ang="0">
                <a:pos x="235106" y="447633"/>
              </a:cxn>
              <a:cxn ang="0">
                <a:pos x="129586" y="572141"/>
              </a:cxn>
              <a:cxn ang="0">
                <a:pos x="55536" y="699612"/>
              </a:cxn>
              <a:cxn ang="0">
                <a:pos x="12958" y="831531"/>
              </a:cxn>
              <a:cxn ang="0">
                <a:pos x="0" y="963450"/>
              </a:cxn>
              <a:cxn ang="0">
                <a:pos x="16661" y="1093886"/>
              </a:cxn>
              <a:cxn ang="0">
                <a:pos x="59239" y="1222840"/>
              </a:cxn>
              <a:cxn ang="0">
                <a:pos x="127734" y="1347347"/>
              </a:cxn>
              <a:cxn ang="0">
                <a:pos x="220296" y="1465926"/>
              </a:cxn>
              <a:cxn ang="0">
                <a:pos x="336923" y="1575611"/>
              </a:cxn>
              <a:cxn ang="0">
                <a:pos x="473914" y="1676403"/>
              </a:cxn>
              <a:cxn ang="0">
                <a:pos x="633120" y="1765336"/>
              </a:cxn>
              <a:cxn ang="0">
                <a:pos x="808987" y="1840930"/>
              </a:cxn>
              <a:cxn ang="0">
                <a:pos x="1005217" y="1900219"/>
              </a:cxn>
              <a:cxn ang="0">
                <a:pos x="1216257" y="1943204"/>
              </a:cxn>
              <a:cxn ang="0">
                <a:pos x="1442107" y="1966920"/>
              </a:cxn>
              <a:cxn ang="0">
                <a:pos x="1682767" y="1969884"/>
              </a:cxn>
              <a:cxn ang="0">
                <a:pos x="1934534" y="1950615"/>
              </a:cxn>
              <a:cxn ang="0">
                <a:pos x="2197408" y="1907631"/>
              </a:cxn>
              <a:cxn ang="0">
                <a:pos x="2354763" y="2158128"/>
              </a:cxn>
              <a:cxn ang="0">
                <a:pos x="1729047" y="1150211"/>
              </a:cxn>
              <a:cxn ang="0">
                <a:pos x="1810502" y="1418494"/>
              </a:cxn>
              <a:cxn ang="0">
                <a:pos x="1654998" y="1434799"/>
              </a:cxn>
              <a:cxn ang="0">
                <a:pos x="1495793" y="1433317"/>
              </a:cxn>
              <a:cxn ang="0">
                <a:pos x="1334736" y="1417012"/>
              </a:cxn>
              <a:cxn ang="0">
                <a:pos x="1177381" y="1387368"/>
              </a:cxn>
              <a:cxn ang="0">
                <a:pos x="1025580" y="1342901"/>
              </a:cxn>
              <a:cxn ang="0">
                <a:pos x="881185" y="1286576"/>
              </a:cxn>
              <a:cxn ang="0">
                <a:pos x="749747" y="1219875"/>
              </a:cxn>
              <a:cxn ang="0">
                <a:pos x="633120" y="1142799"/>
              </a:cxn>
              <a:cxn ang="0">
                <a:pos x="535005" y="1058312"/>
              </a:cxn>
              <a:cxn ang="0">
                <a:pos x="457253" y="966414"/>
              </a:cxn>
              <a:cxn ang="0">
                <a:pos x="405419" y="867105"/>
              </a:cxn>
              <a:cxn ang="0">
                <a:pos x="379501" y="764831"/>
              </a:cxn>
              <a:cxn ang="0">
                <a:pos x="385055" y="658110"/>
              </a:cxn>
              <a:cxn ang="0">
                <a:pos x="425782" y="549907"/>
              </a:cxn>
              <a:cxn ang="0">
                <a:pos x="503534" y="438740"/>
              </a:cxn>
              <a:cxn ang="0">
                <a:pos x="620161" y="329055"/>
              </a:cxn>
              <a:cxn ang="0">
                <a:pos x="781218" y="220852"/>
              </a:cxn>
              <a:cxn ang="0">
                <a:pos x="990407" y="114131"/>
              </a:cxn>
              <a:cxn ang="0">
                <a:pos x="1247728" y="11857"/>
              </a:cxn>
              <a:cxn ang="0">
                <a:pos x="1151464" y="0"/>
              </a:cxn>
              <a:cxn ang="0">
                <a:pos x="2610233" y="1433317"/>
              </a:cxn>
              <a:cxn ang="0">
                <a:pos x="2610233" y="1433317"/>
              </a:cxn>
            </a:cxnLst>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92D050"/>
          </a:solidFill>
          <a:ln w="9525"/>
          <a:scene3d>
            <a:camera prst="legacyPerspectiveFront">
              <a:rot lat="1500000" lon="20100000" rev="0"/>
            </a:camera>
            <a:lightRig rig="legacyFlat4" dir="t"/>
          </a:scene3d>
          <a:sp3d prstMaterial="legacyMatte">
            <a:bevelT w="13500" h="13500" prst="angle"/>
            <a:bevelB w="13500" h="13500" prst="angle"/>
            <a:extrusionClr>
              <a:srgbClr val="4996E3"/>
            </a:extrusionClr>
          </a:sp3d>
        </p:spPr>
        <p:txBody>
          <a:bodyPr/>
          <a:p>
            <a:endParaRPr lang="zh-CN" altLang="en-US"/>
          </a:p>
        </p:txBody>
      </p:sp>
      <p:grpSp>
        <p:nvGrpSpPr>
          <p:cNvPr id="2" name="组合 7"/>
          <p:cNvGrpSpPr/>
          <p:nvPr/>
        </p:nvGrpSpPr>
        <p:grpSpPr>
          <a:xfrm>
            <a:off x="4554807" y="2796429"/>
            <a:ext cx="1277021" cy="1102105"/>
            <a:chOff x="4502552" y="2848507"/>
            <a:chExt cx="1277336" cy="1102037"/>
          </a:xfrm>
          <a:solidFill>
            <a:schemeClr val="tx2">
              <a:lumMod val="50000"/>
            </a:schemeClr>
          </a:solidFill>
        </p:grpSpPr>
        <p:sp>
          <p:nvSpPr>
            <p:cNvPr id="6" name="椭圆 5"/>
            <p:cNvSpPr/>
            <p:nvPr/>
          </p:nvSpPr>
          <p:spPr>
            <a:xfrm>
              <a:off x="4621759" y="2848507"/>
              <a:ext cx="1102038" cy="1102037"/>
            </a:xfrm>
            <a:prstGeom prst="ellipse">
              <a:avLst/>
            </a:prstGeom>
            <a:grp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solidFill>
                  <a:srgbClr val="00B0F0"/>
                </a:solidFill>
              </a:endParaRPr>
            </a:p>
          </p:txBody>
        </p:sp>
        <p:sp>
          <p:nvSpPr>
            <p:cNvPr id="7" name="TextBox 6"/>
            <p:cNvSpPr txBox="1"/>
            <p:nvPr/>
          </p:nvSpPr>
          <p:spPr>
            <a:xfrm>
              <a:off x="4502552" y="3271873"/>
              <a:ext cx="1277336" cy="312401"/>
            </a:xfrm>
            <a:prstGeom prst="rect">
              <a:avLst/>
            </a:prstGeom>
            <a:noFill/>
          </p:spPr>
          <p:txBody>
            <a:bodyPr wrap="square" rtlCol="0">
              <a:spAutoFit/>
            </a:bodyPr>
            <a:lstStyle/>
            <a:p>
              <a:pPr algn="ctr" fontAlgn="auto">
                <a:lnSpc>
                  <a:spcPct val="120000"/>
                </a:lnSpc>
              </a:pPr>
              <a:r>
                <a:rPr lang="zh-CN" altLang="en-US" sz="1200" strike="noStrike" noProof="1" dirty="0">
                  <a:solidFill>
                    <a:schemeClr val="bg1"/>
                  </a:solidFill>
                  <a:latin typeface="微软雅黑" panose="020B0503020204020204" pitchFamily="34" charset="-122"/>
                  <a:ea typeface="微软雅黑" panose="020B0503020204020204" pitchFamily="34" charset="-122"/>
                  <a:cs typeface="+mn-cs"/>
                </a:rPr>
                <a:t>认定条件</a:t>
              </a:r>
              <a:endParaRPr lang="zh-CN" altLang="en-US" sz="1200" strike="noStrike" noProof="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8"/>
          <p:cNvGrpSpPr/>
          <p:nvPr/>
        </p:nvGrpSpPr>
        <p:grpSpPr>
          <a:xfrm>
            <a:off x="3178959" y="1854858"/>
            <a:ext cx="1277021" cy="1102105"/>
            <a:chOff x="4534329" y="2848507"/>
            <a:chExt cx="1277336" cy="1102037"/>
          </a:xfrm>
          <a:solidFill>
            <a:schemeClr val="tx2"/>
          </a:solidFill>
        </p:grpSpPr>
        <p:sp>
          <p:nvSpPr>
            <p:cNvPr id="10" name="椭圆 9"/>
            <p:cNvSpPr/>
            <p:nvPr/>
          </p:nvSpPr>
          <p:spPr>
            <a:xfrm>
              <a:off x="4621759" y="2848507"/>
              <a:ext cx="1102038" cy="1102037"/>
            </a:xfrm>
            <a:prstGeom prst="ellipse">
              <a:avLst/>
            </a:prstGeom>
            <a:grp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solidFill>
                  <a:srgbClr val="00B0F0"/>
                </a:solidFill>
              </a:endParaRPr>
            </a:p>
          </p:txBody>
        </p:sp>
        <p:sp>
          <p:nvSpPr>
            <p:cNvPr id="11" name="TextBox 10"/>
            <p:cNvSpPr txBox="1"/>
            <p:nvPr/>
          </p:nvSpPr>
          <p:spPr>
            <a:xfrm>
              <a:off x="4534329" y="3243664"/>
              <a:ext cx="1277336" cy="312401"/>
            </a:xfrm>
            <a:prstGeom prst="rect">
              <a:avLst/>
            </a:prstGeom>
            <a:noFill/>
          </p:spPr>
          <p:txBody>
            <a:bodyPr wrap="square" rtlCol="0">
              <a:spAutoFit/>
            </a:bodyPr>
            <a:lstStyle/>
            <a:p>
              <a:pPr algn="ctr" fontAlgn="auto">
                <a:lnSpc>
                  <a:spcPct val="120000"/>
                </a:lnSpc>
              </a:pPr>
              <a:r>
                <a:rPr lang="zh-CN" altLang="en-US" sz="1200" strike="noStrike" noProof="1" dirty="0">
                  <a:solidFill>
                    <a:schemeClr val="bg1"/>
                  </a:solidFill>
                  <a:latin typeface="微软雅黑" panose="020B0503020204020204" pitchFamily="34" charset="-122"/>
                  <a:ea typeface="微软雅黑" panose="020B0503020204020204" pitchFamily="34" charset="-122"/>
                  <a:cs typeface="+mn-cs"/>
                </a:rPr>
                <a:t>定义</a:t>
              </a:r>
              <a:endParaRPr lang="zh-CN" altLang="en-US" sz="1200" strike="noStrike" noProof="1" dirty="0">
                <a:solidFill>
                  <a:schemeClr val="bg1"/>
                </a:solidFill>
                <a:latin typeface="微软雅黑" panose="020B0503020204020204" pitchFamily="34" charset="-122"/>
                <a:ea typeface="微软雅黑" panose="020B0503020204020204" pitchFamily="34" charset="-122"/>
              </a:endParaRPr>
            </a:p>
          </p:txBody>
        </p:sp>
      </p:grpSp>
      <p:sp>
        <p:nvSpPr>
          <p:cNvPr id="35845" name="TextBox 12"/>
          <p:cNvSpPr txBox="1"/>
          <p:nvPr/>
        </p:nvSpPr>
        <p:spPr>
          <a:xfrm>
            <a:off x="5832475" y="3305175"/>
            <a:ext cx="3114675" cy="1196975"/>
          </a:xfrm>
          <a:prstGeom prst="rect">
            <a:avLst/>
          </a:prstGeom>
          <a:noFill/>
          <a:ln w="9525">
            <a:noFill/>
          </a:ln>
        </p:spPr>
        <p:txBody>
          <a:bodyPr wrap="square" anchor="ctr">
            <a:spAutoFit/>
          </a:bodyPr>
          <a:p>
            <a:pPr>
              <a:lnSpc>
                <a:spcPct val="120000"/>
              </a:lnSpc>
            </a:pPr>
            <a:r>
              <a:rPr lang="zh-CN" altLang="en-US" sz="1200" dirty="0">
                <a:solidFill>
                  <a:srgbClr val="404040"/>
                </a:solidFill>
                <a:latin typeface="微软雅黑" panose="020B0503020204020204" pitchFamily="34" charset="-122"/>
                <a:ea typeface="微软雅黑" panose="020B0503020204020204" pitchFamily="34" charset="-122"/>
              </a:rPr>
              <a:t>（一）</a:t>
            </a:r>
            <a:r>
              <a:rPr lang="zh-CN" altLang="en-US" sz="1200" dirty="0">
                <a:solidFill>
                  <a:srgbClr val="FF0000"/>
                </a:solidFill>
                <a:latin typeface="微软雅黑" panose="020B0503020204020204" pitchFamily="34" charset="-122"/>
                <a:ea typeface="微软雅黑" panose="020B0503020204020204" pitchFamily="34" charset="-122"/>
              </a:rPr>
              <a:t>合同标的</a:t>
            </a:r>
            <a:r>
              <a:rPr lang="zh-CN" altLang="en-US" sz="1200" dirty="0">
                <a:solidFill>
                  <a:srgbClr val="404040"/>
                </a:solidFill>
                <a:latin typeface="微软雅黑" panose="020B0503020204020204" pitchFamily="34" charset="-122"/>
                <a:ea typeface="微软雅黑" panose="020B0503020204020204" pitchFamily="34" charset="-122"/>
              </a:rPr>
              <a:t>为特定技术项目的咨询课题；</a:t>
            </a:r>
            <a:endParaRPr lang="zh-CN" altLang="en-US" sz="1200" dirty="0">
              <a:solidFill>
                <a:srgbClr val="40404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404040"/>
                </a:solidFill>
                <a:latin typeface="微软雅黑" panose="020B0503020204020204" pitchFamily="34" charset="-122"/>
                <a:ea typeface="微软雅黑" panose="020B0503020204020204" pitchFamily="34" charset="-122"/>
              </a:rPr>
              <a:t>（二）</a:t>
            </a:r>
            <a:r>
              <a:rPr lang="zh-CN" altLang="en-US" sz="1200" dirty="0">
                <a:solidFill>
                  <a:srgbClr val="FF0000"/>
                </a:solidFill>
                <a:latin typeface="微软雅黑" panose="020B0503020204020204" pitchFamily="34" charset="-122"/>
                <a:ea typeface="微软雅黑" panose="020B0503020204020204" pitchFamily="34" charset="-122"/>
              </a:rPr>
              <a:t>咨询方式</a:t>
            </a:r>
            <a:r>
              <a:rPr lang="zh-CN" altLang="en-US" sz="1200" dirty="0">
                <a:solidFill>
                  <a:srgbClr val="404040"/>
                </a:solidFill>
                <a:latin typeface="微软雅黑" panose="020B0503020204020204" pitchFamily="34" charset="-122"/>
                <a:ea typeface="微软雅黑" panose="020B0503020204020204" pitchFamily="34" charset="-122"/>
              </a:rPr>
              <a:t>为运用科学知识和技术手段进行的分析、论证、评价和预测；</a:t>
            </a:r>
            <a:endParaRPr lang="zh-CN" altLang="en-US" sz="1200" dirty="0">
              <a:solidFill>
                <a:srgbClr val="40404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404040"/>
                </a:solidFill>
                <a:latin typeface="微软雅黑" panose="020B0503020204020204" pitchFamily="34" charset="-122"/>
                <a:ea typeface="微软雅黑" panose="020B0503020204020204" pitchFamily="34" charset="-122"/>
              </a:rPr>
              <a:t>（三）</a:t>
            </a:r>
            <a:r>
              <a:rPr lang="zh-CN" altLang="en-US" sz="1200" dirty="0">
                <a:solidFill>
                  <a:srgbClr val="FF0000"/>
                </a:solidFill>
                <a:latin typeface="微软雅黑" panose="020B0503020204020204" pitchFamily="34" charset="-122"/>
                <a:ea typeface="微软雅黑" panose="020B0503020204020204" pitchFamily="34" charset="-122"/>
              </a:rPr>
              <a:t>工作成果</a:t>
            </a:r>
            <a:r>
              <a:rPr lang="zh-CN" altLang="en-US" sz="1200" dirty="0">
                <a:solidFill>
                  <a:srgbClr val="404040"/>
                </a:solidFill>
                <a:latin typeface="微软雅黑" panose="020B0503020204020204" pitchFamily="34" charset="-122"/>
                <a:ea typeface="微软雅黑" panose="020B0503020204020204" pitchFamily="34" charset="-122"/>
              </a:rPr>
              <a:t>是为委托方提供科技</a:t>
            </a:r>
            <a:r>
              <a:rPr lang="zh-CN" altLang="en-US" sz="1200" dirty="0">
                <a:solidFill>
                  <a:schemeClr val="tx1"/>
                </a:solidFill>
                <a:latin typeface="微软雅黑" panose="020B0503020204020204" pitchFamily="34" charset="-122"/>
                <a:ea typeface="微软雅黑" panose="020B0503020204020204" pitchFamily="34" charset="-122"/>
              </a:rPr>
              <a:t>咨询报告和意见。</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nvGrpSpPr>
          <p:cNvPr id="9" name="组合 2"/>
          <p:cNvGrpSpPr/>
          <p:nvPr/>
        </p:nvGrpSpPr>
        <p:grpSpPr>
          <a:xfrm>
            <a:off x="312738" y="1365250"/>
            <a:ext cx="3036887" cy="1247775"/>
            <a:chOff x="312102" y="1364628"/>
            <a:chExt cx="3037272" cy="1247732"/>
          </a:xfrm>
        </p:grpSpPr>
        <p:sp>
          <p:nvSpPr>
            <p:cNvPr id="35847" name="Rectangle 42"/>
            <p:cNvSpPr/>
            <p:nvPr/>
          </p:nvSpPr>
          <p:spPr>
            <a:xfrm>
              <a:off x="612531" y="1748265"/>
              <a:ext cx="2736843" cy="864095"/>
            </a:xfrm>
            <a:prstGeom prst="rect">
              <a:avLst/>
            </a:prstGeom>
            <a:noFill/>
            <a:ln w="12700">
              <a:noFill/>
            </a:ln>
          </p:spPr>
          <p:txBody>
            <a:bodyPr lIns="91417" tIns="0" rIns="91417" bIns="0" anchor="t"/>
            <a:p>
              <a:pPr>
                <a:spcBef>
                  <a:spcPts val="840"/>
                </a:spcBef>
                <a:spcAft>
                  <a:spcPts val="840"/>
                </a:spcAft>
              </a:pPr>
              <a:endParaRPr lang="zh-CN" altLang="zh-CN" sz="900" dirty="0">
                <a:solidFill>
                  <a:srgbClr val="808080"/>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rgbClr val="808080"/>
                </a:solidFill>
                <a:latin typeface="微软雅黑" panose="020B0503020204020204" pitchFamily="34" charset="-122"/>
                <a:ea typeface="微软雅黑" panose="020B0503020204020204" pitchFamily="34" charset="-122"/>
              </a:endParaRPr>
            </a:p>
          </p:txBody>
        </p:sp>
        <p:sp>
          <p:nvSpPr>
            <p:cNvPr id="35848" name="TextBox 14"/>
            <p:cNvSpPr txBox="1"/>
            <p:nvPr/>
          </p:nvSpPr>
          <p:spPr>
            <a:xfrm>
              <a:off x="312102" y="1364628"/>
              <a:ext cx="2880122" cy="975935"/>
            </a:xfrm>
            <a:prstGeom prst="rect">
              <a:avLst/>
            </a:prstGeom>
            <a:noFill/>
            <a:ln w="9525">
              <a:noFill/>
            </a:ln>
          </p:spPr>
          <p:txBody>
            <a:bodyPr wrap="square" anchor="ctr">
              <a:spAutoFit/>
            </a:bodyPr>
            <a:p>
              <a:pPr>
                <a:lnSpc>
                  <a:spcPct val="120000"/>
                </a:lnSpc>
              </a:pPr>
              <a:r>
                <a:rPr lang="zh-CN" altLang="en-US" sz="1200" dirty="0">
                  <a:solidFill>
                    <a:srgbClr val="404040"/>
                  </a:solidFill>
                  <a:latin typeface="微软雅黑" panose="020B0503020204020204" pitchFamily="34" charset="-122"/>
                  <a:ea typeface="微软雅黑" panose="020B0503020204020204" pitchFamily="34" charset="-122"/>
                </a:rPr>
                <a:t>技术咨询合同是当事人一方以技术知识为对方就特定技术项目提供可行性论证、技术预测、专题技术调查、分析评价报告等所订立的合同。</a:t>
              </a:r>
              <a:endParaRPr lang="zh-CN" altLang="en-US" sz="1200" dirty="0">
                <a:solidFill>
                  <a:srgbClr val="404040"/>
                </a:solidFill>
                <a:latin typeface="微软雅黑" panose="020B0503020204020204" pitchFamily="34" charset="-122"/>
                <a:ea typeface="微软雅黑" panose="020B0503020204020204" pitchFamily="34" charset="-122"/>
              </a:endParaRPr>
            </a:p>
          </p:txBody>
        </p:sp>
      </p:gr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35850" name="TextBox 11"/>
          <p:cNvSpPr txBox="1"/>
          <p:nvPr/>
        </p:nvSpPr>
        <p:spPr>
          <a:xfrm>
            <a:off x="312738" y="50800"/>
            <a:ext cx="3998912"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3</a:t>
            </a:r>
            <a:r>
              <a:rPr lang="zh-CN" altLang="en-US" sz="2000" b="1" dirty="0">
                <a:solidFill>
                  <a:srgbClr val="A94D28"/>
                </a:solidFill>
                <a:latin typeface="微软雅黑" panose="020B0503020204020204" pitchFamily="34" charset="-122"/>
                <a:ea typeface="微软雅黑" panose="020B0503020204020204" pitchFamily="34" charset="-122"/>
              </a:rPr>
              <a:t>、技术咨询合同</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000000"/>
                                          </p:val>
                                        </p:tav>
                                        <p:tav tm="100000">
                                          <p:val>
                                            <p:strVal val="#ppt_w"/>
                                          </p:val>
                                        </p:tav>
                                      </p:tavLst>
                                    </p:anim>
                                    <p:anim calcmode="lin" valueType="num">
                                      <p:cBhvr>
                                        <p:cTn id="14" dur="500" fill="hold"/>
                                        <p:tgtEl>
                                          <p:spTgt spid="2"/>
                                        </p:tgtEl>
                                        <p:attrNameLst>
                                          <p:attrName>ppt_h</p:attrName>
                                        </p:attrNameLst>
                                      </p:cBhvr>
                                      <p:tavLst>
                                        <p:tav tm="0">
                                          <p:val>
                                            <p:fltVal val="0.00000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125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250"/>
                                        <p:tgtEl>
                                          <p:spTgt spid="5"/>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flipV="1">
            <a:off x="1409700" y="4692650"/>
            <a:ext cx="6286500" cy="7620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2" name="矩形 11"/>
          <p:cNvSpPr/>
          <p:nvPr/>
        </p:nvSpPr>
        <p:spPr>
          <a:xfrm>
            <a:off x="1409700" y="796925"/>
            <a:ext cx="6548438" cy="7620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3" name="椭圆 64"/>
          <p:cNvSpPr/>
          <p:nvPr/>
        </p:nvSpPr>
        <p:spPr>
          <a:xfrm>
            <a:off x="542925" y="796925"/>
            <a:ext cx="1243013" cy="1243013"/>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属于</a:t>
            </a:r>
            <a:endPar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938338" y="1015365"/>
            <a:ext cx="6019800" cy="2705100"/>
          </a:xfrm>
          <a:prstGeom prst="rect">
            <a:avLst/>
          </a:prstGeom>
          <a:noFill/>
          <a:ln w="9525">
            <a:noFill/>
          </a:ln>
        </p:spPr>
        <p:txBody>
          <a:bodyPr wrap="square" lIns="68567" tIns="34284" rIns="68567" bIns="34284" anchor="t">
            <a:spAutoFit/>
          </a:bodyPr>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1.</a:t>
            </a:r>
            <a:r>
              <a:rPr lang="zh-CN" altLang="en-US" sz="1200" dirty="0">
                <a:solidFill>
                  <a:schemeClr val="tx1"/>
                </a:solidFill>
                <a:latin typeface="微软雅黑" panose="020B0503020204020204" pitchFamily="34" charset="-122"/>
                <a:ea typeface="微软雅黑" panose="020B0503020204020204" pitchFamily="34" charset="-122"/>
              </a:rPr>
              <a:t>科学发展战略和规划的研究</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2.</a:t>
            </a:r>
            <a:r>
              <a:rPr lang="zh-CN" altLang="en-US" sz="1200" dirty="0">
                <a:solidFill>
                  <a:schemeClr val="tx1"/>
                </a:solidFill>
                <a:latin typeface="微软雅黑" panose="020B0503020204020204" pitchFamily="34" charset="-122"/>
                <a:ea typeface="微软雅黑" panose="020B0503020204020204" pitchFamily="34" charset="-122"/>
              </a:rPr>
              <a:t>技术政策和技术路线选择的研究</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3.</a:t>
            </a:r>
            <a:r>
              <a:rPr lang="zh-CN" altLang="en-US" sz="1200" dirty="0">
                <a:solidFill>
                  <a:schemeClr val="tx1"/>
                </a:solidFill>
                <a:latin typeface="微软雅黑" panose="020B0503020204020204" pitchFamily="34" charset="-122"/>
                <a:ea typeface="微软雅黑" panose="020B0503020204020204" pitchFamily="34" charset="-122"/>
              </a:rPr>
              <a:t>重大工程项目、研究开发项目、科技成果转化项目、重要技术改造和科技成果推广项目等的可行性分析</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4.</a:t>
            </a:r>
            <a:r>
              <a:rPr lang="zh-CN" altLang="en-US" sz="1200" dirty="0">
                <a:solidFill>
                  <a:schemeClr val="tx1"/>
                </a:solidFill>
                <a:latin typeface="微软雅黑" panose="020B0503020204020204" pitchFamily="34" charset="-122"/>
                <a:ea typeface="微软雅黑" panose="020B0503020204020204" pitchFamily="34" charset="-122"/>
              </a:rPr>
              <a:t>技术成果、重大工程和特定技术系统的技术评估</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5.</a:t>
            </a:r>
            <a:r>
              <a:rPr lang="zh-CN" altLang="en-US" sz="1200" dirty="0">
                <a:solidFill>
                  <a:schemeClr val="tx1"/>
                </a:solidFill>
                <a:latin typeface="微软雅黑" panose="020B0503020204020204" pitchFamily="34" charset="-122"/>
                <a:ea typeface="微软雅黑" panose="020B0503020204020204" pitchFamily="34" charset="-122"/>
              </a:rPr>
              <a:t>特定技术领域、行业、专业技术发展的技术预测</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6.</a:t>
            </a:r>
            <a:r>
              <a:rPr lang="zh-CN" altLang="en-US" sz="1200" dirty="0">
                <a:solidFill>
                  <a:schemeClr val="tx1"/>
                </a:solidFill>
                <a:latin typeface="微软雅黑" panose="020B0503020204020204" pitchFamily="34" charset="-122"/>
                <a:ea typeface="微软雅黑" panose="020B0503020204020204" pitchFamily="34" charset="-122"/>
              </a:rPr>
              <a:t>就区域、产业科技开发与创新及特定技术项目进行的技术调查、分析与论证</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7.</a:t>
            </a:r>
            <a:r>
              <a:rPr lang="zh-CN" altLang="en-US" sz="1200" dirty="0">
                <a:solidFill>
                  <a:schemeClr val="tx1"/>
                </a:solidFill>
                <a:latin typeface="微软雅黑" panose="020B0503020204020204" pitchFamily="34" charset="-122"/>
                <a:ea typeface="微软雅黑" panose="020B0503020204020204" pitchFamily="34" charset="-122"/>
              </a:rPr>
              <a:t>技术产品、服务、工艺分析和技术方案的比较与选择</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8.</a:t>
            </a:r>
            <a:r>
              <a:rPr lang="zh-CN" altLang="en-US" sz="1200" dirty="0">
                <a:solidFill>
                  <a:schemeClr val="tx1"/>
                </a:solidFill>
                <a:latin typeface="微软雅黑" panose="020B0503020204020204" pitchFamily="34" charset="-122"/>
                <a:ea typeface="微软雅黑" panose="020B0503020204020204" pitchFamily="34" charset="-122"/>
              </a:rPr>
              <a:t>专用设施、设备、仪器、装置及技术系统的技术性能分析</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    9.</a:t>
            </a:r>
            <a:r>
              <a:rPr lang="zh-CN" altLang="en-US" sz="1200" dirty="0">
                <a:solidFill>
                  <a:schemeClr val="tx1"/>
                </a:solidFill>
                <a:latin typeface="微软雅黑" panose="020B0503020204020204" pitchFamily="34" charset="-122"/>
                <a:ea typeface="微软雅黑" panose="020B0503020204020204" pitchFamily="34" charset="-122"/>
              </a:rPr>
              <a:t>科技评估和技术查新项目</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C00000"/>
                </a:solidFill>
                <a:latin typeface="微软雅黑" panose="020B0503020204020204" pitchFamily="34" charset="-122"/>
                <a:ea typeface="微软雅黑" panose="020B0503020204020204" pitchFamily="34" charset="-122"/>
              </a:rPr>
              <a:t>    备注：与技术开发、技术服务合同主要区别在于需要承担的责任不同。</a:t>
            </a:r>
            <a:endParaRPr lang="zh-CN" altLang="en-US" sz="1200" dirty="0">
              <a:solidFill>
                <a:srgbClr val="C00000"/>
              </a:solidFill>
              <a:latin typeface="微软雅黑" panose="020B0503020204020204" pitchFamily="34" charset="-122"/>
              <a:ea typeface="微软雅黑" panose="020B0503020204020204" pitchFamily="34" charset="-122"/>
            </a:endParaRPr>
          </a:p>
        </p:txBody>
      </p:sp>
      <p:sp>
        <p:nvSpPr>
          <p:cNvPr id="15" name="椭圆 64"/>
          <p:cNvSpPr/>
          <p:nvPr/>
        </p:nvSpPr>
        <p:spPr>
          <a:xfrm>
            <a:off x="7345363" y="3503613"/>
            <a:ext cx="1243012" cy="1243012"/>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不属于</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1409700" y="4041775"/>
            <a:ext cx="5651500" cy="546735"/>
          </a:xfrm>
          <a:prstGeom prst="rect">
            <a:avLst/>
          </a:prstGeom>
          <a:noFill/>
          <a:ln w="9525">
            <a:noFill/>
          </a:ln>
        </p:spPr>
        <p:txBody>
          <a:bodyPr wrap="square" lIns="68567" tIns="34284" rIns="68567" bIns="34284" anchor="t">
            <a:spAutoFit/>
          </a:bodyPr>
          <a:p>
            <a:pPr>
              <a:lnSpc>
                <a:spcPct val="130000"/>
              </a:lnSpc>
            </a:pP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就经济分析、法律咨询、社会发展项目的论证、评价和调查所订立的合同</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rgbClr val="000000"/>
                </a:solidFill>
                <a:latin typeface="微软雅黑" panose="020B0503020204020204" pitchFamily="34" charset="-122"/>
                <a:ea typeface="微软雅黑" panose="020B0503020204020204" pitchFamily="34" charset="-122"/>
              </a:rPr>
              <a:t>2.</a:t>
            </a:r>
            <a:r>
              <a:rPr lang="zh-CN" altLang="en-US" sz="1200" dirty="0">
                <a:solidFill>
                  <a:srgbClr val="000000"/>
                </a:solidFill>
                <a:latin typeface="微软雅黑" panose="020B0503020204020204" pitchFamily="34" charset="-122"/>
                <a:ea typeface="微软雅黑" panose="020B0503020204020204" pitchFamily="34" charset="-122"/>
              </a:rPr>
              <a:t>就购买设备、仪器、原材料、配套产品等提供商业信息所订立的合同</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7895" name="TextBox 16"/>
          <p:cNvSpPr txBox="1"/>
          <p:nvPr/>
        </p:nvSpPr>
        <p:spPr>
          <a:xfrm>
            <a:off x="850900" y="26988"/>
            <a:ext cx="4013200"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rPr>
              <a:t> 3-1</a:t>
            </a:r>
            <a:r>
              <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rPr>
              <a:t>、技术咨询合同范围</a:t>
            </a:r>
            <a:endPar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0-#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00"/>
                                        <p:tgtEl>
                                          <p:spTgt spid="14"/>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4"/>
                                        </p:tgtEl>
                                      </p:cBhvr>
                                      <p:to x="80000" y="100000"/>
                                    </p:animScale>
                                    <p:anim by="(#ppt_w*0.10)" calcmode="lin" valueType="num">
                                      <p:cBhvr>
                                        <p:cTn id="21" dur="50" autoRev="1" fill="hold">
                                          <p:stCondLst>
                                            <p:cond delay="0"/>
                                          </p:stCondLst>
                                        </p:cTn>
                                        <p:tgtEl>
                                          <p:spTgt spid="14"/>
                                        </p:tgtEl>
                                        <p:attrNameLst>
                                          <p:attrName>ppt_x</p:attrName>
                                        </p:attrNameLst>
                                      </p:cBhvr>
                                    </p:anim>
                                    <p:anim by="(-#ppt_w*0.10)" calcmode="lin" valueType="num">
                                      <p:cBhvr>
                                        <p:cTn id="22" dur="50" autoRev="1" fill="hold">
                                          <p:stCondLst>
                                            <p:cond delay="0"/>
                                          </p:stCondLst>
                                        </p:cTn>
                                        <p:tgtEl>
                                          <p:spTgt spid="14"/>
                                        </p:tgtEl>
                                        <p:attrNameLst>
                                          <p:attrName>ppt_y</p:attrName>
                                        </p:attrNameLst>
                                      </p:cBhvr>
                                    </p:anim>
                                    <p:animRot by="-480000">
                                      <p:cBhvr>
                                        <p:cTn id="23" dur="50" autoRev="1" fill="hold">
                                          <p:stCondLst>
                                            <p:cond delay="0"/>
                                          </p:stCondLst>
                                        </p:cTn>
                                        <p:tgtEl>
                                          <p:spTgt spid="14"/>
                                        </p:tgtEl>
                                        <p:attrNameLst>
                                          <p:attrName>r</p:attrName>
                                        </p:attrNameLst>
                                      </p:cBhvr>
                                    </p:animRot>
                                  </p:childTnLst>
                                </p:cTn>
                              </p:par>
                            </p:childTnLst>
                          </p:cTn>
                        </p:par>
                        <p:par>
                          <p:cTn id="24" fill="hold">
                            <p:stCondLst>
                              <p:cond delay="9890"/>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1+#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5"/>
                                        </p:tgtEl>
                                        <p:attrNameLst>
                                          <p:attrName>r</p:attrName>
                                        </p:attrNameLst>
                                      </p:cBhvr>
                                    </p:animRot>
                                  </p:childTnLst>
                                </p:cTn>
                              </p:par>
                            </p:childTnLst>
                          </p:cTn>
                        </p:par>
                        <p:par>
                          <p:cTn id="31" fill="hold">
                            <p:stCondLst>
                              <p:cond delay="10390"/>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1089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6"/>
                                        </p:tgtEl>
                                        <p:attrNameLst>
                                          <p:attrName>style.visibility</p:attrName>
                                        </p:attrNameLst>
                                      </p:cBhvr>
                                      <p:to>
                                        <p:strVal val="visible"/>
                                      </p:to>
                                    </p:set>
                                    <p:animEffect transition="in" filter="wipe(left)">
                                      <p:cBhvr>
                                        <p:cTn id="38" dur="100"/>
                                        <p:tgtEl>
                                          <p:spTgt spid="16"/>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6"/>
                                        </p:tgtEl>
                                      </p:cBhvr>
                                      <p:to x="80000" y="100000"/>
                                    </p:animScale>
                                    <p:anim by="(#ppt_w*0.10)" calcmode="lin" valueType="num">
                                      <p:cBhvr>
                                        <p:cTn id="41" dur="50" autoRev="1" fill="hold">
                                          <p:stCondLst>
                                            <p:cond delay="0"/>
                                          </p:stCondLst>
                                        </p:cTn>
                                        <p:tgtEl>
                                          <p:spTgt spid="16"/>
                                        </p:tgtEl>
                                        <p:attrNameLst>
                                          <p:attrName>ppt_x</p:attrName>
                                        </p:attrNameLst>
                                      </p:cBhvr>
                                    </p:anim>
                                    <p:anim by="(-#ppt_w*0.10)" calcmode="lin" valueType="num">
                                      <p:cBhvr>
                                        <p:cTn id="42" dur="50" autoRev="1" fill="hold">
                                          <p:stCondLst>
                                            <p:cond delay="0"/>
                                          </p:stCondLst>
                                        </p:cTn>
                                        <p:tgtEl>
                                          <p:spTgt spid="16"/>
                                        </p:tgtEl>
                                        <p:attrNameLst>
                                          <p:attrName>ppt_y</p:attrName>
                                        </p:attrNameLst>
                                      </p:cBhvr>
                                    </p:anim>
                                    <p:animRot by="-480000">
                                      <p:cBhvr>
                                        <p:cTn id="43"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reeform 63"/>
          <p:cNvSpPr>
            <a:spLocks noEditPoints="1"/>
          </p:cNvSpPr>
          <p:nvPr/>
        </p:nvSpPr>
        <p:spPr>
          <a:xfrm rot="10552877">
            <a:off x="4384675" y="1150938"/>
            <a:ext cx="2609850" cy="2157412"/>
          </a:xfrm>
          <a:custGeom>
            <a:avLst/>
            <a:gdLst/>
            <a:ahLst/>
            <a:cxnLst>
              <a:cxn ang="0">
                <a:pos x="1010771" y="37055"/>
              </a:cxn>
              <a:cxn ang="0">
                <a:pos x="760855" y="124507"/>
              </a:cxn>
              <a:cxn ang="0">
                <a:pos x="549815" y="222334"/>
              </a:cxn>
              <a:cxn ang="0">
                <a:pos x="375799" y="330537"/>
              </a:cxn>
              <a:cxn ang="0">
                <a:pos x="235106" y="447633"/>
              </a:cxn>
              <a:cxn ang="0">
                <a:pos x="129586" y="572141"/>
              </a:cxn>
              <a:cxn ang="0">
                <a:pos x="55536" y="699612"/>
              </a:cxn>
              <a:cxn ang="0">
                <a:pos x="12958" y="831531"/>
              </a:cxn>
              <a:cxn ang="0">
                <a:pos x="0" y="963450"/>
              </a:cxn>
              <a:cxn ang="0">
                <a:pos x="16661" y="1093886"/>
              </a:cxn>
              <a:cxn ang="0">
                <a:pos x="59239" y="1222840"/>
              </a:cxn>
              <a:cxn ang="0">
                <a:pos x="127734" y="1347347"/>
              </a:cxn>
              <a:cxn ang="0">
                <a:pos x="220296" y="1465926"/>
              </a:cxn>
              <a:cxn ang="0">
                <a:pos x="336923" y="1575611"/>
              </a:cxn>
              <a:cxn ang="0">
                <a:pos x="473914" y="1676403"/>
              </a:cxn>
              <a:cxn ang="0">
                <a:pos x="633120" y="1765336"/>
              </a:cxn>
              <a:cxn ang="0">
                <a:pos x="808987" y="1840930"/>
              </a:cxn>
              <a:cxn ang="0">
                <a:pos x="1005217" y="1900219"/>
              </a:cxn>
              <a:cxn ang="0">
                <a:pos x="1216257" y="1943204"/>
              </a:cxn>
              <a:cxn ang="0">
                <a:pos x="1442107" y="1966920"/>
              </a:cxn>
              <a:cxn ang="0">
                <a:pos x="1682767" y="1969884"/>
              </a:cxn>
              <a:cxn ang="0">
                <a:pos x="1934534" y="1950615"/>
              </a:cxn>
              <a:cxn ang="0">
                <a:pos x="2197408" y="1907631"/>
              </a:cxn>
              <a:cxn ang="0">
                <a:pos x="2354763" y="2158128"/>
              </a:cxn>
              <a:cxn ang="0">
                <a:pos x="1729047" y="1150211"/>
              </a:cxn>
              <a:cxn ang="0">
                <a:pos x="1810502" y="1418494"/>
              </a:cxn>
              <a:cxn ang="0">
                <a:pos x="1654998" y="1434799"/>
              </a:cxn>
              <a:cxn ang="0">
                <a:pos x="1495793" y="1433317"/>
              </a:cxn>
              <a:cxn ang="0">
                <a:pos x="1334736" y="1417012"/>
              </a:cxn>
              <a:cxn ang="0">
                <a:pos x="1177381" y="1387368"/>
              </a:cxn>
              <a:cxn ang="0">
                <a:pos x="1025580" y="1342901"/>
              </a:cxn>
              <a:cxn ang="0">
                <a:pos x="881185" y="1286576"/>
              </a:cxn>
              <a:cxn ang="0">
                <a:pos x="749747" y="1219875"/>
              </a:cxn>
              <a:cxn ang="0">
                <a:pos x="633120" y="1142799"/>
              </a:cxn>
              <a:cxn ang="0">
                <a:pos x="535005" y="1058312"/>
              </a:cxn>
              <a:cxn ang="0">
                <a:pos x="457253" y="966414"/>
              </a:cxn>
              <a:cxn ang="0">
                <a:pos x="405419" y="867105"/>
              </a:cxn>
              <a:cxn ang="0">
                <a:pos x="379501" y="764831"/>
              </a:cxn>
              <a:cxn ang="0">
                <a:pos x="385055" y="658110"/>
              </a:cxn>
              <a:cxn ang="0">
                <a:pos x="425782" y="549907"/>
              </a:cxn>
              <a:cxn ang="0">
                <a:pos x="503534" y="438740"/>
              </a:cxn>
              <a:cxn ang="0">
                <a:pos x="620161" y="329055"/>
              </a:cxn>
              <a:cxn ang="0">
                <a:pos x="781218" y="220852"/>
              </a:cxn>
              <a:cxn ang="0">
                <a:pos x="990407" y="114131"/>
              </a:cxn>
              <a:cxn ang="0">
                <a:pos x="1247728" y="11857"/>
              </a:cxn>
              <a:cxn ang="0">
                <a:pos x="1151464" y="0"/>
              </a:cxn>
              <a:cxn ang="0">
                <a:pos x="2610233" y="1433317"/>
              </a:cxn>
              <a:cxn ang="0">
                <a:pos x="2610233" y="1433317"/>
              </a:cxn>
            </a:cxnLst>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ECD3CA"/>
          </a:solidFill>
          <a:ln w="9525"/>
          <a:scene3d>
            <a:camera prst="legacyPerspectiveFront">
              <a:rot lat="1500000" lon="20100000" rev="0"/>
            </a:camera>
            <a:lightRig rig="legacyFlat4" dir="t"/>
          </a:scene3d>
          <a:sp3d prstMaterial="legacyMatte">
            <a:bevelT w="13500" h="13500" prst="angle"/>
            <a:bevelB w="13500" h="13500" prst="angle"/>
            <a:extrusionClr>
              <a:srgbClr val="4996E3"/>
            </a:extrusionClr>
          </a:sp3d>
        </p:spPr>
        <p:txBody>
          <a:bodyPr/>
          <a:p>
            <a:endParaRPr lang="zh-CN" altLang="en-US"/>
          </a:p>
        </p:txBody>
      </p:sp>
      <p:sp>
        <p:nvSpPr>
          <p:cNvPr id="5" name="Freeform 63"/>
          <p:cNvSpPr>
            <a:spLocks noEditPoints="1"/>
          </p:cNvSpPr>
          <p:nvPr/>
        </p:nvSpPr>
        <p:spPr>
          <a:xfrm rot="10552877" flipH="1" flipV="1">
            <a:off x="2152650" y="2432050"/>
            <a:ext cx="2609850" cy="2157413"/>
          </a:xfrm>
          <a:custGeom>
            <a:avLst/>
            <a:gdLst/>
            <a:ahLst/>
            <a:cxnLst>
              <a:cxn ang="0">
                <a:pos x="1010771" y="37055"/>
              </a:cxn>
              <a:cxn ang="0">
                <a:pos x="760855" y="124507"/>
              </a:cxn>
              <a:cxn ang="0">
                <a:pos x="549815" y="222334"/>
              </a:cxn>
              <a:cxn ang="0">
                <a:pos x="375799" y="330537"/>
              </a:cxn>
              <a:cxn ang="0">
                <a:pos x="235106" y="447633"/>
              </a:cxn>
              <a:cxn ang="0">
                <a:pos x="129586" y="572141"/>
              </a:cxn>
              <a:cxn ang="0">
                <a:pos x="55536" y="699612"/>
              </a:cxn>
              <a:cxn ang="0">
                <a:pos x="12958" y="831531"/>
              </a:cxn>
              <a:cxn ang="0">
                <a:pos x="0" y="963450"/>
              </a:cxn>
              <a:cxn ang="0">
                <a:pos x="16661" y="1093886"/>
              </a:cxn>
              <a:cxn ang="0">
                <a:pos x="59239" y="1222840"/>
              </a:cxn>
              <a:cxn ang="0">
                <a:pos x="127734" y="1347347"/>
              </a:cxn>
              <a:cxn ang="0">
                <a:pos x="220296" y="1465926"/>
              </a:cxn>
              <a:cxn ang="0">
                <a:pos x="336923" y="1575611"/>
              </a:cxn>
              <a:cxn ang="0">
                <a:pos x="473914" y="1676403"/>
              </a:cxn>
              <a:cxn ang="0">
                <a:pos x="633120" y="1765336"/>
              </a:cxn>
              <a:cxn ang="0">
                <a:pos x="808987" y="1840930"/>
              </a:cxn>
              <a:cxn ang="0">
                <a:pos x="1005217" y="1900219"/>
              </a:cxn>
              <a:cxn ang="0">
                <a:pos x="1216257" y="1943204"/>
              </a:cxn>
              <a:cxn ang="0">
                <a:pos x="1442107" y="1966920"/>
              </a:cxn>
              <a:cxn ang="0">
                <a:pos x="1682767" y="1969884"/>
              </a:cxn>
              <a:cxn ang="0">
                <a:pos x="1934534" y="1950615"/>
              </a:cxn>
              <a:cxn ang="0">
                <a:pos x="2197408" y="1907631"/>
              </a:cxn>
              <a:cxn ang="0">
                <a:pos x="2354763" y="2158128"/>
              </a:cxn>
              <a:cxn ang="0">
                <a:pos x="1729047" y="1150211"/>
              </a:cxn>
              <a:cxn ang="0">
                <a:pos x="1810502" y="1418494"/>
              </a:cxn>
              <a:cxn ang="0">
                <a:pos x="1654998" y="1434799"/>
              </a:cxn>
              <a:cxn ang="0">
                <a:pos x="1495793" y="1433317"/>
              </a:cxn>
              <a:cxn ang="0">
                <a:pos x="1334736" y="1417012"/>
              </a:cxn>
              <a:cxn ang="0">
                <a:pos x="1177381" y="1387368"/>
              </a:cxn>
              <a:cxn ang="0">
                <a:pos x="1025580" y="1342901"/>
              </a:cxn>
              <a:cxn ang="0">
                <a:pos x="881185" y="1286576"/>
              </a:cxn>
              <a:cxn ang="0">
                <a:pos x="749747" y="1219875"/>
              </a:cxn>
              <a:cxn ang="0">
                <a:pos x="633120" y="1142799"/>
              </a:cxn>
              <a:cxn ang="0">
                <a:pos x="535005" y="1058312"/>
              </a:cxn>
              <a:cxn ang="0">
                <a:pos x="457253" y="966414"/>
              </a:cxn>
              <a:cxn ang="0">
                <a:pos x="405419" y="867105"/>
              </a:cxn>
              <a:cxn ang="0">
                <a:pos x="379501" y="764831"/>
              </a:cxn>
              <a:cxn ang="0">
                <a:pos x="385055" y="658110"/>
              </a:cxn>
              <a:cxn ang="0">
                <a:pos x="425782" y="549907"/>
              </a:cxn>
              <a:cxn ang="0">
                <a:pos x="503534" y="438740"/>
              </a:cxn>
              <a:cxn ang="0">
                <a:pos x="620161" y="329055"/>
              </a:cxn>
              <a:cxn ang="0">
                <a:pos x="781218" y="220852"/>
              </a:cxn>
              <a:cxn ang="0">
                <a:pos x="990407" y="114131"/>
              </a:cxn>
              <a:cxn ang="0">
                <a:pos x="1247728" y="11857"/>
              </a:cxn>
              <a:cxn ang="0">
                <a:pos x="1151464" y="0"/>
              </a:cxn>
              <a:cxn ang="0">
                <a:pos x="2610233" y="1433317"/>
              </a:cxn>
              <a:cxn ang="0">
                <a:pos x="2610233" y="1433317"/>
              </a:cxn>
            </a:cxnLst>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A94D28"/>
          </a:solidFill>
          <a:ln w="9525"/>
          <a:scene3d>
            <a:camera prst="legacyPerspectiveFront">
              <a:rot lat="1500000" lon="20100000" rev="0"/>
            </a:camera>
            <a:lightRig rig="legacyFlat4" dir="t"/>
          </a:scene3d>
          <a:sp3d prstMaterial="legacyMatte">
            <a:bevelT w="13500" h="13500" prst="angle"/>
            <a:bevelB w="13500" h="13500" prst="angle"/>
            <a:extrusionClr>
              <a:srgbClr val="4996E3"/>
            </a:extrusionClr>
          </a:sp3d>
        </p:spPr>
        <p:txBody>
          <a:bodyPr/>
          <a:p>
            <a:endParaRPr lang="zh-CN" altLang="en-US"/>
          </a:p>
        </p:txBody>
      </p:sp>
      <p:grpSp>
        <p:nvGrpSpPr>
          <p:cNvPr id="2" name="组合 7"/>
          <p:cNvGrpSpPr/>
          <p:nvPr/>
        </p:nvGrpSpPr>
        <p:grpSpPr>
          <a:xfrm>
            <a:off x="4554807" y="2796429"/>
            <a:ext cx="1277021" cy="1102105"/>
            <a:chOff x="4502552" y="2848507"/>
            <a:chExt cx="1277336" cy="1102037"/>
          </a:xfrm>
          <a:solidFill>
            <a:schemeClr val="tx2">
              <a:lumMod val="50000"/>
            </a:schemeClr>
          </a:solidFill>
        </p:grpSpPr>
        <p:sp>
          <p:nvSpPr>
            <p:cNvPr id="6" name="椭圆 5"/>
            <p:cNvSpPr/>
            <p:nvPr/>
          </p:nvSpPr>
          <p:spPr>
            <a:xfrm>
              <a:off x="4621759" y="2848507"/>
              <a:ext cx="1102038" cy="1102037"/>
            </a:xfrm>
            <a:prstGeom prst="ellipse">
              <a:avLst/>
            </a:prstGeom>
            <a:grp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solidFill>
                  <a:srgbClr val="00B0F0"/>
                </a:solidFill>
              </a:endParaRPr>
            </a:p>
          </p:txBody>
        </p:sp>
        <p:sp>
          <p:nvSpPr>
            <p:cNvPr id="7" name="TextBox 6"/>
            <p:cNvSpPr txBox="1"/>
            <p:nvPr/>
          </p:nvSpPr>
          <p:spPr>
            <a:xfrm>
              <a:off x="4502552" y="3271873"/>
              <a:ext cx="1277336" cy="312401"/>
            </a:xfrm>
            <a:prstGeom prst="rect">
              <a:avLst/>
            </a:prstGeom>
            <a:noFill/>
          </p:spPr>
          <p:txBody>
            <a:bodyPr wrap="square" rtlCol="0">
              <a:spAutoFit/>
            </a:bodyPr>
            <a:lstStyle/>
            <a:p>
              <a:pPr algn="ctr" fontAlgn="auto">
                <a:lnSpc>
                  <a:spcPct val="120000"/>
                </a:lnSpc>
              </a:pPr>
              <a:r>
                <a:rPr lang="zh-CN" altLang="en-US" sz="1200" strike="noStrike" noProof="1" dirty="0">
                  <a:solidFill>
                    <a:schemeClr val="bg1"/>
                  </a:solidFill>
                  <a:latin typeface="微软雅黑" panose="020B0503020204020204" pitchFamily="34" charset="-122"/>
                  <a:ea typeface="微软雅黑" panose="020B0503020204020204" pitchFamily="34" charset="-122"/>
                  <a:cs typeface="+mn-cs"/>
                </a:rPr>
                <a:t>认定条件</a:t>
              </a:r>
              <a:endParaRPr lang="zh-CN" altLang="en-US" sz="1200" strike="noStrike" noProof="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8"/>
          <p:cNvGrpSpPr/>
          <p:nvPr/>
        </p:nvGrpSpPr>
        <p:grpSpPr>
          <a:xfrm>
            <a:off x="3178959" y="1854858"/>
            <a:ext cx="1277021" cy="1102105"/>
            <a:chOff x="4534329" y="2848507"/>
            <a:chExt cx="1277336" cy="1102037"/>
          </a:xfrm>
          <a:solidFill>
            <a:schemeClr val="tx2"/>
          </a:solidFill>
        </p:grpSpPr>
        <p:sp>
          <p:nvSpPr>
            <p:cNvPr id="10" name="椭圆 9"/>
            <p:cNvSpPr/>
            <p:nvPr/>
          </p:nvSpPr>
          <p:spPr>
            <a:xfrm>
              <a:off x="4621759" y="2848507"/>
              <a:ext cx="1102038" cy="1102037"/>
            </a:xfrm>
            <a:prstGeom prst="ellipse">
              <a:avLst/>
            </a:prstGeom>
            <a:grp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solidFill>
                  <a:srgbClr val="00B0F0"/>
                </a:solidFill>
              </a:endParaRPr>
            </a:p>
          </p:txBody>
        </p:sp>
        <p:sp>
          <p:nvSpPr>
            <p:cNvPr id="11" name="TextBox 10"/>
            <p:cNvSpPr txBox="1"/>
            <p:nvPr/>
          </p:nvSpPr>
          <p:spPr>
            <a:xfrm>
              <a:off x="4534329" y="3243664"/>
              <a:ext cx="1277336" cy="312401"/>
            </a:xfrm>
            <a:prstGeom prst="rect">
              <a:avLst/>
            </a:prstGeom>
            <a:noFill/>
          </p:spPr>
          <p:txBody>
            <a:bodyPr wrap="square" rtlCol="0">
              <a:spAutoFit/>
            </a:bodyPr>
            <a:lstStyle/>
            <a:p>
              <a:pPr algn="ctr" fontAlgn="auto">
                <a:lnSpc>
                  <a:spcPct val="120000"/>
                </a:lnSpc>
              </a:pPr>
              <a:r>
                <a:rPr lang="zh-CN" altLang="en-US" sz="1200" strike="noStrike" noProof="1" dirty="0">
                  <a:solidFill>
                    <a:schemeClr val="bg1"/>
                  </a:solidFill>
                  <a:latin typeface="微软雅黑" panose="020B0503020204020204" pitchFamily="34" charset="-122"/>
                  <a:ea typeface="微软雅黑" panose="020B0503020204020204" pitchFamily="34" charset="-122"/>
                  <a:cs typeface="+mn-cs"/>
                </a:rPr>
                <a:t>定义</a:t>
              </a:r>
              <a:endParaRPr lang="zh-CN" altLang="en-US" sz="1200" strike="noStrike" noProof="1" dirty="0">
                <a:solidFill>
                  <a:schemeClr val="bg1"/>
                </a:solidFill>
                <a:latin typeface="微软雅黑" panose="020B0503020204020204" pitchFamily="34" charset="-122"/>
                <a:ea typeface="微软雅黑" panose="020B0503020204020204" pitchFamily="34" charset="-122"/>
              </a:endParaRPr>
            </a:p>
          </p:txBody>
        </p:sp>
      </p:grpSp>
      <p:sp>
        <p:nvSpPr>
          <p:cNvPr id="39941" name="TextBox 12"/>
          <p:cNvSpPr txBox="1"/>
          <p:nvPr/>
        </p:nvSpPr>
        <p:spPr>
          <a:xfrm>
            <a:off x="5724525" y="3076258"/>
            <a:ext cx="3289300" cy="1861185"/>
          </a:xfrm>
          <a:prstGeom prst="rect">
            <a:avLst/>
          </a:prstGeom>
          <a:noFill/>
          <a:ln w="9525">
            <a:noFill/>
          </a:ln>
        </p:spPr>
        <p:txBody>
          <a:bodyPr wrap="square" anchor="ctr">
            <a:spAutoFit/>
          </a:bodyPr>
          <a:p>
            <a:pPr>
              <a:lnSpc>
                <a:spcPct val="120000"/>
              </a:lnSpc>
            </a:pPr>
            <a:r>
              <a:rPr lang="zh-CN" altLang="en-US" sz="1200" dirty="0">
                <a:solidFill>
                  <a:schemeClr val="tx1"/>
                </a:solidFill>
                <a:latin typeface="微软雅黑" panose="020B0503020204020204" pitchFamily="34" charset="-122"/>
                <a:ea typeface="微软雅黑" panose="020B0503020204020204" pitchFamily="34" charset="-122"/>
              </a:rPr>
              <a:t>（一）合同的标的为运用专业技术知识、经验和信息解决特定技术问题的服务性项目；</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solidFill>
                <a:latin typeface="微软雅黑" panose="020B0503020204020204" pitchFamily="34" charset="-122"/>
                <a:ea typeface="微软雅黑" panose="020B0503020204020204" pitchFamily="34" charset="-122"/>
              </a:rPr>
              <a:t>（二）服务内容为改进产品结构、改良工艺流程、提高产品质量、降低产品成本、节约资源能耗、保护资源环境、实现安全操作、提高经济效益和社会效益等专业技术工作；</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solidFill>
                <a:latin typeface="微软雅黑" panose="020B0503020204020204" pitchFamily="34" charset="-122"/>
                <a:ea typeface="微软雅黑" panose="020B0503020204020204" pitchFamily="34" charset="-122"/>
              </a:rPr>
              <a:t>（三）工作成果有具体的质量和数量指标；</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rPr>
              <a:t>（四）不涉及知识产权的权属。</a:t>
            </a:r>
            <a:endParaRPr lang="zh-CN" altLang="en-US" sz="1200" dirty="0">
              <a:solidFill>
                <a:srgbClr val="C00000"/>
              </a:solidFill>
              <a:latin typeface="微软雅黑" panose="020B0503020204020204" pitchFamily="34" charset="-122"/>
              <a:ea typeface="微软雅黑" panose="020B0503020204020204" pitchFamily="34" charset="-122"/>
            </a:endParaRPr>
          </a:p>
        </p:txBody>
      </p:sp>
      <p:sp>
        <p:nvSpPr>
          <p:cNvPr id="39942" name="TextBox 14"/>
          <p:cNvSpPr txBox="1"/>
          <p:nvPr/>
        </p:nvSpPr>
        <p:spPr>
          <a:xfrm>
            <a:off x="557213" y="1254125"/>
            <a:ext cx="2879725" cy="976313"/>
          </a:xfrm>
          <a:prstGeom prst="rect">
            <a:avLst/>
          </a:prstGeom>
          <a:noFill/>
          <a:ln w="9525">
            <a:noFill/>
          </a:ln>
        </p:spPr>
        <p:txBody>
          <a:bodyPr wrap="square" anchor="ctr">
            <a:spAutoFit/>
          </a:bodyPr>
          <a:p>
            <a:pPr>
              <a:lnSpc>
                <a:spcPct val="120000"/>
              </a:lnSpc>
            </a:pPr>
            <a:r>
              <a:rPr lang="zh-CN" altLang="en-US" sz="1200" dirty="0">
                <a:solidFill>
                  <a:srgbClr val="404040"/>
                </a:solidFill>
                <a:latin typeface="微软雅黑" panose="020B0503020204020204" pitchFamily="34" charset="-122"/>
                <a:ea typeface="微软雅黑" panose="020B0503020204020204" pitchFamily="34" charset="-122"/>
              </a:rPr>
              <a:t>技术服务合同是当事人一方以技术知识为对方解决特定技术问题所订立的合同。</a:t>
            </a:r>
            <a:endParaRPr lang="zh-CN" altLang="en-US" sz="1200" dirty="0">
              <a:solidFill>
                <a:srgbClr val="40404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404040"/>
                </a:solidFill>
                <a:latin typeface="微软雅黑" panose="020B0503020204020204" pitchFamily="34" charset="-122"/>
                <a:ea typeface="微软雅黑" panose="020B0503020204020204" pitchFamily="34" charset="-122"/>
              </a:rPr>
              <a:t>技术培训合同和技术中介合同属于技术服务合同。</a:t>
            </a:r>
            <a:endParaRPr lang="zh-CN" altLang="en-US" sz="1200" dirty="0">
              <a:solidFill>
                <a:srgbClr val="404040"/>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39944" name="TextBox 11"/>
          <p:cNvSpPr txBox="1"/>
          <p:nvPr/>
        </p:nvSpPr>
        <p:spPr>
          <a:xfrm>
            <a:off x="312738" y="50800"/>
            <a:ext cx="3998912"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4</a:t>
            </a:r>
            <a:r>
              <a:rPr lang="zh-CN" altLang="en-US" sz="2000" b="1" dirty="0">
                <a:solidFill>
                  <a:srgbClr val="A94D28"/>
                </a:solidFill>
                <a:latin typeface="微软雅黑" panose="020B0503020204020204" pitchFamily="34" charset="-122"/>
                <a:ea typeface="微软雅黑" panose="020B0503020204020204" pitchFamily="34" charset="-122"/>
              </a:rPr>
              <a:t>、技术服务合同</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000000"/>
                                          </p:val>
                                        </p:tav>
                                        <p:tav tm="100000">
                                          <p:val>
                                            <p:strVal val="#ppt_w"/>
                                          </p:val>
                                        </p:tav>
                                      </p:tavLst>
                                    </p:anim>
                                    <p:anim calcmode="lin" valueType="num">
                                      <p:cBhvr>
                                        <p:cTn id="14" dur="500" fill="hold"/>
                                        <p:tgtEl>
                                          <p:spTgt spid="2"/>
                                        </p:tgtEl>
                                        <p:attrNameLst>
                                          <p:attrName>ppt_h</p:attrName>
                                        </p:attrNameLst>
                                      </p:cBhvr>
                                      <p:tavLst>
                                        <p:tav tm="0">
                                          <p:val>
                                            <p:fltVal val="0.00000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125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flipV="1">
            <a:off x="1409700" y="4692650"/>
            <a:ext cx="6286500" cy="7620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2" name="矩形 11"/>
          <p:cNvSpPr/>
          <p:nvPr/>
        </p:nvSpPr>
        <p:spPr>
          <a:xfrm>
            <a:off x="1409700" y="796925"/>
            <a:ext cx="6548438" cy="7620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endParaRPr lang="zh-CN" altLang="en-US" strike="noStrike" noProof="1"/>
          </a:p>
        </p:txBody>
      </p:sp>
      <p:sp>
        <p:nvSpPr>
          <p:cNvPr id="13" name="椭圆 64"/>
          <p:cNvSpPr/>
          <p:nvPr/>
        </p:nvSpPr>
        <p:spPr>
          <a:xfrm>
            <a:off x="542925" y="796925"/>
            <a:ext cx="1243013" cy="1243013"/>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属于</a:t>
            </a:r>
            <a:endPar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938338" y="873125"/>
            <a:ext cx="6019800" cy="2465070"/>
          </a:xfrm>
          <a:prstGeom prst="rect">
            <a:avLst/>
          </a:prstGeom>
          <a:noFill/>
          <a:ln w="9525">
            <a:noFill/>
          </a:ln>
        </p:spPr>
        <p:txBody>
          <a:bodyPr wrap="square" lIns="68567" tIns="34284" rIns="68567" bIns="34284" anchor="t">
            <a:spAutoFit/>
          </a:bodyPr>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产品设计服务、工艺服务、测试分析服务、计算机技术应用服务等</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rPr>
              <a:t>新型或者复杂生产线的调试及技术指导</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特定技术项目的信息加工、分析和检索</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4.</a:t>
            </a:r>
            <a:r>
              <a:rPr lang="zh-CN" altLang="en-US" sz="1200" dirty="0">
                <a:solidFill>
                  <a:schemeClr val="tx1"/>
                </a:solidFill>
                <a:latin typeface="微软雅黑" panose="020B0503020204020204" pitchFamily="34" charset="-122"/>
                <a:ea typeface="微软雅黑" panose="020B0503020204020204" pitchFamily="34" charset="-122"/>
              </a:rPr>
              <a:t>农业的产前、产中、产后技术服务</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5.</a:t>
            </a:r>
            <a:r>
              <a:rPr lang="zh-CN" altLang="en-US" sz="1200" dirty="0">
                <a:solidFill>
                  <a:schemeClr val="tx1"/>
                </a:solidFill>
                <a:latin typeface="微软雅黑" panose="020B0503020204020204" pitchFamily="34" charset="-122"/>
                <a:ea typeface="微软雅黑" panose="020B0503020204020204" pitchFamily="34" charset="-122"/>
              </a:rPr>
              <a:t>为特殊产品技术标准的制订</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6.</a:t>
            </a:r>
            <a:r>
              <a:rPr lang="zh-CN" altLang="en-US" sz="1200" dirty="0">
                <a:solidFill>
                  <a:schemeClr val="tx1"/>
                </a:solidFill>
                <a:latin typeface="微软雅黑" panose="020B0503020204020204" pitchFamily="34" charset="-122"/>
                <a:ea typeface="微软雅黑" panose="020B0503020204020204" pitchFamily="34" charset="-122"/>
              </a:rPr>
              <a:t>对动植物细胞植入特定基因、进行基因重组</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7.</a:t>
            </a:r>
            <a:r>
              <a:rPr lang="zh-CN" altLang="en-US" sz="1200" dirty="0">
                <a:solidFill>
                  <a:schemeClr val="tx1"/>
                </a:solidFill>
                <a:latin typeface="微软雅黑" panose="020B0503020204020204" pitchFamily="34" charset="-122"/>
                <a:ea typeface="微软雅黑" panose="020B0503020204020204" pitchFamily="34" charset="-122"/>
              </a:rPr>
              <a:t>对重大事故进行定性定量技术分析</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rPr>
              <a:t>8.</a:t>
            </a:r>
            <a:r>
              <a:rPr lang="zh-CN" altLang="en-US" sz="1200" dirty="0">
                <a:solidFill>
                  <a:schemeClr val="tx1"/>
                </a:solidFill>
                <a:latin typeface="微软雅黑" panose="020B0503020204020204" pitchFamily="34" charset="-122"/>
                <a:ea typeface="微软雅黑" panose="020B0503020204020204" pitchFamily="34" charset="-122"/>
              </a:rPr>
              <a:t>为重大科技成果进行定性定量技术鉴定或者评价</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C00000"/>
                </a:solidFill>
                <a:latin typeface="微软雅黑" panose="020B0503020204020204" pitchFamily="34" charset="-122"/>
                <a:ea typeface="微软雅黑" panose="020B0503020204020204" pitchFamily="34" charset="-122"/>
              </a:rPr>
              <a:t>备注：与技术开发合同主要区别在于是否有新技术、新工艺、新产品的产生</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5" name="椭圆 64"/>
          <p:cNvSpPr/>
          <p:nvPr/>
        </p:nvSpPr>
        <p:spPr>
          <a:xfrm>
            <a:off x="7345363" y="3503613"/>
            <a:ext cx="1243012" cy="1243012"/>
          </a:xfrm>
          <a:prstGeom prst="ellipse">
            <a:avLst/>
          </a:prstGeom>
          <a:solidFill>
            <a:schemeClr val="tx2"/>
          </a:solidFill>
          <a:ln w="190500" cap="sq" cmpd="sng">
            <a:solidFill>
              <a:srgbClr val="BFBFBF"/>
            </a:solidFill>
            <a:prstDash val="solid"/>
            <a:round/>
            <a:headEnd type="none" w="med" len="med"/>
            <a:tailEnd type="none" w="med" len="med"/>
          </a:ln>
        </p:spPr>
        <p:txBody>
          <a:bodyPr lIns="68567" tIns="34284" rIns="68567" bIns="34284" anchor="ctr"/>
          <a:p>
            <a:pPr algn="ct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不属于</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1519238" y="3186113"/>
            <a:ext cx="6032500" cy="1505585"/>
          </a:xfrm>
          <a:prstGeom prst="rect">
            <a:avLst/>
          </a:prstGeom>
          <a:noFill/>
          <a:ln w="9525">
            <a:noFill/>
          </a:ln>
        </p:spPr>
        <p:txBody>
          <a:bodyPr wrap="square" lIns="68567" tIns="34284" rIns="68567" bIns="34284" anchor="t">
            <a:spAutoFit/>
          </a:bodyPr>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1.</a:t>
            </a: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以常规手段或者为生产经营目的进行一般加工、定作、修理、修缮、广告、印刷、测绘、标准化测试等订立的合同</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2.</a:t>
            </a: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就描晒复印图纸、翻译资料、摄影摄像等所订立的合同</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3.</a:t>
            </a: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计量检定单位就强制性计量检定所订立的合同</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4.</a:t>
            </a: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理化测试分析单位就仪器设备的购售、租赁及用户服务所订立的合同</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各项属于当事人一般日常经营业务范围的，不应认定为技术服务合同</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1" name="TextBox 16"/>
          <p:cNvSpPr txBox="1"/>
          <p:nvPr/>
        </p:nvSpPr>
        <p:spPr>
          <a:xfrm>
            <a:off x="542925" y="51118"/>
            <a:ext cx="4013200" cy="460375"/>
          </a:xfrm>
          <a:prstGeom prst="rect">
            <a:avLst/>
          </a:prstGeom>
          <a:noFill/>
          <a:ln w="9525">
            <a:noFill/>
          </a:ln>
        </p:spPr>
        <p:txBody>
          <a:bodyPr wrap="square" anchor="t">
            <a:spAutoFit/>
          </a:bodyPr>
          <a:p>
            <a:pPr>
              <a:lnSpc>
                <a:spcPct val="120000"/>
              </a:lnSpc>
            </a:pPr>
            <a:r>
              <a:rPr lang="en-US" altLang="zh-CN" sz="20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rPr>
              <a:t>4-1</a:t>
            </a:r>
            <a:r>
              <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rPr>
              <a:t>、技术服务合同范围</a:t>
            </a:r>
            <a:endPar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0-#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00"/>
                                        <p:tgtEl>
                                          <p:spTgt spid="14"/>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4"/>
                                        </p:tgtEl>
                                      </p:cBhvr>
                                      <p:to x="80000" y="100000"/>
                                    </p:animScale>
                                    <p:anim by="(#ppt_w*0.10)" calcmode="lin" valueType="num">
                                      <p:cBhvr>
                                        <p:cTn id="21" dur="50" autoRev="1" fill="hold">
                                          <p:stCondLst>
                                            <p:cond delay="0"/>
                                          </p:stCondLst>
                                        </p:cTn>
                                        <p:tgtEl>
                                          <p:spTgt spid="14"/>
                                        </p:tgtEl>
                                        <p:attrNameLst>
                                          <p:attrName>ppt_x</p:attrName>
                                        </p:attrNameLst>
                                      </p:cBhvr>
                                    </p:anim>
                                    <p:anim by="(-#ppt_w*0.10)" calcmode="lin" valueType="num">
                                      <p:cBhvr>
                                        <p:cTn id="22" dur="50" autoRev="1" fill="hold">
                                          <p:stCondLst>
                                            <p:cond delay="0"/>
                                          </p:stCondLst>
                                        </p:cTn>
                                        <p:tgtEl>
                                          <p:spTgt spid="14"/>
                                        </p:tgtEl>
                                        <p:attrNameLst>
                                          <p:attrName>ppt_y</p:attrName>
                                        </p:attrNameLst>
                                      </p:cBhvr>
                                    </p:anim>
                                    <p:animRot by="-480000">
                                      <p:cBhvr>
                                        <p:cTn id="23" dur="50" autoRev="1" fill="hold">
                                          <p:stCondLst>
                                            <p:cond delay="0"/>
                                          </p:stCondLst>
                                        </p:cTn>
                                        <p:tgtEl>
                                          <p:spTgt spid="14"/>
                                        </p:tgtEl>
                                        <p:attrNameLst>
                                          <p:attrName>r</p:attrName>
                                        </p:attrNameLst>
                                      </p:cBhvr>
                                    </p:animRot>
                                  </p:childTnLst>
                                </p:cTn>
                              </p:par>
                            </p:childTnLst>
                          </p:cTn>
                        </p:par>
                        <p:par>
                          <p:cTn id="24" fill="hold">
                            <p:stCondLst>
                              <p:cond delay="6889"/>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1+#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5"/>
                                        </p:tgtEl>
                                        <p:attrNameLst>
                                          <p:attrName>r</p:attrName>
                                        </p:attrNameLst>
                                      </p:cBhvr>
                                    </p:animRot>
                                  </p:childTnLst>
                                </p:cTn>
                              </p:par>
                            </p:childTnLst>
                          </p:cTn>
                        </p:par>
                        <p:par>
                          <p:cTn id="31" fill="hold">
                            <p:stCondLst>
                              <p:cond delay="7389"/>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788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6"/>
                                        </p:tgtEl>
                                        <p:attrNameLst>
                                          <p:attrName>style.visibility</p:attrName>
                                        </p:attrNameLst>
                                      </p:cBhvr>
                                      <p:to>
                                        <p:strVal val="visible"/>
                                      </p:to>
                                    </p:set>
                                    <p:animEffect transition="in" filter="wipe(left)">
                                      <p:cBhvr>
                                        <p:cTn id="38" dur="100"/>
                                        <p:tgtEl>
                                          <p:spTgt spid="16"/>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6"/>
                                        </p:tgtEl>
                                      </p:cBhvr>
                                      <p:to x="80000" y="100000"/>
                                    </p:animScale>
                                    <p:anim by="(#ppt_w*0.10)" calcmode="lin" valueType="num">
                                      <p:cBhvr>
                                        <p:cTn id="41" dur="50" autoRev="1" fill="hold">
                                          <p:stCondLst>
                                            <p:cond delay="0"/>
                                          </p:stCondLst>
                                        </p:cTn>
                                        <p:tgtEl>
                                          <p:spTgt spid="16"/>
                                        </p:tgtEl>
                                        <p:attrNameLst>
                                          <p:attrName>ppt_x</p:attrName>
                                        </p:attrNameLst>
                                      </p:cBhvr>
                                    </p:anim>
                                    <p:anim by="(-#ppt_w*0.10)" calcmode="lin" valueType="num">
                                      <p:cBhvr>
                                        <p:cTn id="42" dur="50" autoRev="1" fill="hold">
                                          <p:stCondLst>
                                            <p:cond delay="0"/>
                                          </p:stCondLst>
                                        </p:cTn>
                                        <p:tgtEl>
                                          <p:spTgt spid="16"/>
                                        </p:tgtEl>
                                        <p:attrNameLst>
                                          <p:attrName>ppt_y</p:attrName>
                                        </p:attrNameLst>
                                      </p:cBhvr>
                                    </p:anim>
                                    <p:animRot by="-480000">
                                      <p:cBhvr>
                                        <p:cTn id="43"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3" grpId="1" bldLvl="0" animBg="1"/>
      <p:bldP spid="14" grpId="0"/>
      <p:bldP spid="14" grpId="1"/>
      <p:bldP spid="15" grpId="0" bldLvl="0" animBg="1"/>
      <p:bldP spid="15" grpId="1" bldLvl="0" animBg="1"/>
      <p:bldP spid="16" grpId="0"/>
      <p:bldP spid="1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图片 23"/>
          <p:cNvPicPr>
            <a:picLocks noChangeAspect="1"/>
          </p:cNvPicPr>
          <p:nvPr/>
        </p:nvPicPr>
        <p:blipFill>
          <a:blip r:embed="rId1"/>
          <a:srcRect r="44563" b="66241"/>
          <a:stretch>
            <a:fillRect/>
          </a:stretch>
        </p:blipFill>
        <p:spPr>
          <a:xfrm flipH="1">
            <a:off x="0" y="2613025"/>
            <a:ext cx="4957763" cy="2530475"/>
          </a:xfrm>
          <a:prstGeom prst="rect">
            <a:avLst/>
          </a:prstGeom>
          <a:noFill/>
          <a:ln w="9525">
            <a:noFill/>
          </a:ln>
        </p:spPr>
      </p:pic>
      <p:sp>
        <p:nvSpPr>
          <p:cNvPr id="25" name="圆角矩形 24"/>
          <p:cNvSpPr/>
          <p:nvPr/>
        </p:nvSpPr>
        <p:spPr>
          <a:xfrm>
            <a:off x="4427538" y="1016000"/>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1</a:t>
            </a:r>
            <a:endParaRPr lang="zh-CN" altLang="en-US" sz="2700" strike="noStrike" noProof="1" dirty="0">
              <a:latin typeface="+mj-lt"/>
              <a:ea typeface="Arial Black" panose="020B0A04020102020204" charset="0"/>
              <a:cs typeface="Arial Black" panose="020B0A04020102020204" charset="0"/>
            </a:endParaRPr>
          </a:p>
        </p:txBody>
      </p:sp>
      <p:grpSp>
        <p:nvGrpSpPr>
          <p:cNvPr id="26" name="组合 25"/>
          <p:cNvGrpSpPr/>
          <p:nvPr/>
        </p:nvGrpSpPr>
        <p:grpSpPr>
          <a:xfrm>
            <a:off x="5076825" y="1016000"/>
            <a:ext cx="3026075" cy="503238"/>
            <a:chOff x="6339097" y="1573726"/>
            <a:chExt cx="3812801"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6085" name="矩形 27"/>
            <p:cNvSpPr/>
            <p:nvPr/>
          </p:nvSpPr>
          <p:spPr>
            <a:xfrm>
              <a:off x="7063933" y="1617574"/>
              <a:ext cx="3087965"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认定规则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9" name="圆角矩形 28"/>
          <p:cNvSpPr/>
          <p:nvPr/>
        </p:nvSpPr>
        <p:spPr>
          <a:xfrm>
            <a:off x="4427538" y="1714500"/>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2</a:t>
            </a:r>
            <a:endParaRPr lang="zh-CN" altLang="en-US" sz="2700" strike="noStrike" noProof="1" dirty="0">
              <a:latin typeface="+mj-lt"/>
              <a:ea typeface="Arial Black" panose="020B0A04020102020204" charset="0"/>
              <a:cs typeface="Arial Black" panose="020B0A04020102020204" charset="0"/>
            </a:endParaRPr>
          </a:p>
        </p:txBody>
      </p:sp>
      <p:grpSp>
        <p:nvGrpSpPr>
          <p:cNvPr id="30" name="组合 29"/>
          <p:cNvGrpSpPr/>
          <p:nvPr/>
        </p:nvGrpSpPr>
        <p:grpSpPr>
          <a:xfrm>
            <a:off x="5057775" y="1714500"/>
            <a:ext cx="2971800" cy="504825"/>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6089" name="矩形 31"/>
            <p:cNvSpPr/>
            <p:nvPr/>
          </p:nvSpPr>
          <p:spPr>
            <a:xfrm>
              <a:off x="7106437" y="2475888"/>
              <a:ext cx="2827968" cy="434939"/>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合同种类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6" name="圆角矩形 35"/>
          <p:cNvSpPr/>
          <p:nvPr/>
        </p:nvSpPr>
        <p:spPr>
          <a:xfrm>
            <a:off x="4427538" y="2403475"/>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3</a:t>
            </a:r>
            <a:endParaRPr lang="zh-CN" altLang="en-US" sz="2700" strike="noStrike" noProof="1" dirty="0">
              <a:latin typeface="+mj-lt"/>
              <a:ea typeface="Arial Black" panose="020B0A04020102020204" charset="0"/>
              <a:cs typeface="Arial Black" panose="020B0A04020102020204" charset="0"/>
            </a:endParaRPr>
          </a:p>
        </p:txBody>
      </p:sp>
      <p:grpSp>
        <p:nvGrpSpPr>
          <p:cNvPr id="37" name="组合 36"/>
          <p:cNvGrpSpPr/>
          <p:nvPr/>
        </p:nvGrpSpPr>
        <p:grpSpPr>
          <a:xfrm>
            <a:off x="5076825" y="2403475"/>
            <a:ext cx="2971800" cy="503238"/>
            <a:chOff x="6339097" y="3296031"/>
            <a:chExt cx="3744416" cy="511504"/>
          </a:xfrm>
        </p:grpSpPr>
        <p:sp>
          <p:nvSpPr>
            <p:cNvPr id="38" name="圆角矩形 3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6093" name="矩形 38"/>
            <p:cNvSpPr/>
            <p:nvPr/>
          </p:nvSpPr>
          <p:spPr>
            <a:xfrm>
              <a:off x="7063931" y="3336005"/>
              <a:ext cx="2913567"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优惠政策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40" name="圆角矩形 39"/>
          <p:cNvSpPr/>
          <p:nvPr/>
        </p:nvSpPr>
        <p:spPr>
          <a:xfrm>
            <a:off x="4427538" y="3106738"/>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4</a:t>
            </a:r>
            <a:endParaRPr lang="zh-CN" altLang="en-US" sz="2700" strike="noStrike" noProof="1" dirty="0">
              <a:latin typeface="+mj-lt"/>
              <a:ea typeface="Arial Black" panose="020B0A04020102020204" charset="0"/>
              <a:cs typeface="Arial Black" panose="020B0A04020102020204" charset="0"/>
            </a:endParaRPr>
          </a:p>
        </p:txBody>
      </p:sp>
      <p:grpSp>
        <p:nvGrpSpPr>
          <p:cNvPr id="41" name="组合 40"/>
          <p:cNvGrpSpPr/>
          <p:nvPr/>
        </p:nvGrpSpPr>
        <p:grpSpPr>
          <a:xfrm>
            <a:off x="5076825" y="3106738"/>
            <a:ext cx="2971800" cy="503237"/>
            <a:chOff x="6339097" y="4180903"/>
            <a:chExt cx="3744416" cy="511504"/>
          </a:xfrm>
        </p:grpSpPr>
        <p:sp>
          <p:nvSpPr>
            <p:cNvPr id="46" name="圆角矩形 45"/>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6097" name="矩形 46"/>
            <p:cNvSpPr/>
            <p:nvPr/>
          </p:nvSpPr>
          <p:spPr>
            <a:xfrm>
              <a:off x="7144738" y="4222817"/>
              <a:ext cx="2914367" cy="436312"/>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登记流程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67" name="下箭头 66"/>
          <p:cNvSpPr/>
          <p:nvPr/>
        </p:nvSpPr>
        <p:spPr>
          <a:xfrm rot="16200000">
            <a:off x="3606800" y="2400300"/>
            <a:ext cx="433388" cy="509588"/>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fontAlgn="auto"/>
            <a:endParaRPr lang="zh-CN" altLang="en-US" strike="noStrike" noProof="1"/>
          </a:p>
        </p:txBody>
      </p:sp>
      <p:sp>
        <p:nvSpPr>
          <p:cNvPr id="68" name="TextBox 67"/>
          <p:cNvSpPr txBox="1"/>
          <p:nvPr/>
        </p:nvSpPr>
        <p:spPr>
          <a:xfrm>
            <a:off x="107950" y="915988"/>
            <a:ext cx="2160588" cy="1014412"/>
          </a:xfrm>
          <a:prstGeom prst="rect">
            <a:avLst/>
          </a:prstGeom>
          <a:noFill/>
          <a:ln w="9525">
            <a:noFill/>
          </a:ln>
        </p:spPr>
        <p:txBody>
          <a:bodyPr wrap="square" lIns="91361" tIns="45679" rIns="91361" bIns="45679" anchor="t">
            <a:spAutoFit/>
          </a:bodyPr>
          <a:p>
            <a:pPr algn="r"/>
            <a:r>
              <a:rPr lang="zh-CN" altLang="en-US" sz="3600" b="1" dirty="0">
                <a:solidFill>
                  <a:schemeClr val="tx2"/>
                </a:solidFill>
                <a:latin typeface="微软雅黑" panose="020B0503020204020204" pitchFamily="34" charset="-122"/>
                <a:ea typeface="微软雅黑" panose="020B0503020204020204" pitchFamily="34" charset="-122"/>
              </a:rPr>
              <a:t>目录</a:t>
            </a:r>
            <a:endParaRPr lang="en-US" altLang="zh-CN" sz="3600" b="1" dirty="0">
              <a:solidFill>
                <a:schemeClr val="tx2"/>
              </a:solidFill>
              <a:latin typeface="微软雅黑" panose="020B0503020204020204" pitchFamily="34" charset="-122"/>
              <a:ea typeface="微软雅黑" panose="020B0503020204020204" pitchFamily="34" charset="-122"/>
            </a:endParaRPr>
          </a:p>
          <a:p>
            <a:pPr algn="r"/>
            <a:r>
              <a:rPr lang="en-US" altLang="zh-CN" sz="2400" b="1" dirty="0">
                <a:solidFill>
                  <a:schemeClr val="tx2"/>
                </a:solidFill>
                <a:latin typeface="微软雅黑" panose="020B0503020204020204" pitchFamily="34" charset="-122"/>
                <a:ea typeface="微软雅黑" panose="020B0503020204020204" pitchFamily="34" charset="-122"/>
              </a:rPr>
              <a:t>CONTENTS</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 fill="hold" grpId="0" nodeType="afterEffect">
                                  <p:stCondLst>
                                    <p:cond delay="0"/>
                                  </p:stCondLst>
                                  <p:iterate type="lt">
                                    <p:tmPct val="40000"/>
                                  </p:iterate>
                                  <p:childTnLst>
                                    <p:set>
                                      <p:cBhvr>
                                        <p:cTn id="12" dur="1" fill="hold">
                                          <p:stCondLst>
                                            <p:cond delay="0"/>
                                          </p:stCondLst>
                                        </p:cTn>
                                        <p:tgtEl>
                                          <p:spTgt spid="68"/>
                                        </p:tgtEl>
                                        <p:attrNameLst>
                                          <p:attrName>style.visibility</p:attrName>
                                        </p:attrNameLst>
                                      </p:cBhvr>
                                      <p:to>
                                        <p:strVal val="visible"/>
                                      </p:to>
                                    </p:set>
                                    <p:anim calcmode="lin" valueType="num">
                                      <p:cBhvr>
                                        <p:cTn id="13" dur="250" fill="hold"/>
                                        <p:tgtEl>
                                          <p:spTgt spid="68"/>
                                        </p:tgtEl>
                                        <p:attrNameLst>
                                          <p:attrName>ppt_x</p:attrName>
                                        </p:attrNameLst>
                                      </p:cBhvr>
                                      <p:tavLst>
                                        <p:tav tm="0">
                                          <p:val>
                                            <p:strVal val="#ppt_x"/>
                                          </p:val>
                                        </p:tav>
                                        <p:tav tm="100000">
                                          <p:val>
                                            <p:strVal val="#ppt_x"/>
                                          </p:val>
                                        </p:tav>
                                      </p:tavLst>
                                    </p:anim>
                                    <p:anim calcmode="lin" valueType="num">
                                      <p:cBhvr>
                                        <p:cTn id="14" dur="250" fill="hold"/>
                                        <p:tgtEl>
                                          <p:spTgt spid="68"/>
                                        </p:tgtEl>
                                        <p:attrNameLst>
                                          <p:attrName>ppt_y</p:attrName>
                                        </p:attrNameLst>
                                      </p:cBhvr>
                                      <p:tavLst>
                                        <p:tav tm="0">
                                          <p:val>
                                            <p:strVal val="#ppt_y-#ppt_h/2"/>
                                          </p:val>
                                        </p:tav>
                                        <p:tav tm="100000">
                                          <p:val>
                                            <p:strVal val="#ppt_y"/>
                                          </p:val>
                                        </p:tav>
                                      </p:tavLst>
                                    </p:anim>
                                    <p:anim calcmode="lin" valueType="num">
                                      <p:cBhvr>
                                        <p:cTn id="15" dur="250" fill="hold"/>
                                        <p:tgtEl>
                                          <p:spTgt spid="68"/>
                                        </p:tgtEl>
                                        <p:attrNameLst>
                                          <p:attrName>ppt_w</p:attrName>
                                        </p:attrNameLst>
                                      </p:cBhvr>
                                      <p:tavLst>
                                        <p:tav tm="0">
                                          <p:val>
                                            <p:strVal val="#ppt_w"/>
                                          </p:val>
                                        </p:tav>
                                        <p:tav tm="100000">
                                          <p:val>
                                            <p:strVal val="#ppt_w"/>
                                          </p:val>
                                        </p:tav>
                                      </p:tavLst>
                                    </p:anim>
                                    <p:anim calcmode="lin" valueType="num">
                                      <p:cBhvr>
                                        <p:cTn id="16" dur="250" fill="hold"/>
                                        <p:tgtEl>
                                          <p:spTgt spid="68"/>
                                        </p:tgtEl>
                                        <p:attrNameLst>
                                          <p:attrName>ppt_h</p:attrName>
                                        </p:attrNameLst>
                                      </p:cBhvr>
                                      <p:tavLst>
                                        <p:tav tm="0">
                                          <p:val>
                                            <p:fltVal val="0.000000"/>
                                          </p:val>
                                        </p:tav>
                                        <p:tav tm="100000">
                                          <p:val>
                                            <p:strVal val="#ppt_h"/>
                                          </p:val>
                                        </p:tav>
                                      </p:tavLst>
                                    </p:anim>
                                  </p:childTnLst>
                                </p:cTn>
                              </p:par>
                            </p:childTnLst>
                          </p:cTn>
                        </p:par>
                        <p:par>
                          <p:cTn id="17" fill="hold">
                            <p:stCondLst>
                              <p:cond delay="215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par>
                                <p:cTn id="21" presetID="56" presetClass="path" presetSubtype="0" accel="50000" decel="50000" fill="hold" grpId="1" nodeType="withEffect">
                                  <p:stCondLst>
                                    <p:cond delay="0"/>
                                  </p:stCondLst>
                                  <p:childTnLst>
                                    <p:animMotion origin="layout" path="M -0.03737 0.04121 L -6.25E-7 -3.33333E-6 " pathEditMode="relative" rAng="0" ptsTypes="AA">
                                      <p:cBhvr>
                                        <p:cTn id="22" dur="700" fill="hold"/>
                                        <p:tgtEl>
                                          <p:spTgt spid="25"/>
                                        </p:tgtEl>
                                        <p:attrNameLst>
                                          <p:attrName>ppt_x</p:attrName>
                                          <p:attrName>ppt_y</p:attrName>
                                        </p:attrNameLst>
                                      </p:cBhvr>
                                      <p:rCtr x="1800" y="-2000"/>
                                    </p:animMotion>
                                  </p:childTnLst>
                                </p:cTn>
                              </p:par>
                              <p:par>
                                <p:cTn id="23" presetID="22" presetClass="entr" presetSubtype="8" fill="hold" nodeType="with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childTnLst>
                                </p:cTn>
                              </p:par>
                              <p:par>
                                <p:cTn id="29" presetID="56" presetClass="path" presetSubtype="0" accel="50000" decel="50000" fill="hold" grpId="1" nodeType="withEffect">
                                  <p:stCondLst>
                                    <p:cond delay="250"/>
                                  </p:stCondLst>
                                  <p:childTnLst>
                                    <p:animMotion origin="layout" path="M -0.03737 0.0412 L -6.25E-7 2.96296E-6 " pathEditMode="relative" rAng="0" ptsTypes="AA">
                                      <p:cBhvr>
                                        <p:cTn id="30" dur="700" fill="hold"/>
                                        <p:tgtEl>
                                          <p:spTgt spid="29"/>
                                        </p:tgtEl>
                                        <p:attrNameLst>
                                          <p:attrName>ppt_x</p:attrName>
                                          <p:attrName>ppt_y</p:attrName>
                                        </p:attrNameLst>
                                      </p:cBhvr>
                                      <p:rCtr x="1800" y="-2000"/>
                                    </p:animMotion>
                                  </p:childTnLst>
                                </p:cTn>
                              </p:par>
                              <p:par>
                                <p:cTn id="31" presetID="22" presetClass="entr" presetSubtype="8"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childTnLst>
                                </p:cTn>
                              </p:par>
                              <p:par>
                                <p:cTn id="37" presetID="56" presetClass="path" presetSubtype="0" accel="50000" decel="50000" fill="hold" grpId="1" nodeType="withEffect">
                                  <p:stCondLst>
                                    <p:cond delay="500"/>
                                  </p:stCondLst>
                                  <p:childTnLst>
                                    <p:animMotion origin="layout" path="M -0.03737 0.0412 L -6.25E-7 -7.40741E-7 " pathEditMode="relative" rAng="0" ptsTypes="AA">
                                      <p:cBhvr>
                                        <p:cTn id="38" dur="700" fill="hold"/>
                                        <p:tgtEl>
                                          <p:spTgt spid="36"/>
                                        </p:tgtEl>
                                        <p:attrNameLst>
                                          <p:attrName>ppt_x</p:attrName>
                                          <p:attrName>ppt_y</p:attrName>
                                        </p:attrNameLst>
                                      </p:cBhvr>
                                      <p:rCtr x="1800" y="-2000"/>
                                    </p:animMotion>
                                  </p:childTnLst>
                                </p:cTn>
                              </p:par>
                              <p:par>
                                <p:cTn id="39" presetID="22" presetClass="entr" presetSubtype="8" fill="hold" nodeType="withEffect">
                                  <p:stCondLst>
                                    <p:cond delay="75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childTnLst>
                                </p:cTn>
                              </p:par>
                              <p:par>
                                <p:cTn id="45" presetID="56" presetClass="path" presetSubtype="0" accel="50000" decel="50000" fill="hold" grpId="1" nodeType="withEffect">
                                  <p:stCondLst>
                                    <p:cond delay="750"/>
                                  </p:stCondLst>
                                  <p:childTnLst>
                                    <p:animMotion origin="layout" path="M -0.03737 0.04121 L -6.25E-7 -4.44444E-6 " pathEditMode="relative" rAng="0" ptsTypes="AA">
                                      <p:cBhvr>
                                        <p:cTn id="46" dur="700" fill="hold"/>
                                        <p:tgtEl>
                                          <p:spTgt spid="40"/>
                                        </p:tgtEl>
                                        <p:attrNameLst>
                                          <p:attrName>ppt_x</p:attrName>
                                          <p:attrName>ppt_y</p:attrName>
                                        </p:attrNameLst>
                                      </p:cBhvr>
                                      <p:rCtr x="1800" y="-2000"/>
                                    </p:animMotion>
                                  </p:childTnLst>
                                </p:cTn>
                              </p:par>
                              <p:par>
                                <p:cTn id="47" presetID="22" presetClass="entr" presetSubtype="8" fill="hold" nodeType="withEffect">
                                  <p:stCondLst>
                                    <p:cond delay="1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150"/>
                            </p:stCondLst>
                            <p:childTnLst>
                              <p:par>
                                <p:cTn id="51" presetID="2" presetClass="entr" presetSubtype="8"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ppt_x</p:attrName>
                                        </p:attrNameLst>
                                      </p:cBhvr>
                                      <p:tavLst>
                                        <p:tav tm="0">
                                          <p:val>
                                            <p:strVal val="0-#ppt_w/2"/>
                                          </p:val>
                                        </p:tav>
                                        <p:tav tm="100000">
                                          <p:val>
                                            <p:strVal val="#ppt_x"/>
                                          </p:val>
                                        </p:tav>
                                      </p:tavLst>
                                    </p:anim>
                                    <p:anim calcmode="lin" valueType="num">
                                      <p:cBhvr>
                                        <p:cTn id="54" dur="500" fill="hold"/>
                                        <p:tgtEl>
                                          <p:spTgt spid="67"/>
                                        </p:tgtEl>
                                        <p:attrNameLst>
                                          <p:attrName>ppt_y</p:attrName>
                                        </p:attrNameLst>
                                      </p:cBhvr>
                                      <p:tavLst>
                                        <p:tav tm="0">
                                          <p:val>
                                            <p:strVal val="#ppt_y"/>
                                          </p:val>
                                        </p:tav>
                                        <p:tav tm="100000">
                                          <p:val>
                                            <p:strVal val="#ppt_y"/>
                                          </p:val>
                                        </p:tav>
                                      </p:tavLst>
                                    </p:anim>
                                  </p:childTnLst>
                                </p:cTn>
                              </p:par>
                            </p:childTnLst>
                          </p:cTn>
                        </p:par>
                        <p:par>
                          <p:cTn id="55" fill="hold">
                            <p:stCondLst>
                              <p:cond delay="3650"/>
                            </p:stCondLst>
                            <p:childTnLst>
                              <p:par>
                                <p:cTn id="56" presetID="26" presetClass="emph" presetSubtype="0" fill="hold" grpId="2" nodeType="afterEffect">
                                  <p:stCondLst>
                                    <p:cond delay="0"/>
                                  </p:stCondLst>
                                  <p:childTnLst>
                                    <p:animEffect transition="out" filter="fade">
                                      <p:cBhvr>
                                        <p:cTn id="57" dur="500" tmFilter="0, 0; .2, .5; .8, .5; 1, 0"/>
                                        <p:tgtEl>
                                          <p:spTgt spid="25"/>
                                        </p:tgtEl>
                                      </p:cBhvr>
                                    </p:animEffect>
                                    <p:animScale>
                                      <p:cBhvr>
                                        <p:cTn id="58" dur="250" autoRev="1" fill="hold"/>
                                        <p:tgtEl>
                                          <p:spTgt spid="25"/>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26"/>
                                        </p:tgtEl>
                                      </p:cBhvr>
                                    </p:animEffect>
                                    <p:animScale>
                                      <p:cBhvr>
                                        <p:cTn id="6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P spid="29" grpId="0" bldLvl="0" animBg="1"/>
      <p:bldP spid="29" grpId="1" bldLvl="0" animBg="1"/>
      <p:bldP spid="36" grpId="0" bldLvl="0" animBg="1"/>
      <p:bldP spid="36" grpId="1" bldLvl="0" animBg="1"/>
      <p:bldP spid="40" grpId="0" bldLvl="0" animBg="1"/>
      <p:bldP spid="40" grpId="1" bldLvl="0" animBg="1"/>
      <p:bldP spid="67" grpId="0" bldLvl="0" animBg="1"/>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1114425" y="1492250"/>
            <a:ext cx="6918325" cy="2561590"/>
          </a:xfrm>
          <a:prstGeom prst="rect">
            <a:avLst/>
          </a:prstGeom>
          <a:noFill/>
        </p:spPr>
        <p:txBody>
          <a:bodyPr wrap="square" lIns="68584" tIns="34291" rIns="68584" bIns="34291" rtlCol="0">
            <a:spAutoFit/>
          </a:bodyPr>
          <a:lstStyle/>
          <a:p>
            <a:pPr algn="just" eaLnBrk="0" fontAlgn="auto" hangingPunct="0">
              <a:lnSpc>
                <a:spcPct val="150000"/>
              </a:lnSpc>
            </a:pPr>
            <a:r>
              <a:rPr lang="en-US" noProof="1" dirty="0">
                <a:solidFill>
                  <a:schemeClr val="tx2">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     </a:t>
            </a:r>
            <a:r>
              <a:rPr lang="en-US" noProof="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 </a:t>
            </a:r>
            <a:r>
              <a:rPr noProof="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技术合同：</a:t>
            </a:r>
            <a:r>
              <a:rPr noProof="1" dirty="0">
                <a:solidFill>
                  <a:schemeClr val="tx2">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技术合同是当事人就技术开发、转让、许可、咨询或者服务订立的确定相互之间权利和义务的合同。</a:t>
            </a:r>
            <a:endParaRPr noProof="1" dirty="0">
              <a:solidFill>
                <a:schemeClr val="tx2">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endParaRPr>
          </a:p>
          <a:p>
            <a:pPr algn="just" eaLnBrk="0" fontAlgn="auto" hangingPunct="0">
              <a:lnSpc>
                <a:spcPct val="150000"/>
              </a:lnSpc>
            </a:pPr>
            <a:r>
              <a:rPr noProof="1" dirty="0">
                <a:solidFill>
                  <a:schemeClr val="tx2">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     </a:t>
            </a:r>
            <a:r>
              <a:rPr noProof="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 技术合同认定登记：</a:t>
            </a:r>
            <a:r>
              <a:rPr noProof="1" dirty="0">
                <a:solidFill>
                  <a:schemeClr val="tx2">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科技部门设立的技术合同登记站对技术合同当事人申请认定登记的合同文本中的技术内容进行形式审查，是否符合《中华人民共和国民法典》相关要求，并予以认定登记的专项行政管理工作。</a:t>
            </a:r>
            <a:endParaRPr noProof="1" dirty="0">
              <a:solidFill>
                <a:schemeClr val="tx2">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圆角矩形 8"/>
          <p:cNvSpPr/>
          <p:nvPr/>
        </p:nvSpPr>
        <p:spPr>
          <a:xfrm>
            <a:off x="935038" y="1001713"/>
            <a:ext cx="7273925" cy="3370263"/>
          </a:xfrm>
          <a:prstGeom prst="roundRect">
            <a:avLst>
              <a:gd name="adj" fmla="val 438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1" name="组合 10"/>
          <p:cNvGrpSpPr/>
          <p:nvPr/>
        </p:nvGrpSpPr>
        <p:grpSpPr>
          <a:xfrm>
            <a:off x="2101850" y="673100"/>
            <a:ext cx="5121275" cy="556118"/>
            <a:chOff x="947324" y="607654"/>
            <a:chExt cx="2400540" cy="557194"/>
          </a:xfrm>
        </p:grpSpPr>
        <p:sp>
          <p:nvSpPr>
            <p:cNvPr id="12" name="圆角矩形 11"/>
            <p:cNvSpPr/>
            <p:nvPr/>
          </p:nvSpPr>
          <p:spPr>
            <a:xfrm>
              <a:off x="947324" y="607654"/>
              <a:ext cx="2400540" cy="5571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221" name="TextBox 12"/>
            <p:cNvSpPr txBox="1"/>
            <p:nvPr/>
          </p:nvSpPr>
          <p:spPr>
            <a:xfrm>
              <a:off x="1115616" y="625527"/>
              <a:ext cx="2088232" cy="459993"/>
            </a:xfrm>
            <a:prstGeom prst="rect">
              <a:avLst/>
            </a:prstGeom>
            <a:noFill/>
            <a:ln w="9525">
              <a:noFill/>
            </a:ln>
          </p:spPr>
          <p:txBody>
            <a:bodyPr wrap="square" lIns="91361" tIns="45679" rIns="91361" bIns="45679" anchor="t">
              <a:spAutoFit/>
            </a:bodyPr>
            <a:p>
              <a:pPr algn="ctr"/>
              <a:r>
                <a:rPr lang="zh-CN" altLang="zh-CN" sz="2400" b="1" dirty="0">
                  <a:solidFill>
                    <a:schemeClr val="bg1"/>
                  </a:solidFill>
                  <a:latin typeface="微软雅黑" panose="020B0503020204020204" pitchFamily="34" charset="-122"/>
                  <a:ea typeface="微软雅黑" panose="020B0503020204020204" pitchFamily="34" charset="-122"/>
                </a:rPr>
                <a:t>技术合同的基本概念</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7"/>
                                        </p:tgtEl>
                                        <p:attrNameLst>
                                          <p:attrName>style.visibility</p:attrName>
                                        </p:attrNameLst>
                                      </p:cBhvr>
                                      <p:to>
                                        <p:strVal val="visible"/>
                                      </p:to>
                                    </p:set>
                                    <p:animEffect transition="in" filter="wipe(left)">
                                      <p:cBhvr>
                                        <p:cTn id="15" dur="100"/>
                                        <p:tgtEl>
                                          <p:spTgt spid="7"/>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7"/>
                                        </p:tgtEl>
                                      </p:cBhvr>
                                      <p:to x="80000" y="100000"/>
                                    </p:animScale>
                                    <p:anim by="(#ppt_w*0.10)" calcmode="lin" valueType="num">
                                      <p:cBhvr>
                                        <p:cTn id="18" dur="50" autoRev="1" fill="hold">
                                          <p:stCondLst>
                                            <p:cond delay="0"/>
                                          </p:stCondLst>
                                        </p:cTn>
                                        <p:tgtEl>
                                          <p:spTgt spid="7"/>
                                        </p:tgtEl>
                                        <p:attrNameLst>
                                          <p:attrName>ppt_x</p:attrName>
                                        </p:attrNameLst>
                                      </p:cBhvr>
                                    </p:anim>
                                    <p:anim by="(-#ppt_w*0.10)" calcmode="lin" valueType="num">
                                      <p:cBhvr>
                                        <p:cTn id="19" dur="50" autoRev="1" fill="hold">
                                          <p:stCondLst>
                                            <p:cond delay="0"/>
                                          </p:stCondLst>
                                        </p:cTn>
                                        <p:tgtEl>
                                          <p:spTgt spid="7"/>
                                        </p:tgtEl>
                                        <p:attrNameLst>
                                          <p:attrName>ppt_y</p:attrName>
                                        </p:attrNameLst>
                                      </p:cBhvr>
                                    </p:anim>
                                    <p:animRot by="-480000">
                                      <p:cBhvr>
                                        <p:cTn id="20"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TextBox 22"/>
          <p:cNvSpPr txBox="1"/>
          <p:nvPr/>
        </p:nvSpPr>
        <p:spPr>
          <a:xfrm>
            <a:off x="312738" y="58738"/>
            <a:ext cx="2905125" cy="460375"/>
          </a:xfrm>
          <a:prstGeom prst="rect">
            <a:avLst/>
          </a:prstGeom>
          <a:noFill/>
          <a:ln w="9525">
            <a:noFill/>
          </a:ln>
        </p:spPr>
        <p:txBody>
          <a:bodyPr wrap="square" anchor="t" anchorCtr="0">
            <a:spAutoFit/>
          </a:bodyPr>
          <a:p>
            <a:pPr>
              <a:lnSpc>
                <a:spcPct val="120000"/>
              </a:lnSpc>
            </a:pPr>
            <a:r>
              <a:rPr lang="zh-CN" altLang="en-US" sz="2000" b="1" dirty="0">
                <a:solidFill>
                  <a:srgbClr val="A94D28"/>
                </a:solidFill>
                <a:latin typeface="微软雅黑" panose="020B0503020204020204" pitchFamily="34" charset="-122"/>
                <a:ea typeface="微软雅黑" panose="020B0503020204020204" pitchFamily="34" charset="-122"/>
              </a:rPr>
              <a:t>三、</a:t>
            </a:r>
            <a:r>
              <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rPr>
              <a:t>财税优惠奖励政策</a:t>
            </a:r>
            <a:endPar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41987" name="矩形 27"/>
          <p:cNvSpPr/>
          <p:nvPr/>
        </p:nvSpPr>
        <p:spPr>
          <a:xfrm>
            <a:off x="5365750" y="1054100"/>
            <a:ext cx="2449513" cy="428625"/>
          </a:xfrm>
          <a:prstGeom prst="rect">
            <a:avLst/>
          </a:prstGeom>
          <a:noFill/>
          <a:ln w="9525">
            <a:noFill/>
          </a:ln>
        </p:spPr>
        <p:txBody>
          <a:bodyPr wrap="square" lIns="121960" tIns="60980" rIns="121960" bIns="60980"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技术合同认定规则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63575" y="1154113"/>
            <a:ext cx="3625850" cy="503237"/>
            <a:chOff x="6339097" y="1573726"/>
            <a:chExt cx="3744416" cy="511504"/>
          </a:xfrm>
          <a:solidFill>
            <a:schemeClr val="tx2">
              <a:lumMod val="75000"/>
            </a:schemeClr>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1990" name="矩形 27"/>
            <p:cNvSpPr/>
            <p:nvPr/>
          </p:nvSpPr>
          <p:spPr>
            <a:xfrm>
              <a:off x="6702293" y="1612411"/>
              <a:ext cx="3087965" cy="436312"/>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企业增值税减免</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4721225" y="1155700"/>
            <a:ext cx="4097020" cy="503555"/>
            <a:chOff x="6374301" y="1612452"/>
            <a:chExt cx="3744416" cy="511504"/>
          </a:xfrm>
          <a:solidFill>
            <a:srgbClr val="00B0F0"/>
          </a:solidFill>
        </p:grpSpPr>
        <p:sp>
          <p:nvSpPr>
            <p:cNvPr id="5" name="圆角矩形 4"/>
            <p:cNvSpPr/>
            <p:nvPr/>
          </p:nvSpPr>
          <p:spPr>
            <a:xfrm>
              <a:off x="6374301" y="1612452"/>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1993" name="矩形 27"/>
            <p:cNvSpPr/>
            <p:nvPr/>
          </p:nvSpPr>
          <p:spPr>
            <a:xfrm>
              <a:off x="6702293" y="1649846"/>
              <a:ext cx="3087965" cy="436036"/>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对个人的奖酬金提取</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18"/>
          <p:cNvGrpSpPr/>
          <p:nvPr/>
        </p:nvGrpSpPr>
        <p:grpSpPr>
          <a:xfrm>
            <a:off x="622300" y="2900363"/>
            <a:ext cx="3667125" cy="503237"/>
            <a:chOff x="6374301" y="1612452"/>
            <a:chExt cx="3744416" cy="511504"/>
          </a:xfrm>
          <a:solidFill>
            <a:schemeClr val="tx2">
              <a:lumMod val="75000"/>
            </a:schemeClr>
          </a:solidFill>
        </p:grpSpPr>
        <p:sp>
          <p:nvSpPr>
            <p:cNvPr id="20" name="圆角矩形 19"/>
            <p:cNvSpPr/>
            <p:nvPr/>
          </p:nvSpPr>
          <p:spPr>
            <a:xfrm>
              <a:off x="6374301" y="1612452"/>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1996" name="矩形 27"/>
            <p:cNvSpPr/>
            <p:nvPr/>
          </p:nvSpPr>
          <p:spPr>
            <a:xfrm>
              <a:off x="6702326" y="1649863"/>
              <a:ext cx="3348322" cy="436312"/>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所得税递延</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00075" y="3770313"/>
            <a:ext cx="3689350" cy="503237"/>
            <a:chOff x="6374301" y="1612452"/>
            <a:chExt cx="3744416" cy="511504"/>
          </a:xfrm>
          <a:solidFill>
            <a:schemeClr val="tx2">
              <a:lumMod val="75000"/>
            </a:schemeClr>
          </a:solidFill>
        </p:grpSpPr>
        <p:sp>
          <p:nvSpPr>
            <p:cNvPr id="23" name="圆角矩形 22"/>
            <p:cNvSpPr/>
            <p:nvPr/>
          </p:nvSpPr>
          <p:spPr>
            <a:xfrm>
              <a:off x="6374301" y="1612452"/>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1999" name="矩形 27"/>
            <p:cNvSpPr/>
            <p:nvPr/>
          </p:nvSpPr>
          <p:spPr>
            <a:xfrm>
              <a:off x="6702397" y="1649863"/>
              <a:ext cx="3302228" cy="436036"/>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委托方研发费用加计扣除</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27"/>
          <p:cNvGrpSpPr/>
          <p:nvPr/>
        </p:nvGrpSpPr>
        <p:grpSpPr>
          <a:xfrm>
            <a:off x="663575" y="2030413"/>
            <a:ext cx="3625850" cy="503237"/>
            <a:chOff x="6374301" y="1612452"/>
            <a:chExt cx="3744416" cy="511504"/>
          </a:xfrm>
          <a:solidFill>
            <a:schemeClr val="tx2">
              <a:lumMod val="75000"/>
            </a:schemeClr>
          </a:solidFill>
        </p:grpSpPr>
        <p:sp>
          <p:nvSpPr>
            <p:cNvPr id="29" name="圆角矩形 28"/>
            <p:cNvSpPr/>
            <p:nvPr/>
          </p:nvSpPr>
          <p:spPr>
            <a:xfrm>
              <a:off x="6374301" y="1612452"/>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2002" name="矩形 27"/>
            <p:cNvSpPr/>
            <p:nvPr/>
          </p:nvSpPr>
          <p:spPr>
            <a:xfrm>
              <a:off x="6702293" y="1649846"/>
              <a:ext cx="3087965" cy="436036"/>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企业所得税减免</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4717415" y="2030730"/>
            <a:ext cx="4100830" cy="502920"/>
            <a:chOff x="6374301" y="1612452"/>
            <a:chExt cx="3744416" cy="511504"/>
          </a:xfrm>
          <a:solidFill>
            <a:srgbClr val="00B0F0"/>
          </a:solidFill>
        </p:grpSpPr>
        <p:sp>
          <p:nvSpPr>
            <p:cNvPr id="32" name="圆角矩形 31"/>
            <p:cNvSpPr/>
            <p:nvPr/>
          </p:nvSpPr>
          <p:spPr>
            <a:xfrm>
              <a:off x="6374301" y="1612452"/>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2005" name="矩形 27"/>
            <p:cNvSpPr/>
            <p:nvPr/>
          </p:nvSpPr>
          <p:spPr>
            <a:xfrm>
              <a:off x="6702293" y="1649846"/>
              <a:ext cx="3087965" cy="436587"/>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现金奖励个人所得税减征</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4673600" y="2901950"/>
            <a:ext cx="4144010" cy="497205"/>
            <a:chOff x="6374301" y="1612452"/>
            <a:chExt cx="3744416" cy="511504"/>
          </a:xfrm>
          <a:solidFill>
            <a:srgbClr val="00B0F0"/>
          </a:solidFill>
        </p:grpSpPr>
        <p:sp>
          <p:nvSpPr>
            <p:cNvPr id="35" name="圆角矩形 34"/>
            <p:cNvSpPr/>
            <p:nvPr/>
          </p:nvSpPr>
          <p:spPr>
            <a:xfrm>
              <a:off x="6374301" y="1612452"/>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2008" name="矩形 27"/>
            <p:cNvSpPr/>
            <p:nvPr/>
          </p:nvSpPr>
          <p:spPr>
            <a:xfrm>
              <a:off x="6702114" y="1649736"/>
              <a:ext cx="3361214" cy="441605"/>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企业吸纳技术补贴</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4683125" y="3770630"/>
            <a:ext cx="4135120" cy="502920"/>
            <a:chOff x="6374301" y="1612452"/>
            <a:chExt cx="3744416" cy="511504"/>
          </a:xfrm>
          <a:solidFill>
            <a:srgbClr val="00B0F0"/>
          </a:solidFill>
        </p:grpSpPr>
        <p:sp>
          <p:nvSpPr>
            <p:cNvPr id="38" name="圆角矩形 37"/>
            <p:cNvSpPr/>
            <p:nvPr/>
          </p:nvSpPr>
          <p:spPr>
            <a:xfrm>
              <a:off x="6374301" y="1612452"/>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42011" name="矩形 27"/>
            <p:cNvSpPr/>
            <p:nvPr/>
          </p:nvSpPr>
          <p:spPr>
            <a:xfrm>
              <a:off x="6702293" y="1649846"/>
              <a:ext cx="3087965" cy="436587"/>
            </a:xfrm>
            <a:prstGeom prst="rect">
              <a:avLst/>
            </a:prstGeom>
            <a:grpFill/>
            <a:ln w="9525">
              <a:noFill/>
            </a:ln>
          </p:spPr>
          <p:txBody>
            <a:bodyPr wrap="square" lIns="121960" tIns="60980" rIns="121960" bIns="60980" anchor="t" anchorCtr="0">
              <a:spAutoFit/>
            </a:bodyPr>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高新技术企业认定条件</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26"/>
                                        </p:tgtEl>
                                      </p:cBhvr>
                                    </p:animEffect>
                                    <p:animScale>
                                      <p:cBhvr>
                                        <p:cTn id="10" dur="250" autoRev="1" fill="hold"/>
                                        <p:tgtEl>
                                          <p:spTgt spid="26"/>
                                        </p:tgtEl>
                                      </p:cBhvr>
                                      <p:by x="105000" y="105000"/>
                                    </p:animScale>
                                  </p:childTnLst>
                                </p:cTn>
                              </p:par>
                              <p:par>
                                <p:cTn id="11" presetID="22" presetClass="entr" presetSubtype="8"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6" presetClass="emph" presetSubtype="0" fill="hold" nodeType="withEffect">
                                  <p:stCondLst>
                                    <p:cond delay="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par>
                                <p:cTn id="17" presetID="22" presetClass="entr" presetSubtype="8"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19"/>
                                        </p:tgtEl>
                                      </p:cBhvr>
                                    </p:animEffect>
                                    <p:animScale>
                                      <p:cBhvr>
                                        <p:cTn id="22" dur="250" autoRev="1" fill="hold"/>
                                        <p:tgtEl>
                                          <p:spTgt spid="19"/>
                                        </p:tgtEl>
                                      </p:cBhvr>
                                      <p:by x="105000" y="105000"/>
                                    </p:animScale>
                                  </p:childTnLst>
                                </p:cTn>
                              </p:par>
                              <p:par>
                                <p:cTn id="23" presetID="22" presetClass="entr" presetSubtype="8"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6" presetClass="emph" presetSubtype="0" fill="hold" nodeType="withEffect">
                                  <p:stCondLst>
                                    <p:cond delay="0"/>
                                  </p:stCondLst>
                                  <p:childTnLst>
                                    <p:animEffect transition="out" filter="fade">
                                      <p:cBhvr>
                                        <p:cTn id="27" dur="500" tmFilter="0, 0; .2, .5; .8, .5; 1, 0"/>
                                        <p:tgtEl>
                                          <p:spTgt spid="22"/>
                                        </p:tgtEl>
                                      </p:cBhvr>
                                    </p:animEffect>
                                    <p:animScale>
                                      <p:cBhvr>
                                        <p:cTn id="28" dur="250" autoRev="1" fill="hold"/>
                                        <p:tgtEl>
                                          <p:spTgt spid="22"/>
                                        </p:tgtEl>
                                      </p:cBhvr>
                                      <p:by x="105000" y="105000"/>
                                    </p:animScale>
                                  </p:childTnLst>
                                </p:cTn>
                              </p:par>
                              <p:par>
                                <p:cTn id="29" presetID="22" presetClass="entr" presetSubtype="8" fill="hold" nodeType="withEffect">
                                  <p:stCondLst>
                                    <p:cond delay="25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6" presetClass="emph" presetSubtype="0" fill="hold" nodeType="withEffect">
                                  <p:stCondLst>
                                    <p:cond delay="0"/>
                                  </p:stCondLst>
                                  <p:childTnLst>
                                    <p:animEffect transition="out" filter="fade">
                                      <p:cBhvr>
                                        <p:cTn id="33" dur="500" tmFilter="0, 0; .2, .5; .8, .5; 1, 0"/>
                                        <p:tgtEl>
                                          <p:spTgt spid="28"/>
                                        </p:tgtEl>
                                      </p:cBhvr>
                                    </p:animEffect>
                                    <p:animScale>
                                      <p:cBhvr>
                                        <p:cTn id="34" dur="250" autoRev="1" fill="hold"/>
                                        <p:tgtEl>
                                          <p:spTgt spid="28"/>
                                        </p:tgtEl>
                                      </p:cBhvr>
                                      <p:by x="105000" y="105000"/>
                                    </p:animScale>
                                  </p:childTnLst>
                                </p:cTn>
                              </p:par>
                              <p:par>
                                <p:cTn id="35" presetID="22" presetClass="entr" presetSubtype="8" fill="hold" nodeType="withEffect">
                                  <p:stCondLst>
                                    <p:cond delay="25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6" presetClass="emph" presetSubtype="0" fill="hold" nodeType="withEffect">
                                  <p:stCondLst>
                                    <p:cond delay="0"/>
                                  </p:stCondLst>
                                  <p:childTnLst>
                                    <p:animEffect transition="out" filter="fade">
                                      <p:cBhvr>
                                        <p:cTn id="39" dur="500" tmFilter="0, 0; .2, .5; .8, .5; 1, 0"/>
                                        <p:tgtEl>
                                          <p:spTgt spid="31"/>
                                        </p:tgtEl>
                                      </p:cBhvr>
                                    </p:animEffect>
                                    <p:animScale>
                                      <p:cBhvr>
                                        <p:cTn id="40" dur="250" autoRev="1" fill="hold"/>
                                        <p:tgtEl>
                                          <p:spTgt spid="31"/>
                                        </p:tgtEl>
                                      </p:cBhvr>
                                      <p:by x="105000" y="105000"/>
                                    </p:animScale>
                                  </p:childTnLst>
                                </p:cTn>
                              </p:par>
                              <p:par>
                                <p:cTn id="41" presetID="22" presetClass="entr" presetSubtype="8" fill="hold" nodeType="withEffect">
                                  <p:stCondLst>
                                    <p:cond delay="25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6" presetClass="emph" presetSubtype="0" fill="hold" nodeType="withEffect">
                                  <p:stCondLst>
                                    <p:cond delay="0"/>
                                  </p:stCondLst>
                                  <p:childTnLst>
                                    <p:animEffect transition="out" filter="fade">
                                      <p:cBhvr>
                                        <p:cTn id="45" dur="500" tmFilter="0, 0; .2, .5; .8, .5; 1, 0"/>
                                        <p:tgtEl>
                                          <p:spTgt spid="34"/>
                                        </p:tgtEl>
                                      </p:cBhvr>
                                    </p:animEffect>
                                    <p:animScale>
                                      <p:cBhvr>
                                        <p:cTn id="46" dur="250" autoRev="1" fill="hold"/>
                                        <p:tgtEl>
                                          <p:spTgt spid="34"/>
                                        </p:tgtEl>
                                      </p:cBhvr>
                                      <p:by x="105000" y="105000"/>
                                    </p:animScale>
                                  </p:childTnLst>
                                </p:cTn>
                              </p:par>
                              <p:par>
                                <p:cTn id="47" presetID="22" presetClass="entr" presetSubtype="8" fill="hold" nodeType="withEffect">
                                  <p:stCondLst>
                                    <p:cond delay="25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par>
                                <p:cTn id="50" presetID="26" presetClass="emph" presetSubtype="0" fill="hold" nodeType="withEffect">
                                  <p:stCondLst>
                                    <p:cond delay="0"/>
                                  </p:stCondLst>
                                  <p:childTnLst>
                                    <p:animEffect transition="out" filter="fade">
                                      <p:cBhvr>
                                        <p:cTn id="51" dur="500" tmFilter="0, 0; .2, .5; .8, .5; 1, 0"/>
                                        <p:tgtEl>
                                          <p:spTgt spid="37"/>
                                        </p:tgtEl>
                                      </p:cBhvr>
                                    </p:animEffect>
                                    <p:animScale>
                                      <p:cBhvr>
                                        <p:cTn id="52"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燕尾形 7"/>
          <p:cNvSpPr/>
          <p:nvPr/>
        </p:nvSpPr>
        <p:spPr>
          <a:xfrm rot="5400000">
            <a:off x="5418931" y="2842419"/>
            <a:ext cx="250825" cy="287338"/>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9" name="燕尾形 8"/>
          <p:cNvSpPr/>
          <p:nvPr/>
        </p:nvSpPr>
        <p:spPr>
          <a:xfrm>
            <a:off x="4427538" y="1816100"/>
            <a:ext cx="252413" cy="287338"/>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0" name="燕尾形 9"/>
          <p:cNvSpPr/>
          <p:nvPr/>
        </p:nvSpPr>
        <p:spPr>
          <a:xfrm rot="16200000">
            <a:off x="3474244" y="2896394"/>
            <a:ext cx="250825" cy="28733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1" name="燕尾形 10"/>
          <p:cNvSpPr/>
          <p:nvPr/>
        </p:nvSpPr>
        <p:spPr>
          <a:xfrm rot="10800000">
            <a:off x="4464050" y="3868738"/>
            <a:ext cx="252413" cy="287338"/>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nvGrpSpPr>
          <p:cNvPr id="2" name="组合 11"/>
          <p:cNvGrpSpPr/>
          <p:nvPr/>
        </p:nvGrpSpPr>
        <p:grpSpPr>
          <a:xfrm>
            <a:off x="3059373" y="1419710"/>
            <a:ext cx="1079853" cy="1080186"/>
            <a:chOff x="3059001" y="1005605"/>
            <a:chExt cx="1080120" cy="1080120"/>
          </a:xfrm>
          <a:solidFill>
            <a:schemeClr val="tx2"/>
          </a:solidFill>
        </p:grpSpPr>
        <p:sp>
          <p:nvSpPr>
            <p:cNvPr id="13" name="矩形 12"/>
            <p:cNvSpPr/>
            <p:nvPr/>
          </p:nvSpPr>
          <p:spPr>
            <a:xfrm>
              <a:off x="3059001" y="1005605"/>
              <a:ext cx="1080120"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a:solidFill>
                  <a:schemeClr val="bg1"/>
                </a:solidFill>
              </a:endParaRPr>
            </a:p>
          </p:txBody>
        </p:sp>
        <p:sp>
          <p:nvSpPr>
            <p:cNvPr id="14" name="矩形 13"/>
            <p:cNvSpPr/>
            <p:nvPr/>
          </p:nvSpPr>
          <p:spPr>
            <a:xfrm>
              <a:off x="3167013" y="1253277"/>
              <a:ext cx="792919" cy="521938"/>
            </a:xfrm>
            <a:prstGeom prst="rect">
              <a:avLst/>
            </a:prstGeom>
            <a:grpFill/>
          </p:spPr>
          <p:txBody>
            <a:bodyPr wrap="square">
              <a:spAutoFit/>
            </a:bodyPr>
            <a:lstStyle/>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文件</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规定</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14"/>
          <p:cNvGrpSpPr/>
          <p:nvPr/>
        </p:nvGrpSpPr>
        <p:grpSpPr>
          <a:xfrm>
            <a:off x="4932351" y="3440915"/>
            <a:ext cx="1079853" cy="1080186"/>
            <a:chOff x="5004849" y="1005605"/>
            <a:chExt cx="1080120" cy="1080120"/>
          </a:xfrm>
          <a:solidFill>
            <a:schemeClr val="tx2">
              <a:lumMod val="75000"/>
            </a:schemeClr>
          </a:solidFill>
        </p:grpSpPr>
        <p:sp>
          <p:nvSpPr>
            <p:cNvPr id="16" name="矩形 15"/>
            <p:cNvSpPr/>
            <p:nvPr/>
          </p:nvSpPr>
          <p:spPr>
            <a:xfrm>
              <a:off x="5004849" y="1005605"/>
              <a:ext cx="1080120"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a:solidFill>
                  <a:schemeClr val="bg1"/>
                </a:solidFill>
              </a:endParaRPr>
            </a:p>
          </p:txBody>
        </p:sp>
        <p:sp>
          <p:nvSpPr>
            <p:cNvPr id="17" name="矩形 16"/>
            <p:cNvSpPr/>
            <p:nvPr/>
          </p:nvSpPr>
          <p:spPr>
            <a:xfrm>
              <a:off x="5130863" y="1261954"/>
              <a:ext cx="809289" cy="521938"/>
            </a:xfrm>
            <a:prstGeom prst="rect">
              <a:avLst/>
            </a:prstGeom>
            <a:grpFill/>
          </p:spPr>
          <p:txBody>
            <a:bodyPr wrap="square">
              <a:spAutoFit/>
            </a:bodyPr>
            <a:lstStyle/>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后期</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管理</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17"/>
          <p:cNvGrpSpPr/>
          <p:nvPr/>
        </p:nvGrpSpPr>
        <p:grpSpPr>
          <a:xfrm>
            <a:off x="3059373" y="3472035"/>
            <a:ext cx="1079853" cy="1080186"/>
            <a:chOff x="3059001" y="3057804"/>
            <a:chExt cx="1080120" cy="1080120"/>
          </a:xfrm>
          <a:solidFill>
            <a:schemeClr val="tx2">
              <a:lumMod val="50000"/>
            </a:schemeClr>
          </a:solidFill>
        </p:grpSpPr>
        <p:sp>
          <p:nvSpPr>
            <p:cNvPr id="19" name="矩形 18"/>
            <p:cNvSpPr/>
            <p:nvPr/>
          </p:nvSpPr>
          <p:spPr>
            <a:xfrm>
              <a:off x="3059001" y="3057804"/>
              <a:ext cx="1080120"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a:solidFill>
                  <a:schemeClr val="bg1"/>
                </a:solidFill>
              </a:endParaRPr>
            </a:p>
          </p:txBody>
        </p:sp>
        <p:sp>
          <p:nvSpPr>
            <p:cNvPr id="20" name="矩形 19"/>
            <p:cNvSpPr/>
            <p:nvPr/>
          </p:nvSpPr>
          <p:spPr>
            <a:xfrm>
              <a:off x="3203017" y="3305476"/>
              <a:ext cx="756915" cy="521938"/>
            </a:xfrm>
            <a:prstGeom prst="rect">
              <a:avLst/>
            </a:prstGeom>
            <a:grpFill/>
          </p:spPr>
          <p:txBody>
            <a:bodyPr wrap="square">
              <a:spAutoFit/>
            </a:bodyPr>
            <a:lstStyle/>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备案</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程序</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20"/>
          <p:cNvGrpSpPr/>
          <p:nvPr/>
        </p:nvGrpSpPr>
        <p:grpSpPr>
          <a:xfrm>
            <a:off x="4932351" y="1388601"/>
            <a:ext cx="1079853" cy="1080185"/>
            <a:chOff x="5004849" y="3057804"/>
            <a:chExt cx="1080120" cy="1080120"/>
          </a:xfrm>
          <a:solidFill>
            <a:srgbClr val="0096D5"/>
          </a:solidFill>
        </p:grpSpPr>
        <p:sp>
          <p:nvSpPr>
            <p:cNvPr id="22" name="矩形 21"/>
            <p:cNvSpPr/>
            <p:nvPr/>
          </p:nvSpPr>
          <p:spPr>
            <a:xfrm>
              <a:off x="5004849" y="3057804"/>
              <a:ext cx="1080120"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a:solidFill>
                  <a:schemeClr val="bg1"/>
                </a:solidFill>
              </a:endParaRPr>
            </a:p>
          </p:txBody>
        </p:sp>
        <p:sp>
          <p:nvSpPr>
            <p:cNvPr id="23" name="矩形 22"/>
            <p:cNvSpPr/>
            <p:nvPr/>
          </p:nvSpPr>
          <p:spPr>
            <a:xfrm>
              <a:off x="5094859" y="3314153"/>
              <a:ext cx="881297" cy="521938"/>
            </a:xfrm>
            <a:prstGeom prst="rect">
              <a:avLst/>
            </a:prstGeom>
            <a:grpFill/>
          </p:spPr>
          <p:txBody>
            <a:bodyPr wrap="square">
              <a:spAutoFit/>
            </a:bodyPr>
            <a:lstStyle/>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开具</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a:p>
              <a:pPr lvl="0" algn="ctr" fontAlgn="auto"/>
              <a:r>
                <a:rPr lang="zh-CN" altLang="en-US" sz="1400" b="1" strike="noStrike" noProof="1" dirty="0">
                  <a:solidFill>
                    <a:schemeClr val="bg1"/>
                  </a:solidFill>
                  <a:latin typeface="微软雅黑" panose="020B0503020204020204" pitchFamily="34" charset="-122"/>
                  <a:ea typeface="微软雅黑" panose="020B0503020204020204" pitchFamily="34" charset="-122"/>
                  <a:cs typeface="+mn-cs"/>
                </a:rPr>
                <a:t>发票</a:t>
              </a:r>
              <a:endParaRPr lang="zh-CN" altLang="en-US" sz="1400" b="1" strike="noStrike" noProof="1" dirty="0">
                <a:solidFill>
                  <a:schemeClr val="bg1"/>
                </a:solidFill>
                <a:latin typeface="微软雅黑" panose="020B0503020204020204" pitchFamily="34" charset="-122"/>
                <a:ea typeface="微软雅黑" panose="020B0503020204020204" pitchFamily="34" charset="-122"/>
              </a:endParaRPr>
            </a:p>
          </p:txBody>
        </p:sp>
      </p:grpSp>
      <p:sp>
        <p:nvSpPr>
          <p:cNvPr id="24" name="文本框 7"/>
          <p:cNvSpPr txBox="1"/>
          <p:nvPr/>
        </p:nvSpPr>
        <p:spPr>
          <a:xfrm>
            <a:off x="6156325" y="3579813"/>
            <a:ext cx="2794000" cy="1150937"/>
          </a:xfrm>
          <a:prstGeom prst="rect">
            <a:avLst/>
          </a:prstGeom>
          <a:noFill/>
          <a:ln w="9525">
            <a:noFill/>
          </a:ln>
        </p:spPr>
        <p:txBody>
          <a:bodyPr anchor="t"/>
          <a:p>
            <a:r>
              <a:rPr lang="zh-CN" altLang="en-US" sz="1400" dirty="0">
                <a:solidFill>
                  <a:srgbClr val="404040"/>
                </a:solidFill>
                <a:latin typeface="微软雅黑" panose="020B0503020204020204" pitchFamily="34" charset="-122"/>
                <a:ea typeface="微软雅黑" panose="020B0503020204020204" pitchFamily="34" charset="-122"/>
              </a:rPr>
              <a:t>享受税收优惠政策后，应将开具发票、银行凭证上传至《武汉市技术合同认定服务平台》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25" name="文本框 7"/>
          <p:cNvSpPr txBox="1"/>
          <p:nvPr/>
        </p:nvSpPr>
        <p:spPr>
          <a:xfrm>
            <a:off x="252413" y="1241743"/>
            <a:ext cx="2735262" cy="1524000"/>
          </a:xfrm>
          <a:prstGeom prst="rect">
            <a:avLst/>
          </a:prstGeom>
          <a:noFill/>
          <a:ln w="9525">
            <a:noFill/>
          </a:ln>
        </p:spPr>
        <p:txBody>
          <a:bodyPr anchor="t"/>
          <a:p>
            <a:r>
              <a:rPr lang="zh-CN" altLang="en-US" sz="1400" dirty="0">
                <a:solidFill>
                  <a:srgbClr val="404040"/>
                </a:solidFill>
                <a:latin typeface="微软雅黑" panose="020B0503020204020204" pitchFamily="34" charset="-122"/>
                <a:ea typeface="微软雅黑" panose="020B0503020204020204" pitchFamily="34" charset="-122"/>
              </a:rPr>
              <a:t>财政部 国家税务总局《关于全面推开营业税改征增值税试点的通知》（财税【2016】36号）</a:t>
            </a:r>
            <a:endParaRPr lang="zh-CN" altLang="en-US" sz="1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rgbClr val="C00000"/>
                </a:solidFill>
                <a:latin typeface="微软雅黑" panose="020B0503020204020204" pitchFamily="34" charset="-122"/>
                <a:ea typeface="微软雅黑" panose="020B0503020204020204" pitchFamily="34" charset="-122"/>
              </a:rPr>
              <a:t>纳税人提供技术转让、技术开发和与之相关的技术咨询、技术服务免征增值税。</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26" name="文本框 7"/>
          <p:cNvSpPr txBox="1"/>
          <p:nvPr/>
        </p:nvSpPr>
        <p:spPr>
          <a:xfrm>
            <a:off x="6086475" y="1168083"/>
            <a:ext cx="2933700" cy="2187575"/>
          </a:xfrm>
          <a:prstGeom prst="rect">
            <a:avLst/>
          </a:prstGeom>
          <a:noFill/>
          <a:ln w="9525">
            <a:noFill/>
          </a:ln>
        </p:spPr>
        <p:txBody>
          <a:bodyPr anchor="t"/>
          <a:p>
            <a:r>
              <a:rPr lang="zh-CN" altLang="en-US" sz="1400" dirty="0">
                <a:solidFill>
                  <a:srgbClr val="404040"/>
                </a:solidFill>
                <a:latin typeface="微软雅黑" panose="020B0503020204020204" pitchFamily="34" charset="-122"/>
                <a:ea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rPr>
              <a:t>应开具增值税普发票</a:t>
            </a:r>
            <a:endParaRPr lang="zh-CN" altLang="en-US" sz="1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rgbClr val="404040"/>
                </a:solidFill>
                <a:latin typeface="微软雅黑" panose="020B0503020204020204" pitchFamily="34" charset="-122"/>
                <a:ea typeface="微软雅黑" panose="020B0503020204020204" pitchFamily="34" charset="-122"/>
              </a:rPr>
              <a:t>（2）在税率栏应选择减免税</a:t>
            </a:r>
            <a:endParaRPr lang="zh-CN" altLang="en-US" sz="1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rgbClr val="404040"/>
                </a:solidFill>
                <a:latin typeface="微软雅黑" panose="020B0503020204020204" pitchFamily="34" charset="-122"/>
                <a:ea typeface="微软雅黑" panose="020B0503020204020204" pitchFamily="34" charset="-122"/>
              </a:rPr>
              <a:t>（3）与技术转让、技术开发相关的技术咨询、技术服务的价款应当与主价款开在同一张发票上</a:t>
            </a:r>
            <a:endParaRPr lang="zh-CN" altLang="en-US" sz="1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rgbClr val="404040"/>
                </a:solidFill>
                <a:latin typeface="微软雅黑" panose="020B0503020204020204" pitchFamily="34" charset="-122"/>
                <a:ea typeface="微软雅黑" panose="020B0503020204020204" pitchFamily="34" charset="-122"/>
              </a:rPr>
              <a:t>（</a:t>
            </a:r>
            <a:r>
              <a:rPr lang="en-US" altLang="zh-CN" sz="1400" dirty="0">
                <a:solidFill>
                  <a:srgbClr val="404040"/>
                </a:solidFill>
                <a:latin typeface="微软雅黑" panose="020B0503020204020204" pitchFamily="34" charset="-122"/>
                <a:ea typeface="微软雅黑" panose="020B0503020204020204" pitchFamily="34" charset="-122"/>
              </a:rPr>
              <a:t>4</a:t>
            </a:r>
            <a:r>
              <a:rPr lang="zh-CN" altLang="en-US" sz="1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）发票</a:t>
            </a:r>
            <a:r>
              <a:rPr lang="zh-CN" altLang="en-US" sz="1400" dirty="0">
                <a:solidFill>
                  <a:srgbClr val="404040"/>
                </a:solidFill>
                <a:latin typeface="微软雅黑" panose="020B0503020204020204" pitchFamily="34" charset="-122"/>
                <a:ea typeface="微软雅黑" panose="020B0503020204020204" pitchFamily="34" charset="-122"/>
              </a:rPr>
              <a:t>款项用途写明“技术开发、技术转让费”或“技术开发、技术转让及相关咨询、服务费”，不能单独写“技术服务或技术咨询费”。</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27" name="文本框 7"/>
          <p:cNvSpPr txBox="1"/>
          <p:nvPr/>
        </p:nvSpPr>
        <p:spPr>
          <a:xfrm>
            <a:off x="252413" y="3355975"/>
            <a:ext cx="2735262" cy="1135063"/>
          </a:xfrm>
          <a:prstGeom prst="rect">
            <a:avLst/>
          </a:prstGeom>
          <a:noFill/>
          <a:ln w="9525">
            <a:noFill/>
          </a:ln>
        </p:spPr>
        <p:txBody>
          <a:bodyPr anchor="t"/>
          <a:p>
            <a:r>
              <a:rPr lang="zh-CN" altLang="en-US" sz="1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单位首次办理时需要备案：</a:t>
            </a:r>
            <a:r>
              <a:rPr lang="zh-CN" altLang="en-US" sz="1400" dirty="0">
                <a:solidFill>
                  <a:srgbClr val="404040"/>
                </a:solidFill>
                <a:latin typeface="微软雅黑" panose="020B0503020204020204" pitchFamily="34" charset="-122"/>
                <a:ea typeface="微软雅黑" panose="020B0503020204020204" pitchFamily="34" charset="-122"/>
              </a:rPr>
              <a:t>持技术转让、开发的书面合同、《合同信息表》、科技部门核定单报主管税务局备查。</a:t>
            </a:r>
            <a:endParaRPr lang="zh-CN" altLang="en-US" sz="1400" dirty="0">
              <a:solidFill>
                <a:srgbClr val="404040"/>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48142" name="TextBox 11"/>
          <p:cNvSpPr txBox="1"/>
          <p:nvPr/>
        </p:nvSpPr>
        <p:spPr>
          <a:xfrm>
            <a:off x="252730" y="59055"/>
            <a:ext cx="8415020"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1</a:t>
            </a:r>
            <a:r>
              <a:rPr lang="zh-CN" altLang="en-US" sz="2000" b="1" dirty="0">
                <a:solidFill>
                  <a:srgbClr val="A94D28"/>
                </a:solidFill>
                <a:latin typeface="微软雅黑" panose="020B0503020204020204" pitchFamily="34" charset="-122"/>
                <a:ea typeface="微软雅黑" panose="020B0503020204020204" pitchFamily="34" charset="-122"/>
              </a:rPr>
              <a:t>、企业增值税减免</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（技术开发、转让、许可合同和与之相关的技术咨询、技术服务）</a:t>
            </a:r>
            <a:endParaRPr lang="zh-CN" altLang="en-US" sz="16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1+#ppt_w/2"/>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0-#ppt_w/2"/>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1069975" y="1295400"/>
            <a:ext cx="2846388" cy="2995613"/>
            <a:chOff x="997527" y="1726095"/>
            <a:chExt cx="3795821" cy="3993895"/>
          </a:xfrm>
        </p:grpSpPr>
        <p:grpSp>
          <p:nvGrpSpPr>
            <p:cNvPr id="50178" name="组合 4"/>
            <p:cNvGrpSpPr/>
            <p:nvPr/>
          </p:nvGrpSpPr>
          <p:grpSpPr>
            <a:xfrm>
              <a:off x="997527" y="1726095"/>
              <a:ext cx="3795821" cy="3993895"/>
              <a:chOff x="1724025" y="1868488"/>
              <a:chExt cx="3163888" cy="3328987"/>
            </a:xfrm>
          </p:grpSpPr>
          <p:sp>
            <p:nvSpPr>
              <p:cNvPr id="50179" name="Line 16"/>
              <p:cNvSpPr/>
              <p:nvPr/>
            </p:nvSpPr>
            <p:spPr>
              <a:xfrm>
                <a:off x="1724025" y="3534242"/>
                <a:ext cx="3163888" cy="1"/>
              </a:xfrm>
              <a:prstGeom prst="line">
                <a:avLst/>
              </a:prstGeom>
              <a:ln w="28575" cap="flat" cmpd="sng">
                <a:solidFill>
                  <a:schemeClr val="accent1">
                    <a:alpha val="50194"/>
                  </a:schemeClr>
                </a:solidFill>
                <a:prstDash val="solid"/>
                <a:bevel/>
                <a:headEnd type="none" w="med" len="med"/>
                <a:tailEnd type="none" w="med" len="med"/>
              </a:ln>
            </p:spPr>
            <p:txBody>
              <a:bodyPr anchor="t"/>
              <a:p>
                <a:endParaRPr lang="zh-CN" altLang="en-US">
                  <a:latin typeface="微软雅黑" panose="020B0503020204020204" pitchFamily="34" charset="-122"/>
                  <a:ea typeface="微软雅黑" panose="020B0503020204020204" pitchFamily="34" charset="-122"/>
                </a:endParaRPr>
              </a:p>
            </p:txBody>
          </p:sp>
          <p:sp>
            <p:nvSpPr>
              <p:cNvPr id="50180" name="Line 17"/>
              <p:cNvSpPr/>
              <p:nvPr/>
            </p:nvSpPr>
            <p:spPr>
              <a:xfrm>
                <a:off x="3306599" y="1868488"/>
                <a:ext cx="1" cy="3328987"/>
              </a:xfrm>
              <a:prstGeom prst="line">
                <a:avLst/>
              </a:prstGeom>
              <a:ln w="28575" cap="flat" cmpd="sng">
                <a:solidFill>
                  <a:schemeClr val="accent1">
                    <a:alpha val="50194"/>
                  </a:schemeClr>
                </a:solidFill>
                <a:prstDash val="solid"/>
                <a:bevel/>
                <a:headEnd type="none" w="med" len="med"/>
                <a:tailEnd type="none" w="med" len="med"/>
              </a:ln>
            </p:spPr>
            <p:txBody>
              <a:bodyPr anchor="t"/>
              <a:p>
                <a:endParaRPr lang="zh-CN" altLang="en-US">
                  <a:latin typeface="微软雅黑" panose="020B0503020204020204" pitchFamily="34" charset="-122"/>
                  <a:ea typeface="微软雅黑" panose="020B0503020204020204" pitchFamily="34" charset="-122"/>
                </a:endParaRPr>
              </a:p>
            </p:txBody>
          </p:sp>
        </p:grpSp>
        <p:sp>
          <p:nvSpPr>
            <p:cNvPr id="50181" name="Oval 10"/>
            <p:cNvSpPr/>
            <p:nvPr/>
          </p:nvSpPr>
          <p:spPr>
            <a:xfrm>
              <a:off x="1375446" y="2190940"/>
              <a:ext cx="3039983" cy="3064204"/>
            </a:xfrm>
            <a:prstGeom prst="ellipse">
              <a:avLst/>
            </a:prstGeom>
            <a:noFill/>
            <a:ln w="12700" cap="flat" cmpd="sng">
              <a:solidFill>
                <a:srgbClr val="404040">
                  <a:alpha val="50000"/>
                </a:srgbClr>
              </a:solidFill>
              <a:prstDash val="solid"/>
              <a:bevel/>
              <a:headEnd type="none" w="med" len="med"/>
              <a:tailEnd type="none" w="med" len="med"/>
            </a:ln>
          </p:spPr>
          <p:txBody>
            <a:bodyPr wrap="none" anchor="ctr"/>
            <a:p>
              <a:pPr>
                <a:buFont typeface="Arial" panose="020B0604020202020204" pitchFamily="34" charset="0"/>
                <a:buNone/>
              </a:pPr>
              <a:endParaRPr lang="zh-CN" altLang="zh-CN" sz="1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182" name="Oval 15"/>
            <p:cNvSpPr/>
            <p:nvPr/>
          </p:nvSpPr>
          <p:spPr>
            <a:xfrm>
              <a:off x="1177416" y="1987618"/>
              <a:ext cx="3436042" cy="3470849"/>
            </a:xfrm>
            <a:prstGeom prst="ellipse">
              <a:avLst/>
            </a:prstGeom>
            <a:noFill/>
            <a:ln w="12700" cap="flat" cmpd="sng">
              <a:solidFill>
                <a:srgbClr val="404040">
                  <a:alpha val="50000"/>
                </a:srgbClr>
              </a:solidFill>
              <a:prstDash val="solid"/>
              <a:bevel/>
              <a:headEnd type="none" w="med" len="med"/>
              <a:tailEnd type="none" w="med" len="med"/>
            </a:ln>
          </p:spPr>
          <p:txBody>
            <a:bodyPr wrap="none" anchor="ctr"/>
            <a:p>
              <a:pPr>
                <a:buFont typeface="Arial" panose="020B0604020202020204" pitchFamily="34" charset="0"/>
                <a:buNone/>
              </a:pPr>
              <a:endParaRPr lang="zh-CN" altLang="zh-CN" sz="1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1541463" y="1820863"/>
            <a:ext cx="1905000" cy="19431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3" tIns="34281" rIns="68563" bIns="34281" anchor="ctr"/>
          <a:lstStyle/>
          <a:p>
            <a:pPr algn="ctr" fontAlgn="auto"/>
            <a:endParaRPr lang="zh-CN" altLang="zh-CN" strike="noStrike" noProof="1">
              <a:solidFill>
                <a:schemeClr val="lt1"/>
              </a:solidFill>
              <a:sym typeface="Arial" panose="020B0604020202020204" pitchFamily="34" charset="0"/>
            </a:endParaRPr>
          </a:p>
        </p:txBody>
      </p:sp>
      <p:sp>
        <p:nvSpPr>
          <p:cNvPr id="11" name="Oval 14"/>
          <p:cNvSpPr/>
          <p:nvPr/>
        </p:nvSpPr>
        <p:spPr>
          <a:xfrm>
            <a:off x="1935163" y="2220913"/>
            <a:ext cx="1117600" cy="1143000"/>
          </a:xfrm>
          <a:prstGeom prst="ellipse">
            <a:avLst/>
          </a:prstGeom>
          <a:solidFill>
            <a:srgbClr val="1A5D8B"/>
          </a:solidFill>
          <a:ln w="9525">
            <a:noFill/>
          </a:ln>
        </p:spPr>
        <p:txBody>
          <a:bodyPr wrap="none" lIns="68563" tIns="34281" rIns="68563" bIns="34281" anchor="ctr"/>
          <a:p>
            <a:pPr algn="ctr">
              <a:buFont typeface="Arial" panose="020B0604020202020204" pitchFamily="34" charset="0"/>
              <a:buNone/>
            </a:pPr>
            <a:endPar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圆圈1"/>
          <p:cNvGrpSpPr/>
          <p:nvPr/>
        </p:nvGrpSpPr>
        <p:grpSpPr bwMode="auto">
          <a:xfrm>
            <a:off x="2937405" y="1473214"/>
            <a:ext cx="271334" cy="271419"/>
            <a:chOff x="0" y="0"/>
            <a:chExt cx="262" cy="262"/>
          </a:xfrm>
          <a:solidFill>
            <a:schemeClr val="tx2">
              <a:lumMod val="20000"/>
              <a:lumOff val="80000"/>
            </a:schemeClr>
          </a:solidFill>
        </p:grpSpPr>
        <p:sp>
          <p:nvSpPr>
            <p:cNvPr id="18" name="Oval 19"/>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5" name="圆圈2"/>
          <p:cNvGrpSpPr/>
          <p:nvPr/>
        </p:nvGrpSpPr>
        <p:grpSpPr bwMode="auto">
          <a:xfrm>
            <a:off x="3507208" y="2037481"/>
            <a:ext cx="272763" cy="272847"/>
            <a:chOff x="0" y="0"/>
            <a:chExt cx="262" cy="262"/>
          </a:xfrm>
          <a:solidFill>
            <a:schemeClr val="tx2">
              <a:lumMod val="40000"/>
              <a:lumOff val="60000"/>
            </a:schemeClr>
          </a:solidFill>
        </p:grpSpPr>
        <p:sp>
          <p:nvSpPr>
            <p:cNvPr id="21" name="Oval 28"/>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17" name="圆圈3"/>
          <p:cNvGrpSpPr/>
          <p:nvPr/>
        </p:nvGrpSpPr>
        <p:grpSpPr bwMode="auto">
          <a:xfrm>
            <a:off x="3692859" y="2653173"/>
            <a:ext cx="272763" cy="272848"/>
            <a:chOff x="0" y="0"/>
            <a:chExt cx="262" cy="262"/>
          </a:xfrm>
          <a:solidFill>
            <a:schemeClr val="tx2">
              <a:lumMod val="60000"/>
              <a:lumOff val="40000"/>
            </a:schemeClr>
          </a:solidFill>
        </p:grpSpPr>
        <p:sp>
          <p:nvSpPr>
            <p:cNvPr id="24" name="Oval 31"/>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20" name="圆圈4"/>
          <p:cNvGrpSpPr/>
          <p:nvPr/>
        </p:nvGrpSpPr>
        <p:grpSpPr bwMode="auto">
          <a:xfrm>
            <a:off x="3500068" y="3307436"/>
            <a:ext cx="271335" cy="271419"/>
            <a:chOff x="0" y="0"/>
            <a:chExt cx="262" cy="262"/>
          </a:xfrm>
          <a:solidFill>
            <a:schemeClr val="tx2">
              <a:lumMod val="75000"/>
            </a:schemeClr>
          </a:solidFill>
        </p:grpSpPr>
        <p:sp>
          <p:nvSpPr>
            <p:cNvPr id="27" name="Oval 34"/>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grpSp>
        <p:nvGrpSpPr>
          <p:cNvPr id="23" name="圆圈5"/>
          <p:cNvGrpSpPr/>
          <p:nvPr/>
        </p:nvGrpSpPr>
        <p:grpSpPr bwMode="auto">
          <a:xfrm>
            <a:off x="2998812" y="3805989"/>
            <a:ext cx="271335" cy="272847"/>
            <a:chOff x="0" y="0"/>
            <a:chExt cx="262" cy="262"/>
          </a:xfrm>
          <a:solidFill>
            <a:schemeClr val="tx2">
              <a:lumMod val="50000"/>
            </a:schemeClr>
          </a:solidFill>
        </p:grpSpPr>
        <p:sp>
          <p:nvSpPr>
            <p:cNvPr id="30" name="Oval 37"/>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zh-CN" strike="noStrike" noProof="1">
                <a:solidFill>
                  <a:schemeClr val="lt1"/>
                </a:solidFill>
                <a:sym typeface="Arial" panose="020B0604020202020204" pitchFamily="34" charset="0"/>
              </a:endParaRPr>
            </a:p>
          </p:txBody>
        </p:sp>
      </p:grpSp>
      <p:sp>
        <p:nvSpPr>
          <p:cNvPr id="32" name="矩形 31"/>
          <p:cNvSpPr/>
          <p:nvPr/>
        </p:nvSpPr>
        <p:spPr>
          <a:xfrm>
            <a:off x="4762500" y="1685290"/>
            <a:ext cx="3458210" cy="1144270"/>
          </a:xfrm>
          <a:prstGeom prst="rect">
            <a:avLst/>
          </a:prstGeom>
          <a:noFill/>
          <a:ln w="9525">
            <a:noFill/>
          </a:ln>
        </p:spPr>
        <p:txBody>
          <a:bodyPr wrap="square" lIns="68563" tIns="34281" rIns="68563" bIns="34281" anchor="t">
            <a:spAutoFit/>
          </a:bodyPr>
          <a:p>
            <a:pPr algn="just"/>
            <a:r>
              <a:rPr lang="en-US" altLang="zh-CN" sz="1400" dirty="0">
                <a:solidFill>
                  <a:srgbClr val="C00000"/>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rPr>
              <a:t>纳税人销售自行开发生产的软件产品，知识产权（著作权）属于受托方（乙方）的征收增值税，知识产权（著作权）</a:t>
            </a:r>
            <a:r>
              <a:rPr lang="zh-CN" altLang="en-US" sz="1400" dirty="0">
                <a:solidFill>
                  <a:srgbClr val="C00000"/>
                </a:solidFill>
                <a:latin typeface="微软雅黑" panose="020B0503020204020204" pitchFamily="34" charset="-122"/>
                <a:ea typeface="微软雅黑" panose="020B0503020204020204" pitchFamily="34" charset="-122"/>
              </a:rPr>
              <a:t>属于委托方（甲方）或属于双方共同拥有</a:t>
            </a:r>
            <a:r>
              <a:rPr lang="zh-CN" altLang="en-US" sz="1400" dirty="0">
                <a:solidFill>
                  <a:schemeClr val="tx1"/>
                </a:solidFill>
                <a:latin typeface="微软雅黑" panose="020B0503020204020204" pitchFamily="34" charset="-122"/>
                <a:ea typeface="微软雅黑" panose="020B0503020204020204" pitchFamily="34" charset="-122"/>
              </a:rPr>
              <a:t>的减免征收增值税。</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2044700" y="2481263"/>
            <a:ext cx="898525" cy="496887"/>
          </a:xfrm>
          <a:prstGeom prst="rect">
            <a:avLst/>
          </a:prstGeom>
          <a:noFill/>
          <a:ln w="9525">
            <a:noFill/>
          </a:ln>
        </p:spPr>
        <p:txBody>
          <a:bodyPr wrap="square" lIns="68563" tIns="34281" rIns="68563" bIns="34281" anchor="t">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软件开</a:t>
            </a:r>
            <a:endParaRPr lang="zh-CN" altLang="en-US"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发合同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4762500" y="936625"/>
            <a:ext cx="3473450" cy="559435"/>
          </a:xfrm>
          <a:prstGeom prst="rect">
            <a:avLst/>
          </a:prstGeom>
          <a:noFill/>
          <a:ln w="9525">
            <a:noFill/>
          </a:ln>
        </p:spPr>
        <p:txBody>
          <a:bodyPr wrap="square" lIns="68563" tIns="34281" rIns="68563" bIns="34281" anchor="t">
            <a:spAutoFit/>
          </a:bodyPr>
          <a:p>
            <a:r>
              <a:rPr lang="zh-CN" altLang="en-US" sz="1600" b="1" dirty="0">
                <a:solidFill>
                  <a:srgbClr val="404040"/>
                </a:solidFill>
                <a:latin typeface="微软雅黑" panose="020B0503020204020204" pitchFamily="34" charset="-122"/>
                <a:ea typeface="微软雅黑" panose="020B0503020204020204" pitchFamily="34" charset="-122"/>
              </a:rPr>
              <a:t> </a:t>
            </a:r>
            <a:r>
              <a:rPr lang="zh-CN" altLang="en-US" sz="1600" b="1" dirty="0">
                <a:solidFill>
                  <a:schemeClr val="tx2">
                    <a:lumMod val="50000"/>
                  </a:schemeClr>
                </a:solidFill>
                <a:latin typeface="微软雅黑" panose="020B0503020204020204" pitchFamily="34" charset="-122"/>
                <a:ea typeface="微软雅黑" panose="020B0503020204020204" pitchFamily="34" charset="-122"/>
              </a:rPr>
              <a:t>《关于软件产品增值税政策的通知 》（财税[2011]100号）</a:t>
            </a:r>
            <a:endParaRPr lang="zh-CN" altLang="en-US" sz="16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4762500" y="3307715"/>
            <a:ext cx="4130040" cy="1359535"/>
          </a:xfrm>
          <a:prstGeom prst="rect">
            <a:avLst/>
          </a:prstGeom>
          <a:noFill/>
          <a:ln w="9525">
            <a:noFill/>
          </a:ln>
        </p:spPr>
        <p:txBody>
          <a:bodyPr wrap="square" lIns="68563" tIns="34281" rIns="68563" bIns="34281" anchor="t">
            <a:spAutoFit/>
          </a:bodyPr>
          <a:p>
            <a:pPr algn="just"/>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rPr>
              <a:t>一、属于受托方（乙方）的，需征收增值税</a:t>
            </a:r>
            <a:r>
              <a:rPr lang="en-US" altLang="zh-CN" sz="1400" dirty="0">
                <a:solidFill>
                  <a:schemeClr val="tx1"/>
                </a:solidFill>
                <a:latin typeface="微软雅黑" panose="020B0503020204020204" pitchFamily="34" charset="-122"/>
                <a:ea typeface="微软雅黑" panose="020B0503020204020204" pitchFamily="34" charset="-122"/>
              </a:rPr>
              <a:t>17%</a:t>
            </a:r>
            <a:r>
              <a:rPr lang="zh-CN" altLang="en-US"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r>
              <a:rPr lang="en-US" altLang="zh-CN"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rPr>
              <a:t>二、属于委托方（甲方）或属于双方共同拥有，按6%税率或3%的征收率征收增值税；</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r>
              <a:rPr lang="en-US" altLang="zh-CN"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rPr>
              <a:t>三、属于委托方（甲方）或属于双方共同拥有，办理技术合同登记后，开具增值税普票，可享受增值税减免。</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4762500" y="2926080"/>
            <a:ext cx="2814320" cy="313055"/>
          </a:xfrm>
          <a:prstGeom prst="rect">
            <a:avLst/>
          </a:prstGeom>
          <a:noFill/>
          <a:ln w="9525">
            <a:noFill/>
          </a:ln>
        </p:spPr>
        <p:txBody>
          <a:bodyPr wrap="square" lIns="68563" tIns="34281" rIns="68563" bIns="34281" anchor="t">
            <a:spAutoFit/>
          </a:bodyPr>
          <a:p>
            <a:r>
              <a:rPr lang="en-US" altLang="zh-CN" sz="1600" b="1" dirty="0">
                <a:solidFill>
                  <a:schemeClr val="tx2">
                    <a:lumMod val="50000"/>
                  </a:schemeClr>
                </a:solidFill>
                <a:latin typeface="微软雅黑" panose="020B0503020204020204" pitchFamily="34" charset="-122"/>
                <a:ea typeface="微软雅黑" panose="020B0503020204020204" pitchFamily="34" charset="-122"/>
              </a:rPr>
              <a:t>  </a:t>
            </a:r>
            <a:r>
              <a:rPr lang="zh-CN" altLang="en-US" sz="1600" b="1" dirty="0">
                <a:solidFill>
                  <a:schemeClr val="tx2">
                    <a:lumMod val="50000"/>
                  </a:schemeClr>
                </a:solidFill>
                <a:latin typeface="微软雅黑" panose="020B0503020204020204" pitchFamily="34" charset="-122"/>
                <a:ea typeface="微软雅黑" panose="020B0503020204020204" pitchFamily="34" charset="-122"/>
              </a:rPr>
              <a:t>权属约定与增值税征收对比</a:t>
            </a:r>
            <a:endParaRPr lang="zh-CN" altLang="en-US" sz="1600" b="1" dirty="0">
              <a:solidFill>
                <a:schemeClr val="tx2">
                  <a:lumMod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50196" name="TextBox 11"/>
          <p:cNvSpPr txBox="1"/>
          <p:nvPr/>
        </p:nvSpPr>
        <p:spPr>
          <a:xfrm>
            <a:off x="252413" y="58738"/>
            <a:ext cx="5749925"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1-1</a:t>
            </a:r>
            <a:r>
              <a:rPr lang="zh-CN" altLang="en-US" sz="2000" b="1" dirty="0">
                <a:solidFill>
                  <a:srgbClr val="A94D28"/>
                </a:solidFill>
                <a:latin typeface="微软雅黑" panose="020B0503020204020204" pitchFamily="34" charset="-122"/>
                <a:ea typeface="微软雅黑" panose="020B0503020204020204" pitchFamily="34" charset="-122"/>
              </a:rPr>
              <a:t>、企业增值税减免</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（技术开发</a:t>
            </a: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软件开发合同）</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000000"/>
                                          </p:val>
                                        </p:tav>
                                        <p:tav tm="100000">
                                          <p:val>
                                            <p:strVal val="#ppt_w"/>
                                          </p:val>
                                        </p:tav>
                                      </p:tavLst>
                                    </p:anim>
                                    <p:anim calcmode="lin" valueType="num">
                                      <p:cBhvr>
                                        <p:cTn id="8" dur="250" fill="hold"/>
                                        <p:tgtEl>
                                          <p:spTgt spid="2"/>
                                        </p:tgtEl>
                                        <p:attrNameLst>
                                          <p:attrName>ppt_h</p:attrName>
                                        </p:attrNameLst>
                                      </p:cBhvr>
                                      <p:tavLst>
                                        <p:tav tm="0">
                                          <p:val>
                                            <p:fltVal val="0.000000"/>
                                          </p:val>
                                        </p:tav>
                                        <p:tav tm="100000">
                                          <p:val>
                                            <p:strVal val="#ppt_h"/>
                                          </p:val>
                                        </p:tav>
                                      </p:tavLst>
                                    </p:anim>
                                    <p:animEffect transition="in" filter="fade">
                                      <p:cBhvr>
                                        <p:cTn id="9" dur="250"/>
                                        <p:tgtEl>
                                          <p:spTgt spid="2"/>
                                        </p:tgtEl>
                                      </p:cBhvr>
                                    </p:animEffect>
                                  </p:childTnLst>
                                </p:cTn>
                              </p:par>
                              <p:par>
                                <p:cTn id="10" presetID="6" presetClass="emph" presetSubtype="0" decel="100000" fill="hold" nodeType="withEffect">
                                  <p:stCondLst>
                                    <p:cond delay="200"/>
                                  </p:stCondLst>
                                  <p:childTnLst>
                                    <p:animScale>
                                      <p:cBhvr>
                                        <p:cTn id="11" dur="250" fill="hold"/>
                                        <p:tgtEl>
                                          <p:spTgt spid="2"/>
                                        </p:tgtEl>
                                      </p:cBhvr>
                                      <p:by x="120000" y="120000"/>
                                    </p:animScale>
                                  </p:childTnLst>
                                </p:cTn>
                              </p:par>
                              <p:par>
                                <p:cTn id="12" presetID="6" presetClass="emph" presetSubtype="0" decel="100000" fill="hold" nodeType="withEffect">
                                  <p:stCondLst>
                                    <p:cond delay="400"/>
                                  </p:stCondLst>
                                  <p:childTnLst>
                                    <p:animScale>
                                      <p:cBhvr>
                                        <p:cTn id="13" dur="250" fill="hold"/>
                                        <p:tgtEl>
                                          <p:spTgt spid="2"/>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000000"/>
                                          </p:val>
                                        </p:tav>
                                        <p:tav tm="100000">
                                          <p:val>
                                            <p:strVal val="#ppt_w"/>
                                          </p:val>
                                        </p:tav>
                                      </p:tavLst>
                                    </p:anim>
                                    <p:anim calcmode="lin" valueType="num">
                                      <p:cBhvr>
                                        <p:cTn id="17" dur="250" fill="hold"/>
                                        <p:tgtEl>
                                          <p:spTgt spid="10"/>
                                        </p:tgtEl>
                                        <p:attrNameLst>
                                          <p:attrName>ppt_h</p:attrName>
                                        </p:attrNameLst>
                                      </p:cBhvr>
                                      <p:tavLst>
                                        <p:tav tm="0">
                                          <p:val>
                                            <p:fltVal val="0.00000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p:stCondLst>
                                    <p:cond delay="600"/>
                                  </p:stCondLst>
                                  <p:childTnLst>
                                    <p:animScale>
                                      <p:cBhvr>
                                        <p:cTn id="20" dur="250" fill="hold"/>
                                        <p:tgtEl>
                                          <p:spTgt spid="1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000000"/>
                                          </p:val>
                                        </p:tav>
                                        <p:tav tm="100000">
                                          <p:val>
                                            <p:strVal val="#ppt_w"/>
                                          </p:val>
                                        </p:tav>
                                      </p:tavLst>
                                    </p:anim>
                                    <p:anim calcmode="lin" valueType="num">
                                      <p:cBhvr>
                                        <p:cTn id="26" dur="250" fill="hold"/>
                                        <p:tgtEl>
                                          <p:spTgt spid="11"/>
                                        </p:tgtEl>
                                        <p:attrNameLst>
                                          <p:attrName>ppt_h</p:attrName>
                                        </p:attrNameLst>
                                      </p:cBhvr>
                                      <p:tavLst>
                                        <p:tav tm="0">
                                          <p:val>
                                            <p:fltVal val="0.000000"/>
                                          </p:val>
                                        </p:tav>
                                        <p:tav tm="100000">
                                          <p:val>
                                            <p:strVal val="#ppt_h"/>
                                          </p:val>
                                        </p:tav>
                                      </p:tavLst>
                                    </p:anim>
                                    <p:animEffect transition="in" filter="fade">
                                      <p:cBhvr>
                                        <p:cTn id="27" dur="250"/>
                                        <p:tgtEl>
                                          <p:spTgt spid="11"/>
                                        </p:tgtEl>
                                      </p:cBhvr>
                                    </p:animEffect>
                                  </p:childTnLst>
                                </p:cTn>
                              </p:par>
                              <p:par>
                                <p:cTn id="28" presetID="6" presetClass="emph" presetSubtype="0" decel="100000" fill="hold" grpId="1" nodeType="withEffect">
                                  <p:stCondLst>
                                    <p:cond delay="800"/>
                                  </p:stCondLst>
                                  <p:childTnLst>
                                    <p:animScale>
                                      <p:cBhvr>
                                        <p:cTn id="29" dur="250" fill="hold"/>
                                        <p:tgtEl>
                                          <p:spTgt spid="1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1"/>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fltVal val="0.000000"/>
                                          </p:val>
                                        </p:tav>
                                        <p:tav tm="100000">
                                          <p:val>
                                            <p:strVal val="#ppt_w"/>
                                          </p:val>
                                        </p:tav>
                                      </p:tavLst>
                                    </p:anim>
                                    <p:anim calcmode="lin" valueType="num">
                                      <p:cBhvr>
                                        <p:cTn id="35" dur="250" fill="hold"/>
                                        <p:tgtEl>
                                          <p:spTgt spid="33"/>
                                        </p:tgtEl>
                                        <p:attrNameLst>
                                          <p:attrName>ppt_h</p:attrName>
                                        </p:attrNameLst>
                                      </p:cBhvr>
                                      <p:tavLst>
                                        <p:tav tm="0">
                                          <p:val>
                                            <p:fltVal val="0.000000"/>
                                          </p:val>
                                        </p:tav>
                                        <p:tav tm="100000">
                                          <p:val>
                                            <p:strVal val="#ppt_h"/>
                                          </p:val>
                                        </p:tav>
                                      </p:tavLst>
                                    </p:anim>
                                    <p:animEffect transition="in" filter="fade">
                                      <p:cBhvr>
                                        <p:cTn id="36" dur="250"/>
                                        <p:tgtEl>
                                          <p:spTgt spid="33"/>
                                        </p:tgtEl>
                                      </p:cBhvr>
                                    </p:animEffect>
                                  </p:childTnLst>
                                </p:cTn>
                              </p:par>
                              <p:par>
                                <p:cTn id="37" presetID="6" presetClass="emph" presetSubtype="0" decel="100000" fill="hold" grpId="1" nodeType="withEffect">
                                  <p:stCondLst>
                                    <p:cond delay="1000"/>
                                  </p:stCondLst>
                                  <p:childTnLst>
                                    <p:animScale>
                                      <p:cBhvr>
                                        <p:cTn id="38" dur="250" fill="hold"/>
                                        <p:tgtEl>
                                          <p:spTgt spid="33"/>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33"/>
                                        </p:tgtEl>
                                      </p:cBhvr>
                                      <p:by x="83000" y="83000"/>
                                    </p:animScale>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000000"/>
                                          </p:val>
                                        </p:tav>
                                        <p:tav tm="100000">
                                          <p:val>
                                            <p:strVal val="#ppt_w"/>
                                          </p:val>
                                        </p:tav>
                                      </p:tavLst>
                                    </p:anim>
                                    <p:anim calcmode="lin" valueType="num">
                                      <p:cBhvr>
                                        <p:cTn id="45" dur="500" fill="hold"/>
                                        <p:tgtEl>
                                          <p:spTgt spid="4"/>
                                        </p:tgtEl>
                                        <p:attrNameLst>
                                          <p:attrName>ppt_h</p:attrName>
                                        </p:attrNameLst>
                                      </p:cBhvr>
                                      <p:tavLst>
                                        <p:tav tm="0">
                                          <p:val>
                                            <p:fltVal val="0.00000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15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000000"/>
                                          </p:val>
                                        </p:tav>
                                        <p:tav tm="100000">
                                          <p:val>
                                            <p:strVal val="#ppt_w"/>
                                          </p:val>
                                        </p:tav>
                                      </p:tavLst>
                                    </p:anim>
                                    <p:anim calcmode="lin" valueType="num">
                                      <p:cBhvr>
                                        <p:cTn id="50" dur="500" fill="hold"/>
                                        <p:tgtEl>
                                          <p:spTgt spid="5"/>
                                        </p:tgtEl>
                                        <p:attrNameLst>
                                          <p:attrName>ppt_h</p:attrName>
                                        </p:attrNameLst>
                                      </p:cBhvr>
                                      <p:tavLst>
                                        <p:tav tm="0">
                                          <p:val>
                                            <p:fltVal val="0.000000"/>
                                          </p:val>
                                        </p:tav>
                                        <p:tav tm="100000">
                                          <p:val>
                                            <p:strVal val="#ppt_h"/>
                                          </p:val>
                                        </p:tav>
                                      </p:tavLst>
                                    </p:anim>
                                    <p:animEffect transition="in" filter="fade">
                                      <p:cBhvr>
                                        <p:cTn id="51" dur="500"/>
                                        <p:tgtEl>
                                          <p:spTgt spid="5"/>
                                        </p:tgtEl>
                                      </p:cBhvr>
                                    </p:animEffect>
                                  </p:childTnLst>
                                </p:cTn>
                              </p:par>
                              <p:par>
                                <p:cTn id="52" presetID="53" presetClass="entr" presetSubtype="16" fill="hold" nodeType="withEffect">
                                  <p:stCondLst>
                                    <p:cond delay="3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000000"/>
                                          </p:val>
                                        </p:tav>
                                        <p:tav tm="100000">
                                          <p:val>
                                            <p:strVal val="#ppt_w"/>
                                          </p:val>
                                        </p:tav>
                                      </p:tavLst>
                                    </p:anim>
                                    <p:anim calcmode="lin" valueType="num">
                                      <p:cBhvr>
                                        <p:cTn id="55" dur="500" fill="hold"/>
                                        <p:tgtEl>
                                          <p:spTgt spid="17"/>
                                        </p:tgtEl>
                                        <p:attrNameLst>
                                          <p:attrName>ppt_h</p:attrName>
                                        </p:attrNameLst>
                                      </p:cBhvr>
                                      <p:tavLst>
                                        <p:tav tm="0">
                                          <p:val>
                                            <p:fltVal val="0.000000"/>
                                          </p:val>
                                        </p:tav>
                                        <p:tav tm="100000">
                                          <p:val>
                                            <p:strVal val="#ppt_h"/>
                                          </p:val>
                                        </p:tav>
                                      </p:tavLst>
                                    </p:anim>
                                    <p:animEffect transition="in" filter="fade">
                                      <p:cBhvr>
                                        <p:cTn id="56" dur="500"/>
                                        <p:tgtEl>
                                          <p:spTgt spid="17"/>
                                        </p:tgtEl>
                                      </p:cBhvr>
                                    </p:animEffect>
                                  </p:childTnLst>
                                </p:cTn>
                              </p:par>
                              <p:par>
                                <p:cTn id="57" presetID="53" presetClass="entr" presetSubtype="16" fill="hold" nodeType="withEffect">
                                  <p:stCondLst>
                                    <p:cond delay="45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000000"/>
                                          </p:val>
                                        </p:tav>
                                        <p:tav tm="100000">
                                          <p:val>
                                            <p:strVal val="#ppt_w"/>
                                          </p:val>
                                        </p:tav>
                                      </p:tavLst>
                                    </p:anim>
                                    <p:anim calcmode="lin" valueType="num">
                                      <p:cBhvr>
                                        <p:cTn id="60" dur="500" fill="hold"/>
                                        <p:tgtEl>
                                          <p:spTgt spid="20"/>
                                        </p:tgtEl>
                                        <p:attrNameLst>
                                          <p:attrName>ppt_h</p:attrName>
                                        </p:attrNameLst>
                                      </p:cBhvr>
                                      <p:tavLst>
                                        <p:tav tm="0">
                                          <p:val>
                                            <p:fltVal val="0.000000"/>
                                          </p:val>
                                        </p:tav>
                                        <p:tav tm="100000">
                                          <p:val>
                                            <p:strVal val="#ppt_h"/>
                                          </p:val>
                                        </p:tav>
                                      </p:tavLst>
                                    </p:anim>
                                    <p:animEffect transition="in" filter="fade">
                                      <p:cBhvr>
                                        <p:cTn id="61" dur="500"/>
                                        <p:tgtEl>
                                          <p:spTgt spid="20"/>
                                        </p:tgtEl>
                                      </p:cBhvr>
                                    </p:animEffect>
                                  </p:childTnLst>
                                </p:cTn>
                              </p:par>
                              <p:par>
                                <p:cTn id="62" presetID="53" presetClass="entr" presetSubtype="16" fill="hold" nodeType="withEffect">
                                  <p:stCondLst>
                                    <p:cond delay="60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000000"/>
                                          </p:val>
                                        </p:tav>
                                        <p:tav tm="100000">
                                          <p:val>
                                            <p:strVal val="#ppt_w"/>
                                          </p:val>
                                        </p:tav>
                                      </p:tavLst>
                                    </p:anim>
                                    <p:anim calcmode="lin" valueType="num">
                                      <p:cBhvr>
                                        <p:cTn id="65" dur="500" fill="hold"/>
                                        <p:tgtEl>
                                          <p:spTgt spid="23"/>
                                        </p:tgtEl>
                                        <p:attrNameLst>
                                          <p:attrName>ppt_h</p:attrName>
                                        </p:attrNameLst>
                                      </p:cBhvr>
                                      <p:tavLst>
                                        <p:tav tm="0">
                                          <p:val>
                                            <p:fltVal val="0.000000"/>
                                          </p:val>
                                        </p:tav>
                                        <p:tav tm="100000">
                                          <p:val>
                                            <p:strVal val="#ppt_h"/>
                                          </p:val>
                                        </p:tav>
                                      </p:tavLst>
                                    </p:anim>
                                    <p:animEffect transition="in" filter="fade">
                                      <p:cBhvr>
                                        <p:cTn id="66" dur="500"/>
                                        <p:tgtEl>
                                          <p:spTgt spid="23"/>
                                        </p:tgtEl>
                                      </p:cBhvr>
                                    </p:animEffect>
                                  </p:childTnLst>
                                </p:cTn>
                              </p:par>
                            </p:childTnLst>
                          </p:cTn>
                        </p:par>
                        <p:par>
                          <p:cTn id="67" fill="hold">
                            <p:stCondLst>
                              <p:cond delay="1000"/>
                            </p:stCondLst>
                            <p:childTnLst>
                              <p:par>
                                <p:cTn id="68" presetID="53" presetClass="entr" presetSubtype="16"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000000"/>
                                          </p:val>
                                        </p:tav>
                                        <p:tav tm="100000">
                                          <p:val>
                                            <p:strVal val="#ppt_w"/>
                                          </p:val>
                                        </p:tav>
                                      </p:tavLst>
                                    </p:anim>
                                    <p:anim calcmode="lin" valueType="num">
                                      <p:cBhvr>
                                        <p:cTn id="71" dur="500" fill="hold"/>
                                        <p:tgtEl>
                                          <p:spTgt spid="34"/>
                                        </p:tgtEl>
                                        <p:attrNameLst>
                                          <p:attrName>ppt_h</p:attrName>
                                        </p:attrNameLst>
                                      </p:cBhvr>
                                      <p:tavLst>
                                        <p:tav tm="0">
                                          <p:val>
                                            <p:fltVal val="0.000000"/>
                                          </p:val>
                                        </p:tav>
                                        <p:tav tm="100000">
                                          <p:val>
                                            <p:strVal val="#ppt_h"/>
                                          </p:val>
                                        </p:tav>
                                      </p:tavLst>
                                    </p:anim>
                                    <p:animEffect transition="in" filter="fade">
                                      <p:cBhvr>
                                        <p:cTn id="72" dur="500"/>
                                        <p:tgtEl>
                                          <p:spTgt spid="34"/>
                                        </p:tgtEl>
                                      </p:cBhvr>
                                    </p:animEffect>
                                  </p:childTnLst>
                                </p:cTn>
                              </p:par>
                            </p:childTnLst>
                          </p:cTn>
                        </p:par>
                        <p:par>
                          <p:cTn id="73" fill="hold">
                            <p:stCondLst>
                              <p:cond delay="1500"/>
                            </p:stCondLst>
                            <p:childTnLst>
                              <p:par>
                                <p:cTn id="74" presetID="53" presetClass="entr" presetSubtype="16" fill="hold" grpId="0" nodeType="afterEffect">
                                  <p:stCondLst>
                                    <p:cond delay="0"/>
                                  </p:stCondLst>
                                  <p:iterate type="lt">
                                    <p:tmPct val="2667"/>
                                  </p:iterate>
                                  <p:childTnLst>
                                    <p:set>
                                      <p:cBhvr>
                                        <p:cTn id="75" dur="1" fill="hold">
                                          <p:stCondLst>
                                            <p:cond delay="0"/>
                                          </p:stCondLst>
                                        </p:cTn>
                                        <p:tgtEl>
                                          <p:spTgt spid="32"/>
                                        </p:tgtEl>
                                        <p:attrNameLst>
                                          <p:attrName>style.visibility</p:attrName>
                                        </p:attrNameLst>
                                      </p:cBhvr>
                                      <p:to>
                                        <p:strVal val="visible"/>
                                      </p:to>
                                    </p:set>
                                    <p:anim calcmode="lin" valueType="num">
                                      <p:cBhvr>
                                        <p:cTn id="76" dur="250" fill="hold"/>
                                        <p:tgtEl>
                                          <p:spTgt spid="32"/>
                                        </p:tgtEl>
                                        <p:attrNameLst>
                                          <p:attrName>ppt_w</p:attrName>
                                        </p:attrNameLst>
                                      </p:cBhvr>
                                      <p:tavLst>
                                        <p:tav tm="0">
                                          <p:val>
                                            <p:fltVal val="0.000000"/>
                                          </p:val>
                                        </p:tav>
                                        <p:tav tm="100000">
                                          <p:val>
                                            <p:strVal val="#ppt_w"/>
                                          </p:val>
                                        </p:tav>
                                      </p:tavLst>
                                    </p:anim>
                                    <p:anim calcmode="lin" valueType="num">
                                      <p:cBhvr>
                                        <p:cTn id="77" dur="250" fill="hold"/>
                                        <p:tgtEl>
                                          <p:spTgt spid="32"/>
                                        </p:tgtEl>
                                        <p:attrNameLst>
                                          <p:attrName>ppt_h</p:attrName>
                                        </p:attrNameLst>
                                      </p:cBhvr>
                                      <p:tavLst>
                                        <p:tav tm="0">
                                          <p:val>
                                            <p:fltVal val="0.000000"/>
                                          </p:val>
                                        </p:tav>
                                        <p:tav tm="100000">
                                          <p:val>
                                            <p:strVal val="#ppt_h"/>
                                          </p:val>
                                        </p:tav>
                                      </p:tavLst>
                                    </p:anim>
                                    <p:animEffect transition="in" filter="fade">
                                      <p:cBhvr>
                                        <p:cTn id="78" dur="250"/>
                                        <p:tgtEl>
                                          <p:spTgt spid="32"/>
                                        </p:tgtEl>
                                      </p:cBhvr>
                                    </p:animEffect>
                                  </p:childTnLst>
                                </p:cTn>
                              </p:par>
                            </p:childTnLst>
                          </p:cTn>
                        </p:par>
                        <p:par>
                          <p:cTn id="79" fill="hold">
                            <p:stCondLst>
                              <p:cond delay="3853"/>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000000"/>
                                          </p:val>
                                        </p:tav>
                                        <p:tav tm="100000">
                                          <p:val>
                                            <p:strVal val="#ppt_w"/>
                                          </p:val>
                                        </p:tav>
                                      </p:tavLst>
                                    </p:anim>
                                    <p:anim calcmode="lin" valueType="num">
                                      <p:cBhvr>
                                        <p:cTn id="83" dur="500" fill="hold"/>
                                        <p:tgtEl>
                                          <p:spTgt spid="36"/>
                                        </p:tgtEl>
                                        <p:attrNameLst>
                                          <p:attrName>ppt_h</p:attrName>
                                        </p:attrNameLst>
                                      </p:cBhvr>
                                      <p:tavLst>
                                        <p:tav tm="0">
                                          <p:val>
                                            <p:fltVal val="0.000000"/>
                                          </p:val>
                                        </p:tav>
                                        <p:tav tm="100000">
                                          <p:val>
                                            <p:strVal val="#ppt_h"/>
                                          </p:val>
                                        </p:tav>
                                      </p:tavLst>
                                    </p:anim>
                                    <p:animEffect transition="in" filter="fade">
                                      <p:cBhvr>
                                        <p:cTn id="84" dur="500"/>
                                        <p:tgtEl>
                                          <p:spTgt spid="36"/>
                                        </p:tgtEl>
                                      </p:cBhvr>
                                    </p:animEffect>
                                  </p:childTnLst>
                                </p:cTn>
                              </p:par>
                            </p:childTnLst>
                          </p:cTn>
                        </p:par>
                        <p:par>
                          <p:cTn id="85" fill="hold">
                            <p:stCondLst>
                              <p:cond delay="4353"/>
                            </p:stCondLst>
                            <p:childTnLst>
                              <p:par>
                                <p:cTn id="86" presetID="53" presetClass="entr" presetSubtype="16" fill="hold" grpId="0" nodeType="afterEffect">
                                  <p:stCondLst>
                                    <p:cond delay="0"/>
                                  </p:stCondLst>
                                  <p:iterate type="lt">
                                    <p:tmPct val="2400"/>
                                  </p:iterate>
                                  <p:childTnLst>
                                    <p:set>
                                      <p:cBhvr>
                                        <p:cTn id="87" dur="1" fill="hold">
                                          <p:stCondLst>
                                            <p:cond delay="0"/>
                                          </p:stCondLst>
                                        </p:cTn>
                                        <p:tgtEl>
                                          <p:spTgt spid="35"/>
                                        </p:tgtEl>
                                        <p:attrNameLst>
                                          <p:attrName>style.visibility</p:attrName>
                                        </p:attrNameLst>
                                      </p:cBhvr>
                                      <p:to>
                                        <p:strVal val="visible"/>
                                      </p:to>
                                    </p:set>
                                    <p:anim calcmode="lin" valueType="num">
                                      <p:cBhvr>
                                        <p:cTn id="88" dur="250" fill="hold"/>
                                        <p:tgtEl>
                                          <p:spTgt spid="35"/>
                                        </p:tgtEl>
                                        <p:attrNameLst>
                                          <p:attrName>ppt_w</p:attrName>
                                        </p:attrNameLst>
                                      </p:cBhvr>
                                      <p:tavLst>
                                        <p:tav tm="0">
                                          <p:val>
                                            <p:fltVal val="0.000000"/>
                                          </p:val>
                                        </p:tav>
                                        <p:tav tm="100000">
                                          <p:val>
                                            <p:strVal val="#ppt_w"/>
                                          </p:val>
                                        </p:tav>
                                      </p:tavLst>
                                    </p:anim>
                                    <p:anim calcmode="lin" valueType="num">
                                      <p:cBhvr>
                                        <p:cTn id="89" dur="250" fill="hold"/>
                                        <p:tgtEl>
                                          <p:spTgt spid="35"/>
                                        </p:tgtEl>
                                        <p:attrNameLst>
                                          <p:attrName>ppt_h</p:attrName>
                                        </p:attrNameLst>
                                      </p:cBhvr>
                                      <p:tavLst>
                                        <p:tav tm="0">
                                          <p:val>
                                            <p:fltVal val="0.000000"/>
                                          </p:val>
                                        </p:tav>
                                        <p:tav tm="100000">
                                          <p:val>
                                            <p:strVal val="#ppt_h"/>
                                          </p:val>
                                        </p:tav>
                                      </p:tavLst>
                                    </p:anim>
                                    <p:animEffect transition="in" filter="fade">
                                      <p:cBhvr>
                                        <p:cTn id="90"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0" grpId="2" bldLvl="0" animBg="1"/>
      <p:bldP spid="11" grpId="0" bldLvl="0" animBg="1"/>
      <p:bldP spid="11" grpId="1" bldLvl="0" animBg="1"/>
      <p:bldP spid="11" grpId="2" bldLvl="0" animBg="1"/>
      <p:bldP spid="32" grpId="0"/>
      <p:bldP spid="33" grpId="0"/>
      <p:bldP spid="33" grpId="1"/>
      <p:bldP spid="33" grpId="2"/>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椭圆 23"/>
          <p:cNvSpPr/>
          <p:nvPr/>
        </p:nvSpPr>
        <p:spPr>
          <a:xfrm>
            <a:off x="825500" y="1349375"/>
            <a:ext cx="1041400" cy="1025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strike="noStrike" noProof="1" dirty="0">
                <a:solidFill>
                  <a:schemeClr val="tx2"/>
                </a:solidFill>
                <a:latin typeface="+mn-ea"/>
                <a:cs typeface="Arial Black" panose="020B0A04020102020204" charset="0"/>
              </a:rPr>
              <a:t>01</a:t>
            </a:r>
            <a:endParaRPr lang="zh-CN" altLang="en-US" sz="3200" b="1" strike="noStrike" noProof="1" dirty="0">
              <a:solidFill>
                <a:schemeClr val="tx2"/>
              </a:solidFill>
              <a:latin typeface="+mn-ea"/>
              <a:cs typeface="Arial Black" panose="020B0A04020102020204" charset="0"/>
            </a:endParaRPr>
          </a:p>
        </p:txBody>
      </p:sp>
      <p:sp>
        <p:nvSpPr>
          <p:cNvPr id="25" name="矩形 24"/>
          <p:cNvSpPr/>
          <p:nvPr/>
        </p:nvSpPr>
        <p:spPr>
          <a:xfrm>
            <a:off x="1588" y="2374900"/>
            <a:ext cx="1403350" cy="196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mn-ea"/>
            </a:endParaRPr>
          </a:p>
        </p:txBody>
      </p:sp>
      <p:sp>
        <p:nvSpPr>
          <p:cNvPr id="26" name="同心圆 25"/>
          <p:cNvSpPr/>
          <p:nvPr/>
        </p:nvSpPr>
        <p:spPr>
          <a:xfrm>
            <a:off x="628650" y="1166813"/>
            <a:ext cx="1423988" cy="1404938"/>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mn-ea"/>
            </a:endParaRPr>
          </a:p>
        </p:txBody>
      </p:sp>
      <p:sp>
        <p:nvSpPr>
          <p:cNvPr id="27" name="TextBox 26"/>
          <p:cNvSpPr txBox="1"/>
          <p:nvPr/>
        </p:nvSpPr>
        <p:spPr>
          <a:xfrm>
            <a:off x="2133600" y="1346200"/>
            <a:ext cx="2584450" cy="755650"/>
          </a:xfrm>
          <a:prstGeom prst="rect">
            <a:avLst/>
          </a:prstGeom>
          <a:noFill/>
          <a:ln w="9525">
            <a:noFill/>
          </a:ln>
        </p:spPr>
        <p:txBody>
          <a:bodyPr wrap="square" anchor="t">
            <a:spAutoFit/>
          </a:bodyPr>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财政部 国家税务总局《关于居民企业技术转让有关企业所得税政策问题的通知》（财税【2010】111号）</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28" name="椭圆 27"/>
          <p:cNvSpPr/>
          <p:nvPr/>
        </p:nvSpPr>
        <p:spPr>
          <a:xfrm>
            <a:off x="4908550" y="1858963"/>
            <a:ext cx="1041400" cy="1025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strike="noStrike" noProof="1" dirty="0" smtClean="0">
                <a:solidFill>
                  <a:schemeClr val="tx2">
                    <a:lumMod val="75000"/>
                  </a:schemeClr>
                </a:solidFill>
                <a:latin typeface="+mn-ea"/>
                <a:cs typeface="Arial Black" panose="020B0A04020102020204" charset="0"/>
              </a:rPr>
              <a:t>02</a:t>
            </a:r>
            <a:endParaRPr lang="en-US" altLang="zh-CN" sz="3200" b="1" strike="noStrike" noProof="1" dirty="0" smtClean="0">
              <a:solidFill>
                <a:schemeClr val="tx2">
                  <a:lumMod val="75000"/>
                </a:schemeClr>
              </a:solidFill>
              <a:latin typeface="+mn-ea"/>
              <a:cs typeface="Arial Black" panose="020B0A04020102020204" charset="0"/>
            </a:endParaRPr>
          </a:p>
        </p:txBody>
      </p:sp>
      <p:sp>
        <p:nvSpPr>
          <p:cNvPr id="29" name="矩形 28"/>
          <p:cNvSpPr/>
          <p:nvPr/>
        </p:nvSpPr>
        <p:spPr>
          <a:xfrm>
            <a:off x="1588" y="2884488"/>
            <a:ext cx="5427663" cy="1952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mn-ea"/>
            </a:endParaRPr>
          </a:p>
        </p:txBody>
      </p:sp>
      <p:sp>
        <p:nvSpPr>
          <p:cNvPr id="30" name="同心圆 29"/>
          <p:cNvSpPr/>
          <p:nvPr/>
        </p:nvSpPr>
        <p:spPr>
          <a:xfrm>
            <a:off x="4718050" y="1676400"/>
            <a:ext cx="1423988" cy="1403350"/>
          </a:xfrm>
          <a:prstGeom prst="donut">
            <a:avLst>
              <a:gd name="adj" fmla="val 1384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mn-ea"/>
            </a:endParaRPr>
          </a:p>
        </p:txBody>
      </p:sp>
      <p:sp>
        <p:nvSpPr>
          <p:cNvPr id="34" name="TextBox 33"/>
          <p:cNvSpPr txBox="1"/>
          <p:nvPr/>
        </p:nvSpPr>
        <p:spPr>
          <a:xfrm>
            <a:off x="6227763" y="1900238"/>
            <a:ext cx="2590800" cy="976312"/>
          </a:xfrm>
          <a:prstGeom prst="rect">
            <a:avLst/>
          </a:prstGeom>
          <a:noFill/>
          <a:ln w="9525">
            <a:noFill/>
          </a:ln>
        </p:spPr>
        <p:txBody>
          <a:bodyPr wrap="square" anchor="t">
            <a:spAutoFit/>
          </a:bodyPr>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财政部 国家税务总局《关于将国家自主创新示范区有关税收试点政策推广到全国范围实施的通知》（财税【2015】116号）</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77800" y="3203575"/>
            <a:ext cx="8791575" cy="1639570"/>
          </a:xfrm>
          <a:prstGeom prst="rect">
            <a:avLst/>
          </a:prstGeom>
          <a:noFill/>
          <a:ln w="9525">
            <a:noFill/>
          </a:ln>
        </p:spPr>
        <p:txBody>
          <a:bodyPr wrap="square" anchor="t">
            <a:spAutoFit/>
          </a:bodyPr>
          <a:p>
            <a:pPr algn="just">
              <a:lnSpc>
                <a:spcPct val="120000"/>
              </a:lnSpc>
            </a:pPr>
            <a:r>
              <a:rPr lang="zh-CN" altLang="zh-CN" sz="1200" dirty="0">
                <a:solidFill>
                  <a:schemeClr val="tx1"/>
                </a:solidFill>
                <a:latin typeface="微软雅黑" panose="020B0503020204020204" pitchFamily="34" charset="-122"/>
                <a:ea typeface="微软雅黑" panose="020B0503020204020204" pitchFamily="34" charset="-122"/>
              </a:rPr>
              <a:t>（一）居民企业转让符合条件的技术所得减免企业所得税。具体为：居民企业年度技术转让所得不超过500万元部分，免征企业所得税；超过500万元的部分，减半征收企业所得税。符合条件的技术转让包括：</a:t>
            </a:r>
            <a:endParaRPr lang="zh-CN" altLang="zh-CN" sz="1200" dirty="0">
              <a:solidFill>
                <a:schemeClr val="tx1"/>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chemeClr val="tx1"/>
                </a:solidFill>
                <a:latin typeface="微软雅黑" panose="020B0503020204020204" pitchFamily="34" charset="-122"/>
                <a:ea typeface="微软雅黑" panose="020B0503020204020204" pitchFamily="34" charset="-122"/>
              </a:rPr>
              <a:t>（1）</a:t>
            </a:r>
            <a:r>
              <a:rPr lang="zh-CN" altLang="zh-CN"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技术转让：</a:t>
            </a:r>
            <a:r>
              <a:rPr lang="zh-CN" altLang="zh-CN" sz="1200" dirty="0">
                <a:solidFill>
                  <a:schemeClr val="tx1"/>
                </a:solidFill>
                <a:latin typeface="微软雅黑" panose="020B0503020204020204" pitchFamily="34" charset="-122"/>
                <a:ea typeface="微软雅黑" panose="020B0503020204020204" pitchFamily="34" charset="-122"/>
              </a:rPr>
              <a:t>是指专利（含国防专利）、计算机软件著作权、集成电路布图设计权、植物新品种权、生物医药新品种的所有权转让。其中专利是指法律授予独占权的发明、实用新型和非简单改变产品图案、形状的外观设计。</a:t>
            </a:r>
            <a:endParaRPr lang="zh-CN" altLang="zh-CN" sz="1200" dirty="0">
              <a:solidFill>
                <a:schemeClr val="tx1"/>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chemeClr val="tx1"/>
                </a:solidFill>
                <a:latin typeface="微软雅黑" panose="020B0503020204020204" pitchFamily="34" charset="-122"/>
                <a:ea typeface="微软雅黑" panose="020B0503020204020204" pitchFamily="34" charset="-122"/>
              </a:rPr>
              <a:t>（2）</a:t>
            </a:r>
            <a:r>
              <a:rPr lang="zh-CN" altLang="zh-CN"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技术许可：</a:t>
            </a:r>
            <a:r>
              <a:rPr lang="zh-CN" altLang="zh-CN" sz="1200" dirty="0">
                <a:solidFill>
                  <a:schemeClr val="tx1"/>
                </a:solidFill>
                <a:latin typeface="微软雅黑" panose="020B0503020204020204" pitchFamily="34" charset="-122"/>
                <a:ea typeface="微软雅黑" panose="020B0503020204020204" pitchFamily="34" charset="-122"/>
              </a:rPr>
              <a:t>是指</a:t>
            </a:r>
            <a:r>
              <a:rPr lang="zh-CN" altLang="zh-CN" sz="1200" dirty="0">
                <a:solidFill>
                  <a:schemeClr val="tx1"/>
                </a:solidFill>
                <a:sym typeface="+mn-ea"/>
              </a:rPr>
              <a:t>专利（含国防专利）、集成电路布图设计权、植物新品种、生物医药新品种</a:t>
            </a:r>
            <a:r>
              <a:rPr lang="zh-CN" altLang="zh-CN" sz="1200" dirty="0">
                <a:solidFill>
                  <a:schemeClr val="tx1"/>
                </a:solidFill>
                <a:latin typeface="微软雅黑" panose="020B0503020204020204" pitchFamily="34" charset="-122"/>
                <a:ea typeface="微软雅黑" panose="020B0503020204020204" pitchFamily="34" charset="-122"/>
              </a:rPr>
              <a:t>全国范围内5年（含5年）以上非独占许可实施。</a:t>
            </a:r>
            <a:endParaRPr lang="zh-CN" altLang="zh-CN" sz="1200" dirty="0">
              <a:solidFill>
                <a:schemeClr val="tx1"/>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chemeClr val="tx1"/>
                </a:solidFill>
                <a:latin typeface="微软雅黑" panose="020B0503020204020204" pitchFamily="34" charset="-122"/>
                <a:ea typeface="微软雅黑" panose="020B0503020204020204" pitchFamily="34" charset="-122"/>
              </a:rPr>
              <a:t>（二）居民企业从直接或间接持有股权之和达到100%的关联方取得的技术转让所得，不享受技术转让减免企业所得税优惠政策。</a:t>
            </a:r>
            <a:endParaRPr lang="zh-CN" altLang="zh-CN" sz="1200" dirty="0">
              <a:solidFill>
                <a:schemeClr val="tx1"/>
              </a:solidFill>
              <a:latin typeface="微软雅黑" panose="020B0503020204020204" pitchFamily="34" charset="-122"/>
              <a:ea typeface="微软雅黑" panose="020B0503020204020204" pitchFamily="34" charset="-122"/>
            </a:endParaRPr>
          </a:p>
        </p:txBody>
      </p:sp>
      <p:sp>
        <p:nvSpPr>
          <p:cNvPr id="52234" name="TextBox 17"/>
          <p:cNvSpPr txBox="1"/>
          <p:nvPr/>
        </p:nvSpPr>
        <p:spPr>
          <a:xfrm>
            <a:off x="312738" y="58738"/>
            <a:ext cx="7743825"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2</a:t>
            </a:r>
            <a:r>
              <a:rPr lang="zh-CN" altLang="en-US" sz="2000" b="1" dirty="0">
                <a:solidFill>
                  <a:srgbClr val="A94D28"/>
                </a:solidFill>
                <a:latin typeface="微软雅黑" panose="020B0503020204020204" pitchFamily="34" charset="-122"/>
                <a:ea typeface="微软雅黑" panose="020B0503020204020204" pitchFamily="34" charset="-122"/>
              </a:rPr>
              <a:t>、</a:t>
            </a:r>
            <a:r>
              <a:rPr lang="en-US" altLang="zh-CN" sz="2000" b="1" dirty="0">
                <a:solidFill>
                  <a:srgbClr val="A94D28"/>
                </a:solidFill>
                <a:latin typeface="微软雅黑" panose="020B0503020204020204" pitchFamily="34" charset="-122"/>
                <a:ea typeface="微软雅黑" panose="020B0503020204020204" pitchFamily="34" charset="-122"/>
              </a:rPr>
              <a:t> </a:t>
            </a:r>
            <a:r>
              <a:rPr lang="zh-CN" altLang="en-US" sz="2000" b="1" dirty="0">
                <a:solidFill>
                  <a:srgbClr val="A94D28"/>
                </a:solidFill>
                <a:latin typeface="微软雅黑" panose="020B0503020204020204" pitchFamily="34" charset="-122"/>
                <a:ea typeface="微软雅黑" panose="020B0503020204020204" pitchFamily="34" charset="-122"/>
              </a:rPr>
              <a:t>企业所得税减免</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（技术转让、技术许可合同）</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2" name="TextBox 26"/>
          <p:cNvSpPr txBox="1"/>
          <p:nvPr/>
        </p:nvSpPr>
        <p:spPr>
          <a:xfrm>
            <a:off x="2133600" y="2051050"/>
            <a:ext cx="2584450" cy="276225"/>
          </a:xfrm>
          <a:prstGeom prst="rect">
            <a:avLst/>
          </a:prstGeom>
          <a:noFill/>
          <a:ln w="9525">
            <a:noFill/>
          </a:ln>
        </p:spPr>
        <p:txBody>
          <a:bodyPr wrap="square" anchor="t">
            <a:spAutoFit/>
          </a:bodyPr>
          <a:p>
            <a:pPr algn="just">
              <a:lnSpc>
                <a:spcPct val="120000"/>
              </a:lnSpc>
            </a:pPr>
            <a:r>
              <a:rPr lang="zh-CN" altLang="zh-CN" sz="1000" dirty="0">
                <a:solidFill>
                  <a:srgbClr val="404040"/>
                </a:solidFill>
                <a:latin typeface="微软雅黑" panose="020B0503020204020204" pitchFamily="34" charset="-122"/>
                <a:ea typeface="微软雅黑" panose="020B0503020204020204" pitchFamily="34" charset="-122"/>
              </a:rPr>
              <a:t>（含5年以上(含5年)全球独占许可使用权）</a:t>
            </a:r>
            <a:endParaRPr lang="zh-CN" altLang="zh-CN" sz="1000" dirty="0">
              <a:solidFill>
                <a:srgbClr val="404040"/>
              </a:solidFill>
              <a:latin typeface="微软雅黑" panose="020B0503020204020204" pitchFamily="34" charset="-122"/>
              <a:ea typeface="微软雅黑" panose="020B0503020204020204" pitchFamily="34" charset="-122"/>
            </a:endParaRPr>
          </a:p>
        </p:txBody>
      </p:sp>
      <p:sp>
        <p:nvSpPr>
          <p:cNvPr id="3" name="TextBox 26"/>
          <p:cNvSpPr txBox="1"/>
          <p:nvPr/>
        </p:nvSpPr>
        <p:spPr>
          <a:xfrm>
            <a:off x="6227763" y="2805113"/>
            <a:ext cx="2584450" cy="274637"/>
          </a:xfrm>
          <a:prstGeom prst="rect">
            <a:avLst/>
          </a:prstGeom>
          <a:noFill/>
          <a:ln w="9525">
            <a:noFill/>
          </a:ln>
        </p:spPr>
        <p:txBody>
          <a:bodyPr wrap="square" anchor="t">
            <a:spAutoFit/>
          </a:bodyPr>
          <a:p>
            <a:pPr algn="just">
              <a:lnSpc>
                <a:spcPct val="120000"/>
              </a:lnSpc>
            </a:pPr>
            <a:r>
              <a:rPr lang="zh-CN" altLang="zh-CN" sz="1000" dirty="0">
                <a:solidFill>
                  <a:srgbClr val="404040"/>
                </a:solidFill>
                <a:latin typeface="微软雅黑" panose="020B0503020204020204" pitchFamily="34" charset="-122"/>
                <a:ea typeface="微软雅黑" panose="020B0503020204020204" pitchFamily="34" charset="-122"/>
              </a:rPr>
              <a:t>（含5年以上(含5年)全国非独占许可使用权）</a:t>
            </a:r>
            <a:endParaRPr lang="zh-CN" altLang="zh-CN" sz="10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7" grpId="0"/>
      <p:bldP spid="28" grpId="0" bldLvl="0" animBg="1"/>
      <p:bldP spid="29" grpId="0" bldLvl="0" animBg="1"/>
      <p:bldP spid="30" grpId="0" bldLvl="0" animBg="1"/>
      <p:bldP spid="34" grpId="0"/>
      <p:bldP spid="35"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右箭头 16"/>
          <p:cNvSpPr/>
          <p:nvPr/>
        </p:nvSpPr>
        <p:spPr>
          <a:xfrm>
            <a:off x="2787650" y="1733550"/>
            <a:ext cx="3559175" cy="393700"/>
          </a:xfrm>
          <a:prstGeom prst="rightArrow">
            <a:avLst>
              <a:gd name="adj1" fmla="val 50000"/>
              <a:gd name="adj2" fmla="val 50140"/>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18" name="右箭头 17"/>
          <p:cNvSpPr/>
          <p:nvPr/>
        </p:nvSpPr>
        <p:spPr>
          <a:xfrm flipH="1">
            <a:off x="2919413" y="2324100"/>
            <a:ext cx="3684587" cy="393700"/>
          </a:xfrm>
          <a:prstGeom prst="rightArrow">
            <a:avLst>
              <a:gd name="adj1" fmla="val 50000"/>
              <a:gd name="adj2" fmla="val 49870"/>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19" name="椭圆 18"/>
          <p:cNvSpPr/>
          <p:nvPr/>
        </p:nvSpPr>
        <p:spPr>
          <a:xfrm>
            <a:off x="1042988" y="1241425"/>
            <a:ext cx="1876425" cy="1903413"/>
          </a:xfrm>
          <a:prstGeom prst="ellipse">
            <a:avLst/>
          </a:prstGeom>
          <a:solidFill>
            <a:schemeClr val="tx2"/>
          </a:solidFill>
          <a:ln w="9525">
            <a:noFill/>
          </a:ln>
        </p:spPr>
        <p:txBody>
          <a:bodyPr lIns="96171" tIns="48084" rIns="96171" bIns="48084" anchor="ctr"/>
          <a:p>
            <a:pPr algn="ctr">
              <a:lnSpc>
                <a:spcPct val="120000"/>
              </a:lnSpc>
            </a:pPr>
            <a:r>
              <a:rPr lang="zh-CN" altLang="en-US" sz="1400" dirty="0">
                <a:solidFill>
                  <a:srgbClr val="FFFFFF"/>
                </a:solidFill>
                <a:latin typeface="微软雅黑" panose="020B0503020204020204" pitchFamily="34" charset="-122"/>
                <a:ea typeface="微软雅黑" panose="020B0503020204020204" pitchFamily="34" charset="-122"/>
              </a:rPr>
              <a:t>定期递延</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0" name="椭圆 19"/>
          <p:cNvSpPr/>
          <p:nvPr/>
        </p:nvSpPr>
        <p:spPr>
          <a:xfrm>
            <a:off x="6410325" y="1241425"/>
            <a:ext cx="1876425" cy="1901825"/>
          </a:xfrm>
          <a:prstGeom prst="ellipse">
            <a:avLst/>
          </a:prstGeom>
          <a:solidFill>
            <a:schemeClr val="tx2"/>
          </a:solidFill>
          <a:ln w="9525">
            <a:noFill/>
          </a:ln>
        </p:spPr>
        <p:txBody>
          <a:bodyPr lIns="96171" tIns="48084" rIns="96171" bIns="48084" anchor="ctr"/>
          <a:p>
            <a:pPr algn="ctr">
              <a:lnSpc>
                <a:spcPct val="120000"/>
              </a:lnSpc>
            </a:pPr>
            <a:r>
              <a:rPr lang="zh-CN" altLang="en-US" sz="1400" dirty="0">
                <a:solidFill>
                  <a:srgbClr val="FFFFFF"/>
                </a:solidFill>
                <a:latin typeface="微软雅黑" panose="020B0503020204020204" pitchFamily="34" charset="-122"/>
                <a:ea typeface="微软雅黑" panose="020B0503020204020204" pitchFamily="34" charset="-122"/>
              </a:rPr>
              <a:t>不定期递延</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3790950" y="1603375"/>
            <a:ext cx="1487488" cy="1246188"/>
          </a:xfrm>
          <a:prstGeom prst="rect">
            <a:avLst/>
          </a:prstGeom>
          <a:solidFill>
            <a:srgbClr val="1A5D8B"/>
          </a:solidFill>
          <a:ln w="3175">
            <a:noFill/>
          </a:ln>
        </p:spPr>
        <p:txBody>
          <a:bodyPr lIns="96171" tIns="48084" rIns="96171" bIns="48084" anchor="ctr"/>
          <a:p>
            <a:pPr>
              <a:lnSpc>
                <a:spcPct val="120000"/>
              </a:lnSpc>
            </a:pPr>
            <a:r>
              <a:rPr lang="zh-CN" altLang="en-US" dirty="0">
                <a:solidFill>
                  <a:srgbClr val="414455"/>
                </a:solidFill>
                <a:latin typeface="微软雅黑" panose="020B0503020204020204" pitchFamily="34" charset="-122"/>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所得税递延</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93700" y="3344863"/>
            <a:ext cx="3155950" cy="1533525"/>
          </a:xfrm>
          <a:prstGeom prst="rect">
            <a:avLst/>
          </a:prstGeom>
          <a:noFill/>
          <a:ln w="9525">
            <a:noFill/>
          </a:ln>
        </p:spPr>
        <p:txBody>
          <a:bodyPr wrap="square" lIns="96171" tIns="48084" rIns="96171" bIns="48084" anchor="t">
            <a:spAutoFit/>
          </a:bodyPr>
          <a:p>
            <a:pPr>
              <a:lnSpc>
                <a:spcPct val="130000"/>
              </a:lnSpc>
            </a:pPr>
            <a:r>
              <a:rPr lang="zh-CN" altLang="en-US" sz="12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财税[2014]116号文：</a:t>
            </a:r>
            <a:r>
              <a:rPr lang="zh-CN" altLang="en-US" sz="1200" dirty="0">
                <a:solidFill>
                  <a:srgbClr val="404040"/>
                </a:solidFill>
                <a:latin typeface="微软雅黑" panose="020B0503020204020204" pitchFamily="34" charset="-122"/>
                <a:ea typeface="微软雅黑" panose="020B0503020204020204" pitchFamily="34" charset="-122"/>
              </a:rPr>
              <a:t>居民企业以非货币性资产(包括技术)对外投资，对技术转让所得分5年均匀计入应纳税所得。</a:t>
            </a:r>
            <a:endParaRPr lang="zh-CN" altLang="en-US" sz="1200" dirty="0">
              <a:solidFill>
                <a:srgbClr val="40404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404040"/>
                </a:solidFill>
                <a:latin typeface="微软雅黑" panose="020B0503020204020204" pitchFamily="34" charset="-122"/>
                <a:ea typeface="微软雅黑" panose="020B0503020204020204" pitchFamily="34" charset="-122"/>
              </a:rPr>
              <a:t>财税[2015]41号文：个人以非货币性资产(包括技术)对外投资，一次性纳税困难的，可将税款合理分期在5年内缴纳。</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810250" y="3421063"/>
            <a:ext cx="3106738" cy="814387"/>
          </a:xfrm>
          <a:prstGeom prst="rect">
            <a:avLst/>
          </a:prstGeom>
          <a:noFill/>
          <a:ln w="9525">
            <a:noFill/>
          </a:ln>
        </p:spPr>
        <p:txBody>
          <a:bodyPr wrap="square" lIns="96171" tIns="48084" rIns="96171" bIns="48084" anchor="t">
            <a:spAutoFit/>
          </a:bodyPr>
          <a:p>
            <a:pPr>
              <a:lnSpc>
                <a:spcPct val="130000"/>
              </a:lnSpc>
            </a:pPr>
            <a:r>
              <a:rPr lang="zh-CN" altLang="en-US" sz="1200" dirty="0">
                <a:solidFill>
                  <a:srgbClr val="404040"/>
                </a:solidFill>
                <a:latin typeface="微软雅黑" panose="020B0503020204020204" pitchFamily="34" charset="-122"/>
                <a:ea typeface="微软雅黑" panose="020B0503020204020204" pitchFamily="34" charset="-122"/>
              </a:rPr>
              <a:t>财税[2016]101号文：企业或个人以技术投资入股，全部取得股权/股票，投资时可暂不纳税，递延至股权转让时计算缴纳。</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54280" name="TextBox 14"/>
          <p:cNvSpPr txBox="1"/>
          <p:nvPr/>
        </p:nvSpPr>
        <p:spPr>
          <a:xfrm>
            <a:off x="312738" y="58738"/>
            <a:ext cx="7440612"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3</a:t>
            </a:r>
            <a:r>
              <a:rPr lang="zh-CN" altLang="en-US" sz="2000" b="1" dirty="0">
                <a:solidFill>
                  <a:srgbClr val="A94D28"/>
                </a:solidFill>
                <a:latin typeface="微软雅黑" panose="020B0503020204020204" pitchFamily="34" charset="-122"/>
                <a:ea typeface="微软雅黑" panose="020B0503020204020204" pitchFamily="34" charset="-122"/>
              </a:rPr>
              <a:t>、所得税递延政策</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（技术转化</a:t>
            </a: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/技术投资入股合同</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000000"/>
                                          </p:val>
                                        </p:tav>
                                        <p:tav tm="100000">
                                          <p:val>
                                            <p:strVal val="#ppt_w"/>
                                          </p:val>
                                        </p:tav>
                                      </p:tavLst>
                                    </p:anim>
                                    <p:anim calcmode="lin" valueType="num">
                                      <p:cBhvr>
                                        <p:cTn id="8" dur="500" fill="hold"/>
                                        <p:tgtEl>
                                          <p:spTgt spid="19"/>
                                        </p:tgtEl>
                                        <p:attrNameLst>
                                          <p:attrName>ppt_h</p:attrName>
                                        </p:attrNameLst>
                                      </p:cBhvr>
                                      <p:tavLst>
                                        <p:tav tm="0">
                                          <p:val>
                                            <p:fltVal val="0.000000"/>
                                          </p:val>
                                        </p:tav>
                                        <p:tav tm="100000">
                                          <p:val>
                                            <p:strVal val="#ppt_h"/>
                                          </p:val>
                                        </p:tav>
                                      </p:tavLst>
                                    </p:anim>
                                    <p:anim calcmode="lin" valueType="num">
                                      <p:cBhvr>
                                        <p:cTn id="9" dur="500" fill="hold"/>
                                        <p:tgtEl>
                                          <p:spTgt spid="19"/>
                                        </p:tgtEl>
                                        <p:attrNameLst>
                                          <p:attrName>style.rotation</p:attrName>
                                        </p:attrNameLst>
                                      </p:cBhvr>
                                      <p:tavLst>
                                        <p:tav tm="0">
                                          <p:val>
                                            <p:fltVal val="360.000000"/>
                                          </p:val>
                                        </p:tav>
                                        <p:tav tm="100000">
                                          <p:val>
                                            <p:fltVal val="0.00000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000000"/>
                                          </p:val>
                                        </p:tav>
                                        <p:tav tm="100000">
                                          <p:val>
                                            <p:strVal val="#ppt_w"/>
                                          </p:val>
                                        </p:tav>
                                      </p:tavLst>
                                    </p:anim>
                                    <p:anim calcmode="lin" valueType="num">
                                      <p:cBhvr>
                                        <p:cTn id="14" dur="500" fill="hold"/>
                                        <p:tgtEl>
                                          <p:spTgt spid="20"/>
                                        </p:tgtEl>
                                        <p:attrNameLst>
                                          <p:attrName>ppt_h</p:attrName>
                                        </p:attrNameLst>
                                      </p:cBhvr>
                                      <p:tavLst>
                                        <p:tav tm="0">
                                          <p:val>
                                            <p:fltVal val="0.000000"/>
                                          </p:val>
                                        </p:tav>
                                        <p:tav tm="100000">
                                          <p:val>
                                            <p:strVal val="#ppt_h"/>
                                          </p:val>
                                        </p:tav>
                                      </p:tavLst>
                                    </p:anim>
                                    <p:anim calcmode="lin" valueType="num">
                                      <p:cBhvr>
                                        <p:cTn id="15" dur="500" fill="hold"/>
                                        <p:tgtEl>
                                          <p:spTgt spid="20"/>
                                        </p:tgtEl>
                                        <p:attrNameLst>
                                          <p:attrName>style.rotation</p:attrName>
                                        </p:attrNameLst>
                                      </p:cBhvr>
                                      <p:tavLst>
                                        <p:tav tm="0">
                                          <p:val>
                                            <p:fltVal val="360.000000"/>
                                          </p:val>
                                        </p:tav>
                                        <p:tav tm="100000">
                                          <p:val>
                                            <p:fltVal val="0.000000"/>
                                          </p:val>
                                        </p:tav>
                                      </p:tavLst>
                                    </p:anim>
                                    <p:animEffect transition="in" filter="fade">
                                      <p:cBhvr>
                                        <p:cTn id="16" dur="500"/>
                                        <p:tgtEl>
                                          <p:spTgt spid="20"/>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500"/>
                                        <p:tgtEl>
                                          <p:spTgt spid="1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Right)">
                                      <p:cBhvr>
                                        <p:cTn id="23" dur="500"/>
                                        <p:tgtEl>
                                          <p:spTgt spid="18"/>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000000"/>
                                          </p:val>
                                        </p:tav>
                                        <p:tav tm="100000">
                                          <p:val>
                                            <p:strVal val="#ppt_w"/>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500"/>
                                        <p:tgtEl>
                                          <p:spTgt spid="2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amond(in)">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右箭头 16"/>
          <p:cNvSpPr/>
          <p:nvPr/>
        </p:nvSpPr>
        <p:spPr>
          <a:xfrm>
            <a:off x="2787650" y="1733550"/>
            <a:ext cx="3559175" cy="393700"/>
          </a:xfrm>
          <a:prstGeom prst="rightArrow">
            <a:avLst>
              <a:gd name="adj1" fmla="val 50000"/>
              <a:gd name="adj2" fmla="val 50140"/>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18" name="右箭头 17"/>
          <p:cNvSpPr/>
          <p:nvPr/>
        </p:nvSpPr>
        <p:spPr>
          <a:xfrm flipH="1">
            <a:off x="2919413" y="2324100"/>
            <a:ext cx="3684587" cy="393700"/>
          </a:xfrm>
          <a:prstGeom prst="rightArrow">
            <a:avLst>
              <a:gd name="adj1" fmla="val 50000"/>
              <a:gd name="adj2" fmla="val 49870"/>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19" name="椭圆 18"/>
          <p:cNvSpPr/>
          <p:nvPr/>
        </p:nvSpPr>
        <p:spPr>
          <a:xfrm>
            <a:off x="1042988" y="1241425"/>
            <a:ext cx="1876425" cy="1903413"/>
          </a:xfrm>
          <a:prstGeom prst="ellipse">
            <a:avLst/>
          </a:prstGeom>
          <a:solidFill>
            <a:schemeClr val="tx2"/>
          </a:solidFill>
          <a:ln w="9525">
            <a:noFill/>
          </a:ln>
        </p:spPr>
        <p:txBody>
          <a:bodyPr lIns="96171" tIns="48084" rIns="96171" bIns="48084" anchor="ctr"/>
          <a:p>
            <a:pPr algn="ctr">
              <a:lnSpc>
                <a:spcPct val="120000"/>
              </a:lnSpc>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申报研发加计</a:t>
            </a:r>
            <a:endParaRPr lang="zh-CN" altLang="en-US" sz="1400" dirty="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（甲方）</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0" name="椭圆 19"/>
          <p:cNvSpPr/>
          <p:nvPr/>
        </p:nvSpPr>
        <p:spPr>
          <a:xfrm>
            <a:off x="6410325" y="1241425"/>
            <a:ext cx="1876425" cy="1903413"/>
          </a:xfrm>
          <a:prstGeom prst="ellipse">
            <a:avLst/>
          </a:prstGeom>
          <a:solidFill>
            <a:schemeClr val="tx2"/>
          </a:solidFill>
          <a:ln w="9525">
            <a:noFill/>
          </a:ln>
        </p:spPr>
        <p:txBody>
          <a:bodyPr lIns="96171" tIns="48084" rIns="96171" bIns="48084" anchor="ctr"/>
          <a:p>
            <a:pPr algn="ctr">
              <a:lnSpc>
                <a:spcPct val="120000"/>
              </a:lnSpc>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技术合同登记</a:t>
            </a:r>
            <a:endParaRPr lang="zh-CN" altLang="en-US" sz="1400" dirty="0">
              <a:solidFill>
                <a:srgbClr val="FFFFFF"/>
              </a:solidFill>
              <a:latin typeface="微软雅黑" panose="020B0503020204020204" pitchFamily="34" charset="-122"/>
              <a:ea typeface="微软雅黑" panose="020B0503020204020204" pitchFamily="34" charset="-122"/>
            </a:endParaRPr>
          </a:p>
          <a:p>
            <a:pPr algn="ctr">
              <a:lnSpc>
                <a:spcPct val="120000"/>
              </a:lnSpc>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（乙方）</a:t>
            </a:r>
            <a:r>
              <a:rPr lang="zh-CN" altLang="en-US" sz="1400" dirty="0">
                <a:solidFill>
                  <a:srgbClr val="FFFFFF"/>
                </a:solidFill>
                <a:latin typeface="微软雅黑" panose="020B0503020204020204" pitchFamily="34" charset="-122"/>
                <a:ea typeface="微软雅黑" panose="020B0503020204020204" pitchFamily="34" charset="-122"/>
              </a:rPr>
              <a:t> </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3790950" y="1603375"/>
            <a:ext cx="1487488" cy="1246188"/>
          </a:xfrm>
          <a:prstGeom prst="rect">
            <a:avLst/>
          </a:prstGeom>
          <a:solidFill>
            <a:srgbClr val="1A5D8B"/>
          </a:solidFill>
          <a:ln w="3175">
            <a:noFill/>
          </a:ln>
        </p:spPr>
        <p:txBody>
          <a:bodyPr lIns="96171" tIns="48084" rIns="96171" bIns="48084" anchor="ctr"/>
          <a:p>
            <a:pPr>
              <a:lnSpc>
                <a:spcPct val="120000"/>
              </a:lnSpc>
            </a:pPr>
            <a:r>
              <a:rPr lang="zh-CN" altLang="en-US" dirty="0">
                <a:solidFill>
                  <a:srgbClr val="414455"/>
                </a:solidFill>
                <a:latin typeface="微软雅黑" panose="020B0503020204020204" pitchFamily="34" charset="-122"/>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委托开发</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2" name="下箭头 21"/>
          <p:cNvSpPr/>
          <p:nvPr/>
        </p:nvSpPr>
        <p:spPr>
          <a:xfrm>
            <a:off x="4114800" y="3144838"/>
            <a:ext cx="841375" cy="588962"/>
          </a:xfrm>
          <a:prstGeom prst="downArrow">
            <a:avLst>
              <a:gd name="adj1" fmla="val 50000"/>
              <a:gd name="adj2" fmla="val 50000"/>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93700" y="3344863"/>
            <a:ext cx="3155950" cy="1533525"/>
          </a:xfrm>
          <a:prstGeom prst="rect">
            <a:avLst/>
          </a:prstGeom>
          <a:noFill/>
          <a:ln w="9525">
            <a:noFill/>
          </a:ln>
        </p:spPr>
        <p:txBody>
          <a:bodyPr wrap="square" lIns="96171" tIns="48084" rIns="96171" bIns="48084" anchor="t">
            <a:spAutoFit/>
          </a:bodyPr>
          <a:p>
            <a:pPr>
              <a:lnSpc>
                <a:spcPct val="130000"/>
              </a:lnSpc>
            </a:pPr>
            <a:r>
              <a:rPr lang="zh-CN" altLang="en-US"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a:t>
            </a:r>
            <a:r>
              <a:rPr lang="zh-CN" altLang="en-US"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sym typeface="微软雅黑" panose="020B0503020204020204" pitchFamily="34" charset="-122"/>
              </a:rPr>
              <a:t>文件规定</a:t>
            </a:r>
            <a:r>
              <a:rPr lang="zh-CN" altLang="en-US"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企业在委外项目加计扣除的备查材料中提供：“经科技行政主管部门登记的委托、合作研究开发项目的合同”。</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这一规定要求企业加计扣除中委托开发、合作开发、集团开发项目必须签订技术开发合同，且需要进行技术合同认定登记。</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810250" y="3421063"/>
            <a:ext cx="3106738" cy="1533525"/>
          </a:xfrm>
          <a:prstGeom prst="rect">
            <a:avLst/>
          </a:prstGeom>
          <a:noFill/>
          <a:ln w="9525">
            <a:noFill/>
          </a:ln>
        </p:spPr>
        <p:txBody>
          <a:bodyPr wrap="square" lIns="96171" tIns="48084" rIns="96171" bIns="48084" anchor="t">
            <a:spAutoFit/>
          </a:bodyPr>
          <a:p>
            <a:pPr>
              <a:lnSpc>
                <a:spcPct val="130000"/>
              </a:lnSpc>
            </a:pPr>
            <a:r>
              <a:rPr lang="zh-CN" altLang="en-US"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a:t>
            </a:r>
            <a:r>
              <a:rPr lang="zh-CN" altLang="en-US"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sym typeface="微软雅黑" panose="020B0503020204020204" pitchFamily="34" charset="-122"/>
              </a:rPr>
              <a:t>办理程序</a:t>
            </a:r>
            <a:r>
              <a:rPr lang="zh-CN" altLang="en-US"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a:t>
            </a:r>
            <a:endParaRPr lang="zh-CN" altLang="en-US" sz="12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（一）委托方与受托方签订技术开发合同；</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（二）受托方进行技术合同认定登记；</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（三）受托方将技术合同登记信息表及盖有登记章的合同移交给委托方；</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（四）委托方申报加计扣除。</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5" name="TextBox 19"/>
          <p:cNvSpPr txBox="1"/>
          <p:nvPr/>
        </p:nvSpPr>
        <p:spPr>
          <a:xfrm>
            <a:off x="3667125" y="3917950"/>
            <a:ext cx="1914525" cy="685800"/>
          </a:xfrm>
          <a:prstGeom prst="rect">
            <a:avLst/>
          </a:prstGeom>
          <a:noFill/>
          <a:ln w="9525">
            <a:noFill/>
          </a:ln>
        </p:spPr>
        <p:txBody>
          <a:bodyPr wrap="square" lIns="96171" tIns="48084" rIns="96171" bIns="48084" anchor="t">
            <a:spAutoFit/>
          </a:bodyPr>
          <a:p>
            <a:pPr>
              <a:lnSpc>
                <a:spcPct val="120000"/>
              </a:lnSpc>
            </a:pPr>
            <a:r>
              <a:rPr lang="zh-CN" altLang="en-US" sz="1600" dirty="0">
                <a:solidFill>
                  <a:srgbClr val="4D4D4D"/>
                </a:solidFill>
                <a:latin typeface="微软雅黑" panose="020B0503020204020204" pitchFamily="34" charset="-122"/>
                <a:ea typeface="微软雅黑" panose="020B0503020204020204" pitchFamily="34" charset="-122"/>
              </a:rPr>
              <a:t>国家税务总局公告2015年第97号</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56330" name="TextBox 14"/>
          <p:cNvSpPr txBox="1"/>
          <p:nvPr/>
        </p:nvSpPr>
        <p:spPr>
          <a:xfrm>
            <a:off x="312738" y="32068"/>
            <a:ext cx="7440612" cy="460375"/>
          </a:xfrm>
          <a:prstGeom prst="rect">
            <a:avLst/>
          </a:prstGeom>
          <a:noFill/>
          <a:ln w="9525">
            <a:noFill/>
          </a:ln>
        </p:spPr>
        <p:txBody>
          <a:bodyPr wrap="square" anchor="t">
            <a:spAutoFit/>
          </a:bodyPr>
          <a:p>
            <a:pPr>
              <a:lnSpc>
                <a:spcPct val="120000"/>
              </a:lnSpc>
            </a:pPr>
            <a:r>
              <a:rPr lang="en-US" altLang="zh-CN" sz="2000" b="1" dirty="0">
                <a:solidFill>
                  <a:srgbClr val="A94D28"/>
                </a:solidFill>
                <a:sym typeface="微软雅黑" panose="020B0503020204020204" pitchFamily="34" charset="-122"/>
              </a:rPr>
              <a:t>4</a:t>
            </a:r>
            <a:r>
              <a:rPr lang="zh-CN" altLang="en-US" sz="2000" b="1" dirty="0">
                <a:solidFill>
                  <a:srgbClr val="A94D28"/>
                </a:solidFill>
                <a:sym typeface="微软雅黑" panose="020B0503020204020204" pitchFamily="34" charset="-122"/>
              </a:rPr>
              <a:t>、</a:t>
            </a:r>
            <a:r>
              <a:rPr lang="zh-CN" altLang="en-US" sz="2000" b="1" dirty="0">
                <a:solidFill>
                  <a:srgbClr val="A94D28"/>
                </a:solidFill>
                <a:sym typeface="+mn-ea"/>
              </a:rPr>
              <a:t>委托方研发费用加计扣除</a:t>
            </a:r>
            <a:r>
              <a:rPr lang="zh-CN" altLang="en-US" sz="2000" b="1" dirty="0">
                <a:solidFill>
                  <a:schemeClr val="tx2">
                    <a:lumMod val="50000"/>
                  </a:schemeClr>
                </a:solidFill>
                <a:sym typeface="+mn-ea"/>
              </a:rPr>
              <a:t>（技术开发</a:t>
            </a:r>
            <a:r>
              <a:rPr lang="en-US" altLang="zh-CN" sz="2000" b="1" dirty="0">
                <a:solidFill>
                  <a:schemeClr val="tx2">
                    <a:lumMod val="50000"/>
                  </a:schemeClr>
                </a:solidFill>
                <a:sym typeface="+mn-ea"/>
              </a:rPr>
              <a:t>/</a:t>
            </a:r>
            <a:r>
              <a:rPr lang="zh-CN" altLang="en-US" sz="2000" b="1" dirty="0">
                <a:solidFill>
                  <a:schemeClr val="tx2">
                    <a:lumMod val="50000"/>
                  </a:schemeClr>
                </a:solidFill>
                <a:sym typeface="+mn-ea"/>
              </a:rPr>
              <a:t>委托开发合同）</a:t>
            </a:r>
            <a:endParaRPr lang="zh-CN" altLang="en-US" sz="2000" b="1" dirty="0">
              <a:solidFill>
                <a:schemeClr val="tx2">
                  <a:lumMod val="50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000000"/>
                                          </p:val>
                                        </p:tav>
                                        <p:tav tm="100000">
                                          <p:val>
                                            <p:strVal val="#ppt_w"/>
                                          </p:val>
                                        </p:tav>
                                      </p:tavLst>
                                    </p:anim>
                                    <p:anim calcmode="lin" valueType="num">
                                      <p:cBhvr>
                                        <p:cTn id="8" dur="500" fill="hold"/>
                                        <p:tgtEl>
                                          <p:spTgt spid="19"/>
                                        </p:tgtEl>
                                        <p:attrNameLst>
                                          <p:attrName>ppt_h</p:attrName>
                                        </p:attrNameLst>
                                      </p:cBhvr>
                                      <p:tavLst>
                                        <p:tav tm="0">
                                          <p:val>
                                            <p:fltVal val="0.000000"/>
                                          </p:val>
                                        </p:tav>
                                        <p:tav tm="100000">
                                          <p:val>
                                            <p:strVal val="#ppt_h"/>
                                          </p:val>
                                        </p:tav>
                                      </p:tavLst>
                                    </p:anim>
                                    <p:anim calcmode="lin" valueType="num">
                                      <p:cBhvr>
                                        <p:cTn id="9" dur="500" fill="hold"/>
                                        <p:tgtEl>
                                          <p:spTgt spid="19"/>
                                        </p:tgtEl>
                                        <p:attrNameLst>
                                          <p:attrName>style.rotation</p:attrName>
                                        </p:attrNameLst>
                                      </p:cBhvr>
                                      <p:tavLst>
                                        <p:tav tm="0">
                                          <p:val>
                                            <p:fltVal val="360.000000"/>
                                          </p:val>
                                        </p:tav>
                                        <p:tav tm="100000">
                                          <p:val>
                                            <p:fltVal val="0.00000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000000"/>
                                          </p:val>
                                        </p:tav>
                                        <p:tav tm="100000">
                                          <p:val>
                                            <p:strVal val="#ppt_w"/>
                                          </p:val>
                                        </p:tav>
                                      </p:tavLst>
                                    </p:anim>
                                    <p:anim calcmode="lin" valueType="num">
                                      <p:cBhvr>
                                        <p:cTn id="14" dur="500" fill="hold"/>
                                        <p:tgtEl>
                                          <p:spTgt spid="20"/>
                                        </p:tgtEl>
                                        <p:attrNameLst>
                                          <p:attrName>ppt_h</p:attrName>
                                        </p:attrNameLst>
                                      </p:cBhvr>
                                      <p:tavLst>
                                        <p:tav tm="0">
                                          <p:val>
                                            <p:fltVal val="0.000000"/>
                                          </p:val>
                                        </p:tav>
                                        <p:tav tm="100000">
                                          <p:val>
                                            <p:strVal val="#ppt_h"/>
                                          </p:val>
                                        </p:tav>
                                      </p:tavLst>
                                    </p:anim>
                                    <p:anim calcmode="lin" valueType="num">
                                      <p:cBhvr>
                                        <p:cTn id="15" dur="500" fill="hold"/>
                                        <p:tgtEl>
                                          <p:spTgt spid="20"/>
                                        </p:tgtEl>
                                        <p:attrNameLst>
                                          <p:attrName>style.rotation</p:attrName>
                                        </p:attrNameLst>
                                      </p:cBhvr>
                                      <p:tavLst>
                                        <p:tav tm="0">
                                          <p:val>
                                            <p:fltVal val="360.000000"/>
                                          </p:val>
                                        </p:tav>
                                        <p:tav tm="100000">
                                          <p:val>
                                            <p:fltVal val="0.000000"/>
                                          </p:val>
                                        </p:tav>
                                      </p:tavLst>
                                    </p:anim>
                                    <p:animEffect transition="in" filter="fade">
                                      <p:cBhvr>
                                        <p:cTn id="16" dur="500"/>
                                        <p:tgtEl>
                                          <p:spTgt spid="20"/>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500"/>
                                        <p:tgtEl>
                                          <p:spTgt spid="1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Right)">
                                      <p:cBhvr>
                                        <p:cTn id="23" dur="500"/>
                                        <p:tgtEl>
                                          <p:spTgt spid="18"/>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000000"/>
                                          </p:val>
                                        </p:tav>
                                        <p:tav tm="100000">
                                          <p:val>
                                            <p:strVal val="#ppt_w"/>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500"/>
                                        <p:tgtEl>
                                          <p:spTgt spid="25"/>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amond(in)">
                                      <p:cBhvr>
                                        <p:cTn id="41" dur="500"/>
                                        <p:tgtEl>
                                          <p:spTgt spid="2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amond(i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Group 5"/>
          <p:cNvGrpSpPr/>
          <p:nvPr/>
        </p:nvGrpSpPr>
        <p:grpSpPr>
          <a:xfrm>
            <a:off x="1404938" y="3448050"/>
            <a:ext cx="1460500" cy="1660525"/>
            <a:chOff x="446088" y="5724525"/>
            <a:chExt cx="1089025" cy="1236663"/>
          </a:xfrm>
        </p:grpSpPr>
        <p:sp>
          <p:nvSpPr>
            <p:cNvPr id="58370" name="Freeform: Shape 6"/>
            <p:cNvSpPr/>
            <p:nvPr/>
          </p:nvSpPr>
          <p:spPr>
            <a:xfrm>
              <a:off x="468313" y="5756275"/>
              <a:ext cx="1039813" cy="1181100"/>
            </a:xfrm>
            <a:custGeom>
              <a:avLst/>
              <a:gdLst/>
              <a:ahLst/>
              <a:cxnLst>
                <a:cxn ang="0">
                  <a:pos x="871409" y="525462"/>
                </a:cxn>
                <a:cxn ang="0">
                  <a:pos x="806272" y="548481"/>
                </a:cxn>
                <a:cxn ang="0">
                  <a:pos x="746695" y="639762"/>
                </a:cxn>
                <a:cxn ang="0">
                  <a:pos x="696650" y="718343"/>
                </a:cxn>
                <a:cxn ang="0">
                  <a:pos x="641045" y="740568"/>
                </a:cxn>
                <a:cxn ang="0">
                  <a:pos x="577497" y="733425"/>
                </a:cxn>
                <a:cxn ang="0">
                  <a:pos x="467081" y="688181"/>
                </a:cxn>
                <a:cxn ang="0">
                  <a:pos x="410682" y="611187"/>
                </a:cxn>
                <a:cxn ang="0">
                  <a:pos x="532219" y="570706"/>
                </a:cxn>
                <a:cxn ang="0">
                  <a:pos x="618803" y="494506"/>
                </a:cxn>
                <a:cxn ang="0">
                  <a:pos x="659316" y="381000"/>
                </a:cxn>
                <a:cxn ang="0">
                  <a:pos x="656933" y="304800"/>
                </a:cxn>
                <a:cxn ang="0">
                  <a:pos x="634691" y="224631"/>
                </a:cxn>
                <a:cxn ang="0">
                  <a:pos x="595767" y="151606"/>
                </a:cxn>
                <a:cxn ang="0">
                  <a:pos x="541751" y="88106"/>
                </a:cxn>
                <a:cxn ang="0">
                  <a:pos x="475025" y="38893"/>
                </a:cxn>
                <a:cxn ang="0">
                  <a:pos x="399561" y="8731"/>
                </a:cxn>
                <a:cxn ang="0">
                  <a:pos x="333629" y="0"/>
                </a:cxn>
                <a:cxn ang="0">
                  <a:pos x="252605" y="13493"/>
                </a:cxn>
                <a:cxn ang="0">
                  <a:pos x="177935" y="47625"/>
                </a:cxn>
                <a:cxn ang="0">
                  <a:pos x="114387" y="100012"/>
                </a:cxn>
                <a:cxn ang="0">
                  <a:pos x="63548" y="165893"/>
                </a:cxn>
                <a:cxn ang="0">
                  <a:pos x="27802" y="240506"/>
                </a:cxn>
                <a:cxn ang="0">
                  <a:pos x="9532" y="320675"/>
                </a:cxn>
                <a:cxn ang="0">
                  <a:pos x="11915" y="405606"/>
                </a:cxn>
                <a:cxn ang="0">
                  <a:pos x="59576" y="508793"/>
                </a:cxn>
                <a:cxn ang="0">
                  <a:pos x="150927" y="578643"/>
                </a:cxn>
                <a:cxn ang="0">
                  <a:pos x="247044" y="646906"/>
                </a:cxn>
                <a:cxn ang="0">
                  <a:pos x="184290" y="660400"/>
                </a:cxn>
                <a:cxn ang="0">
                  <a:pos x="120742" y="692150"/>
                </a:cxn>
                <a:cxn ang="0">
                  <a:pos x="46867" y="769937"/>
                </a:cxn>
                <a:cxn ang="0">
                  <a:pos x="7943" y="846931"/>
                </a:cxn>
                <a:cxn ang="0">
                  <a:pos x="0" y="938212"/>
                </a:cxn>
                <a:cxn ang="0">
                  <a:pos x="17475" y="1020762"/>
                </a:cxn>
                <a:cxn ang="0">
                  <a:pos x="57988" y="1075531"/>
                </a:cxn>
                <a:cxn ang="0">
                  <a:pos x="116770" y="1112043"/>
                </a:cxn>
                <a:cxn ang="0">
                  <a:pos x="188262" y="1129506"/>
                </a:cxn>
                <a:cxn ang="0">
                  <a:pos x="216859" y="1166812"/>
                </a:cxn>
                <a:cxn ang="0">
                  <a:pos x="316153" y="1181100"/>
                </a:cxn>
                <a:cxn ang="0">
                  <a:pos x="490912" y="1164431"/>
                </a:cxn>
                <a:cxn ang="0">
                  <a:pos x="540956" y="876300"/>
                </a:cxn>
                <a:cxn ang="0">
                  <a:pos x="645812" y="877093"/>
                </a:cxn>
                <a:cxn ang="0">
                  <a:pos x="726836" y="852487"/>
                </a:cxn>
                <a:cxn ang="0">
                  <a:pos x="795945" y="805656"/>
                </a:cxn>
                <a:cxn ang="0">
                  <a:pos x="851550" y="735012"/>
                </a:cxn>
                <a:cxn ang="0">
                  <a:pos x="918276" y="721518"/>
                </a:cxn>
                <a:cxn ang="0">
                  <a:pos x="992945" y="697706"/>
                </a:cxn>
                <a:cxn ang="0">
                  <a:pos x="1031075" y="660400"/>
                </a:cxn>
                <a:cxn ang="0">
                  <a:pos x="1039018" y="616743"/>
                </a:cxn>
                <a:cxn ang="0">
                  <a:pos x="1020748" y="575468"/>
                </a:cxn>
                <a:cxn ang="0">
                  <a:pos x="979441" y="542925"/>
                </a:cxn>
                <a:cxn ang="0">
                  <a:pos x="934163" y="530225"/>
                </a:cxn>
                <a:cxn ang="0">
                  <a:pos x="161254" y="971550"/>
                </a:cxn>
                <a:cxn ang="0">
                  <a:pos x="125508" y="935831"/>
                </a:cxn>
                <a:cxn ang="0">
                  <a:pos x="125508" y="901700"/>
                </a:cxn>
                <a:cxn ang="0">
                  <a:pos x="158871" y="857250"/>
                </a:cxn>
                <a:cxn ang="0">
                  <a:pos x="197794" y="986631"/>
                </a:cxn>
              </a:cxnLst>
              <a:pathLst>
                <a:path w="1309" h="1488">
                  <a:moveTo>
                    <a:pt x="1176" y="668"/>
                  </a:moveTo>
                  <a:lnTo>
                    <a:pt x="1176" y="668"/>
                  </a:lnTo>
                  <a:lnTo>
                    <a:pt x="1146" y="663"/>
                  </a:lnTo>
                  <a:lnTo>
                    <a:pt x="1120" y="662"/>
                  </a:lnTo>
                  <a:lnTo>
                    <a:pt x="1097" y="662"/>
                  </a:lnTo>
                  <a:lnTo>
                    <a:pt x="1076" y="663"/>
                  </a:lnTo>
                  <a:lnTo>
                    <a:pt x="1058" y="668"/>
                  </a:lnTo>
                  <a:lnTo>
                    <a:pt x="1043" y="673"/>
                  </a:lnTo>
                  <a:lnTo>
                    <a:pt x="1027" y="682"/>
                  </a:lnTo>
                  <a:lnTo>
                    <a:pt x="1015" y="691"/>
                  </a:lnTo>
                  <a:lnTo>
                    <a:pt x="1002" y="705"/>
                  </a:lnTo>
                  <a:lnTo>
                    <a:pt x="989" y="719"/>
                  </a:lnTo>
                  <a:lnTo>
                    <a:pt x="978" y="738"/>
                  </a:lnTo>
                  <a:lnTo>
                    <a:pt x="966" y="757"/>
                  </a:lnTo>
                  <a:lnTo>
                    <a:pt x="940" y="806"/>
                  </a:lnTo>
                  <a:lnTo>
                    <a:pt x="908" y="867"/>
                  </a:lnTo>
                  <a:lnTo>
                    <a:pt x="908" y="867"/>
                  </a:lnTo>
                  <a:lnTo>
                    <a:pt x="900" y="881"/>
                  </a:lnTo>
                  <a:lnTo>
                    <a:pt x="888" y="895"/>
                  </a:lnTo>
                  <a:lnTo>
                    <a:pt x="877" y="905"/>
                  </a:lnTo>
                  <a:lnTo>
                    <a:pt x="865" y="914"/>
                  </a:lnTo>
                  <a:lnTo>
                    <a:pt x="852" y="921"/>
                  </a:lnTo>
                  <a:lnTo>
                    <a:pt x="838" y="927"/>
                  </a:lnTo>
                  <a:lnTo>
                    <a:pt x="823" y="930"/>
                  </a:lnTo>
                  <a:lnTo>
                    <a:pt x="807" y="933"/>
                  </a:lnTo>
                  <a:lnTo>
                    <a:pt x="792" y="934"/>
                  </a:lnTo>
                  <a:lnTo>
                    <a:pt x="776" y="933"/>
                  </a:lnTo>
                  <a:lnTo>
                    <a:pt x="759" y="931"/>
                  </a:lnTo>
                  <a:lnTo>
                    <a:pt x="744" y="928"/>
                  </a:lnTo>
                  <a:lnTo>
                    <a:pt x="727" y="924"/>
                  </a:lnTo>
                  <a:lnTo>
                    <a:pt x="710" y="920"/>
                  </a:lnTo>
                  <a:lnTo>
                    <a:pt x="678" y="909"/>
                  </a:lnTo>
                  <a:lnTo>
                    <a:pt x="646" y="896"/>
                  </a:lnTo>
                  <a:lnTo>
                    <a:pt x="617" y="881"/>
                  </a:lnTo>
                  <a:lnTo>
                    <a:pt x="588" y="867"/>
                  </a:lnTo>
                  <a:lnTo>
                    <a:pt x="565" y="853"/>
                  </a:lnTo>
                  <a:lnTo>
                    <a:pt x="530" y="830"/>
                  </a:lnTo>
                  <a:lnTo>
                    <a:pt x="517" y="820"/>
                  </a:lnTo>
                  <a:lnTo>
                    <a:pt x="517" y="770"/>
                  </a:lnTo>
                  <a:lnTo>
                    <a:pt x="517" y="770"/>
                  </a:lnTo>
                  <a:lnTo>
                    <a:pt x="551" y="763"/>
                  </a:lnTo>
                  <a:lnTo>
                    <a:pt x="581" y="756"/>
                  </a:lnTo>
                  <a:lnTo>
                    <a:pt x="612" y="745"/>
                  </a:lnTo>
                  <a:lnTo>
                    <a:pt x="642" y="734"/>
                  </a:lnTo>
                  <a:lnTo>
                    <a:pt x="670" y="719"/>
                  </a:lnTo>
                  <a:lnTo>
                    <a:pt x="695" y="704"/>
                  </a:lnTo>
                  <a:lnTo>
                    <a:pt x="720" y="686"/>
                  </a:lnTo>
                  <a:lnTo>
                    <a:pt x="741" y="666"/>
                  </a:lnTo>
                  <a:lnTo>
                    <a:pt x="761" y="645"/>
                  </a:lnTo>
                  <a:lnTo>
                    <a:pt x="779" y="623"/>
                  </a:lnTo>
                  <a:lnTo>
                    <a:pt x="795" y="597"/>
                  </a:lnTo>
                  <a:lnTo>
                    <a:pt x="807" y="571"/>
                  </a:lnTo>
                  <a:lnTo>
                    <a:pt x="817" y="543"/>
                  </a:lnTo>
                  <a:lnTo>
                    <a:pt x="825" y="512"/>
                  </a:lnTo>
                  <a:lnTo>
                    <a:pt x="830" y="480"/>
                  </a:lnTo>
                  <a:lnTo>
                    <a:pt x="831" y="446"/>
                  </a:lnTo>
                  <a:lnTo>
                    <a:pt x="831" y="446"/>
                  </a:lnTo>
                  <a:lnTo>
                    <a:pt x="831" y="425"/>
                  </a:lnTo>
                  <a:lnTo>
                    <a:pt x="830" y="404"/>
                  </a:lnTo>
                  <a:lnTo>
                    <a:pt x="827" y="384"/>
                  </a:lnTo>
                  <a:lnTo>
                    <a:pt x="823" y="363"/>
                  </a:lnTo>
                  <a:lnTo>
                    <a:pt x="818" y="344"/>
                  </a:lnTo>
                  <a:lnTo>
                    <a:pt x="813" y="324"/>
                  </a:lnTo>
                  <a:lnTo>
                    <a:pt x="806" y="303"/>
                  </a:lnTo>
                  <a:lnTo>
                    <a:pt x="799" y="283"/>
                  </a:lnTo>
                  <a:lnTo>
                    <a:pt x="790" y="265"/>
                  </a:lnTo>
                  <a:lnTo>
                    <a:pt x="782" y="246"/>
                  </a:lnTo>
                  <a:lnTo>
                    <a:pt x="772" y="227"/>
                  </a:lnTo>
                  <a:lnTo>
                    <a:pt x="761" y="209"/>
                  </a:lnTo>
                  <a:lnTo>
                    <a:pt x="750" y="191"/>
                  </a:lnTo>
                  <a:lnTo>
                    <a:pt x="737" y="174"/>
                  </a:lnTo>
                  <a:lnTo>
                    <a:pt x="724" y="157"/>
                  </a:lnTo>
                  <a:lnTo>
                    <a:pt x="710" y="142"/>
                  </a:lnTo>
                  <a:lnTo>
                    <a:pt x="696" y="126"/>
                  </a:lnTo>
                  <a:lnTo>
                    <a:pt x="682" y="111"/>
                  </a:lnTo>
                  <a:lnTo>
                    <a:pt x="666" y="97"/>
                  </a:lnTo>
                  <a:lnTo>
                    <a:pt x="650" y="84"/>
                  </a:lnTo>
                  <a:lnTo>
                    <a:pt x="633" y="72"/>
                  </a:lnTo>
                  <a:lnTo>
                    <a:pt x="617" y="60"/>
                  </a:lnTo>
                  <a:lnTo>
                    <a:pt x="598" y="49"/>
                  </a:lnTo>
                  <a:lnTo>
                    <a:pt x="580" y="39"/>
                  </a:lnTo>
                  <a:lnTo>
                    <a:pt x="562" y="31"/>
                  </a:lnTo>
                  <a:lnTo>
                    <a:pt x="542" y="23"/>
                  </a:lnTo>
                  <a:lnTo>
                    <a:pt x="523" y="17"/>
                  </a:lnTo>
                  <a:lnTo>
                    <a:pt x="503" y="11"/>
                  </a:lnTo>
                  <a:lnTo>
                    <a:pt x="483" y="7"/>
                  </a:lnTo>
                  <a:lnTo>
                    <a:pt x="462" y="3"/>
                  </a:lnTo>
                  <a:lnTo>
                    <a:pt x="441" y="2"/>
                  </a:lnTo>
                  <a:lnTo>
                    <a:pt x="420" y="0"/>
                  </a:lnTo>
                  <a:lnTo>
                    <a:pt x="420" y="0"/>
                  </a:lnTo>
                  <a:lnTo>
                    <a:pt x="399" y="2"/>
                  </a:lnTo>
                  <a:lnTo>
                    <a:pt x="378" y="3"/>
                  </a:lnTo>
                  <a:lnTo>
                    <a:pt x="359" y="7"/>
                  </a:lnTo>
                  <a:lnTo>
                    <a:pt x="338" y="11"/>
                  </a:lnTo>
                  <a:lnTo>
                    <a:pt x="318" y="17"/>
                  </a:lnTo>
                  <a:lnTo>
                    <a:pt x="298" y="23"/>
                  </a:lnTo>
                  <a:lnTo>
                    <a:pt x="279" y="31"/>
                  </a:lnTo>
                  <a:lnTo>
                    <a:pt x="260" y="39"/>
                  </a:lnTo>
                  <a:lnTo>
                    <a:pt x="242" y="49"/>
                  </a:lnTo>
                  <a:lnTo>
                    <a:pt x="224" y="60"/>
                  </a:lnTo>
                  <a:lnTo>
                    <a:pt x="207" y="72"/>
                  </a:lnTo>
                  <a:lnTo>
                    <a:pt x="190" y="84"/>
                  </a:lnTo>
                  <a:lnTo>
                    <a:pt x="175" y="97"/>
                  </a:lnTo>
                  <a:lnTo>
                    <a:pt x="160" y="111"/>
                  </a:lnTo>
                  <a:lnTo>
                    <a:pt x="144" y="126"/>
                  </a:lnTo>
                  <a:lnTo>
                    <a:pt x="130" y="142"/>
                  </a:lnTo>
                  <a:lnTo>
                    <a:pt x="116" y="157"/>
                  </a:lnTo>
                  <a:lnTo>
                    <a:pt x="103" y="174"/>
                  </a:lnTo>
                  <a:lnTo>
                    <a:pt x="91" y="191"/>
                  </a:lnTo>
                  <a:lnTo>
                    <a:pt x="80" y="209"/>
                  </a:lnTo>
                  <a:lnTo>
                    <a:pt x="70" y="227"/>
                  </a:lnTo>
                  <a:lnTo>
                    <a:pt x="60" y="246"/>
                  </a:lnTo>
                  <a:lnTo>
                    <a:pt x="50" y="265"/>
                  </a:lnTo>
                  <a:lnTo>
                    <a:pt x="42" y="283"/>
                  </a:lnTo>
                  <a:lnTo>
                    <a:pt x="35" y="303"/>
                  </a:lnTo>
                  <a:lnTo>
                    <a:pt x="28" y="324"/>
                  </a:lnTo>
                  <a:lnTo>
                    <a:pt x="22" y="344"/>
                  </a:lnTo>
                  <a:lnTo>
                    <a:pt x="18" y="363"/>
                  </a:lnTo>
                  <a:lnTo>
                    <a:pt x="15" y="384"/>
                  </a:lnTo>
                  <a:lnTo>
                    <a:pt x="12" y="404"/>
                  </a:lnTo>
                  <a:lnTo>
                    <a:pt x="11" y="425"/>
                  </a:lnTo>
                  <a:lnTo>
                    <a:pt x="10" y="446"/>
                  </a:lnTo>
                  <a:lnTo>
                    <a:pt x="10" y="446"/>
                  </a:lnTo>
                  <a:lnTo>
                    <a:pt x="11" y="478"/>
                  </a:lnTo>
                  <a:lnTo>
                    <a:pt x="15" y="511"/>
                  </a:lnTo>
                  <a:lnTo>
                    <a:pt x="22" y="540"/>
                  </a:lnTo>
                  <a:lnTo>
                    <a:pt x="32" y="568"/>
                  </a:lnTo>
                  <a:lnTo>
                    <a:pt x="45" y="595"/>
                  </a:lnTo>
                  <a:lnTo>
                    <a:pt x="59" y="619"/>
                  </a:lnTo>
                  <a:lnTo>
                    <a:pt x="75" y="641"/>
                  </a:lnTo>
                  <a:lnTo>
                    <a:pt x="95" y="662"/>
                  </a:lnTo>
                  <a:lnTo>
                    <a:pt x="116" y="682"/>
                  </a:lnTo>
                  <a:lnTo>
                    <a:pt x="138" y="700"/>
                  </a:lnTo>
                  <a:lnTo>
                    <a:pt x="164" y="715"/>
                  </a:lnTo>
                  <a:lnTo>
                    <a:pt x="190" y="729"/>
                  </a:lnTo>
                  <a:lnTo>
                    <a:pt x="218" y="742"/>
                  </a:lnTo>
                  <a:lnTo>
                    <a:pt x="248" y="752"/>
                  </a:lnTo>
                  <a:lnTo>
                    <a:pt x="279" y="760"/>
                  </a:lnTo>
                  <a:lnTo>
                    <a:pt x="311" y="767"/>
                  </a:lnTo>
                  <a:lnTo>
                    <a:pt x="311" y="815"/>
                  </a:lnTo>
                  <a:lnTo>
                    <a:pt x="311" y="815"/>
                  </a:lnTo>
                  <a:lnTo>
                    <a:pt x="290" y="818"/>
                  </a:lnTo>
                  <a:lnTo>
                    <a:pt x="269" y="820"/>
                  </a:lnTo>
                  <a:lnTo>
                    <a:pt x="251" y="826"/>
                  </a:lnTo>
                  <a:lnTo>
                    <a:pt x="232" y="832"/>
                  </a:lnTo>
                  <a:lnTo>
                    <a:pt x="214" y="837"/>
                  </a:lnTo>
                  <a:lnTo>
                    <a:pt x="197" y="846"/>
                  </a:lnTo>
                  <a:lnTo>
                    <a:pt x="182" y="854"/>
                  </a:lnTo>
                  <a:lnTo>
                    <a:pt x="167" y="863"/>
                  </a:lnTo>
                  <a:lnTo>
                    <a:pt x="152" y="872"/>
                  </a:lnTo>
                  <a:lnTo>
                    <a:pt x="140" y="882"/>
                  </a:lnTo>
                  <a:lnTo>
                    <a:pt x="115" y="903"/>
                  </a:lnTo>
                  <a:lnTo>
                    <a:pt x="94" y="926"/>
                  </a:lnTo>
                  <a:lnTo>
                    <a:pt x="74" y="948"/>
                  </a:lnTo>
                  <a:lnTo>
                    <a:pt x="59" y="970"/>
                  </a:lnTo>
                  <a:lnTo>
                    <a:pt x="45" y="993"/>
                  </a:lnTo>
                  <a:lnTo>
                    <a:pt x="33" y="1013"/>
                  </a:lnTo>
                  <a:lnTo>
                    <a:pt x="25" y="1031"/>
                  </a:lnTo>
                  <a:lnTo>
                    <a:pt x="14" y="1057"/>
                  </a:lnTo>
                  <a:lnTo>
                    <a:pt x="10" y="1067"/>
                  </a:lnTo>
                  <a:lnTo>
                    <a:pt x="10" y="1067"/>
                  </a:lnTo>
                  <a:lnTo>
                    <a:pt x="4" y="1099"/>
                  </a:lnTo>
                  <a:lnTo>
                    <a:pt x="1" y="1129"/>
                  </a:lnTo>
                  <a:lnTo>
                    <a:pt x="0" y="1156"/>
                  </a:lnTo>
                  <a:lnTo>
                    <a:pt x="0" y="1182"/>
                  </a:lnTo>
                  <a:lnTo>
                    <a:pt x="1" y="1206"/>
                  </a:lnTo>
                  <a:lnTo>
                    <a:pt x="4" y="1228"/>
                  </a:lnTo>
                  <a:lnTo>
                    <a:pt x="10" y="1250"/>
                  </a:lnTo>
                  <a:lnTo>
                    <a:pt x="15" y="1268"/>
                  </a:lnTo>
                  <a:lnTo>
                    <a:pt x="22" y="1286"/>
                  </a:lnTo>
                  <a:lnTo>
                    <a:pt x="31" y="1303"/>
                  </a:lnTo>
                  <a:lnTo>
                    <a:pt x="40" y="1318"/>
                  </a:lnTo>
                  <a:lnTo>
                    <a:pt x="50" y="1331"/>
                  </a:lnTo>
                  <a:lnTo>
                    <a:pt x="61" y="1343"/>
                  </a:lnTo>
                  <a:lnTo>
                    <a:pt x="73" y="1355"/>
                  </a:lnTo>
                  <a:lnTo>
                    <a:pt x="85" y="1366"/>
                  </a:lnTo>
                  <a:lnTo>
                    <a:pt x="96" y="1374"/>
                  </a:lnTo>
                  <a:lnTo>
                    <a:pt x="109" y="1383"/>
                  </a:lnTo>
                  <a:lnTo>
                    <a:pt x="122" y="1390"/>
                  </a:lnTo>
                  <a:lnTo>
                    <a:pt x="147" y="1401"/>
                  </a:lnTo>
                  <a:lnTo>
                    <a:pt x="169" y="1411"/>
                  </a:lnTo>
                  <a:lnTo>
                    <a:pt x="192" y="1416"/>
                  </a:lnTo>
                  <a:lnTo>
                    <a:pt x="210" y="1421"/>
                  </a:lnTo>
                  <a:lnTo>
                    <a:pt x="224" y="1422"/>
                  </a:lnTo>
                  <a:lnTo>
                    <a:pt x="237" y="1423"/>
                  </a:lnTo>
                  <a:lnTo>
                    <a:pt x="234" y="1454"/>
                  </a:lnTo>
                  <a:lnTo>
                    <a:pt x="234" y="1454"/>
                  </a:lnTo>
                  <a:lnTo>
                    <a:pt x="239" y="1457"/>
                  </a:lnTo>
                  <a:lnTo>
                    <a:pt x="259" y="1465"/>
                  </a:lnTo>
                  <a:lnTo>
                    <a:pt x="273" y="1470"/>
                  </a:lnTo>
                  <a:lnTo>
                    <a:pt x="291" y="1474"/>
                  </a:lnTo>
                  <a:lnTo>
                    <a:pt x="312" y="1480"/>
                  </a:lnTo>
                  <a:lnTo>
                    <a:pt x="338" y="1482"/>
                  </a:lnTo>
                  <a:lnTo>
                    <a:pt x="366" y="1487"/>
                  </a:lnTo>
                  <a:lnTo>
                    <a:pt x="398" y="1488"/>
                  </a:lnTo>
                  <a:lnTo>
                    <a:pt x="434" y="1488"/>
                  </a:lnTo>
                  <a:lnTo>
                    <a:pt x="474" y="1487"/>
                  </a:lnTo>
                  <a:lnTo>
                    <a:pt x="518" y="1482"/>
                  </a:lnTo>
                  <a:lnTo>
                    <a:pt x="566" y="1477"/>
                  </a:lnTo>
                  <a:lnTo>
                    <a:pt x="618" y="1467"/>
                  </a:lnTo>
                  <a:lnTo>
                    <a:pt x="674" y="1454"/>
                  </a:lnTo>
                  <a:lnTo>
                    <a:pt x="619" y="1091"/>
                  </a:lnTo>
                  <a:lnTo>
                    <a:pt x="619" y="1091"/>
                  </a:lnTo>
                  <a:lnTo>
                    <a:pt x="650" y="1098"/>
                  </a:lnTo>
                  <a:lnTo>
                    <a:pt x="681" y="1104"/>
                  </a:lnTo>
                  <a:lnTo>
                    <a:pt x="710" y="1107"/>
                  </a:lnTo>
                  <a:lnTo>
                    <a:pt x="737" y="1109"/>
                  </a:lnTo>
                  <a:lnTo>
                    <a:pt x="764" y="1109"/>
                  </a:lnTo>
                  <a:lnTo>
                    <a:pt x="789" y="1108"/>
                  </a:lnTo>
                  <a:lnTo>
                    <a:pt x="813" y="1105"/>
                  </a:lnTo>
                  <a:lnTo>
                    <a:pt x="835" y="1101"/>
                  </a:lnTo>
                  <a:lnTo>
                    <a:pt x="858" y="1095"/>
                  </a:lnTo>
                  <a:lnTo>
                    <a:pt x="877" y="1090"/>
                  </a:lnTo>
                  <a:lnTo>
                    <a:pt x="897" y="1083"/>
                  </a:lnTo>
                  <a:lnTo>
                    <a:pt x="915" y="1074"/>
                  </a:lnTo>
                  <a:lnTo>
                    <a:pt x="932" y="1066"/>
                  </a:lnTo>
                  <a:lnTo>
                    <a:pt x="949" y="1056"/>
                  </a:lnTo>
                  <a:lnTo>
                    <a:pt x="963" y="1046"/>
                  </a:lnTo>
                  <a:lnTo>
                    <a:pt x="977" y="1036"/>
                  </a:lnTo>
                  <a:lnTo>
                    <a:pt x="1002" y="1015"/>
                  </a:lnTo>
                  <a:lnTo>
                    <a:pt x="1023" y="993"/>
                  </a:lnTo>
                  <a:lnTo>
                    <a:pt x="1040" y="973"/>
                  </a:lnTo>
                  <a:lnTo>
                    <a:pt x="1054" y="954"/>
                  </a:lnTo>
                  <a:lnTo>
                    <a:pt x="1064" y="938"/>
                  </a:lnTo>
                  <a:lnTo>
                    <a:pt x="1072" y="926"/>
                  </a:lnTo>
                  <a:lnTo>
                    <a:pt x="1078" y="914"/>
                  </a:lnTo>
                  <a:lnTo>
                    <a:pt x="1078" y="914"/>
                  </a:lnTo>
                  <a:lnTo>
                    <a:pt x="1106" y="913"/>
                  </a:lnTo>
                  <a:lnTo>
                    <a:pt x="1132" y="912"/>
                  </a:lnTo>
                  <a:lnTo>
                    <a:pt x="1156" y="909"/>
                  </a:lnTo>
                  <a:lnTo>
                    <a:pt x="1179" y="905"/>
                  </a:lnTo>
                  <a:lnTo>
                    <a:pt x="1200" y="899"/>
                  </a:lnTo>
                  <a:lnTo>
                    <a:pt x="1218" y="893"/>
                  </a:lnTo>
                  <a:lnTo>
                    <a:pt x="1235" y="886"/>
                  </a:lnTo>
                  <a:lnTo>
                    <a:pt x="1250" y="879"/>
                  </a:lnTo>
                  <a:lnTo>
                    <a:pt x="1263" y="871"/>
                  </a:lnTo>
                  <a:lnTo>
                    <a:pt x="1274" y="861"/>
                  </a:lnTo>
                  <a:lnTo>
                    <a:pt x="1284" y="853"/>
                  </a:lnTo>
                  <a:lnTo>
                    <a:pt x="1292" y="843"/>
                  </a:lnTo>
                  <a:lnTo>
                    <a:pt x="1298" y="832"/>
                  </a:lnTo>
                  <a:lnTo>
                    <a:pt x="1303" y="822"/>
                  </a:lnTo>
                  <a:lnTo>
                    <a:pt x="1306" y="811"/>
                  </a:lnTo>
                  <a:lnTo>
                    <a:pt x="1309" y="799"/>
                  </a:lnTo>
                  <a:lnTo>
                    <a:pt x="1309" y="788"/>
                  </a:lnTo>
                  <a:lnTo>
                    <a:pt x="1308" y="777"/>
                  </a:lnTo>
                  <a:lnTo>
                    <a:pt x="1306" y="767"/>
                  </a:lnTo>
                  <a:lnTo>
                    <a:pt x="1302" y="756"/>
                  </a:lnTo>
                  <a:lnTo>
                    <a:pt x="1298" y="745"/>
                  </a:lnTo>
                  <a:lnTo>
                    <a:pt x="1292" y="735"/>
                  </a:lnTo>
                  <a:lnTo>
                    <a:pt x="1285" y="725"/>
                  </a:lnTo>
                  <a:lnTo>
                    <a:pt x="1277" y="715"/>
                  </a:lnTo>
                  <a:lnTo>
                    <a:pt x="1267" y="707"/>
                  </a:lnTo>
                  <a:lnTo>
                    <a:pt x="1257" y="698"/>
                  </a:lnTo>
                  <a:lnTo>
                    <a:pt x="1246" y="691"/>
                  </a:lnTo>
                  <a:lnTo>
                    <a:pt x="1233" y="684"/>
                  </a:lnTo>
                  <a:lnTo>
                    <a:pt x="1221" y="679"/>
                  </a:lnTo>
                  <a:lnTo>
                    <a:pt x="1207" y="675"/>
                  </a:lnTo>
                  <a:lnTo>
                    <a:pt x="1191" y="670"/>
                  </a:lnTo>
                  <a:lnTo>
                    <a:pt x="1176" y="668"/>
                  </a:lnTo>
                  <a:lnTo>
                    <a:pt x="1176" y="668"/>
                  </a:lnTo>
                  <a:close/>
                  <a:moveTo>
                    <a:pt x="249" y="1243"/>
                  </a:moveTo>
                  <a:lnTo>
                    <a:pt x="249" y="1243"/>
                  </a:lnTo>
                  <a:lnTo>
                    <a:pt x="239" y="1240"/>
                  </a:lnTo>
                  <a:lnTo>
                    <a:pt x="217" y="1231"/>
                  </a:lnTo>
                  <a:lnTo>
                    <a:pt x="203" y="1224"/>
                  </a:lnTo>
                  <a:lnTo>
                    <a:pt x="189" y="1216"/>
                  </a:lnTo>
                  <a:lnTo>
                    <a:pt x="176" y="1206"/>
                  </a:lnTo>
                  <a:lnTo>
                    <a:pt x="165" y="1193"/>
                  </a:lnTo>
                  <a:lnTo>
                    <a:pt x="161" y="1186"/>
                  </a:lnTo>
                  <a:lnTo>
                    <a:pt x="158" y="1179"/>
                  </a:lnTo>
                  <a:lnTo>
                    <a:pt x="155" y="1172"/>
                  </a:lnTo>
                  <a:lnTo>
                    <a:pt x="154" y="1164"/>
                  </a:lnTo>
                  <a:lnTo>
                    <a:pt x="154" y="1156"/>
                  </a:lnTo>
                  <a:lnTo>
                    <a:pt x="155" y="1146"/>
                  </a:lnTo>
                  <a:lnTo>
                    <a:pt x="158" y="1136"/>
                  </a:lnTo>
                  <a:lnTo>
                    <a:pt x="162" y="1126"/>
                  </a:lnTo>
                  <a:lnTo>
                    <a:pt x="169" y="1115"/>
                  </a:lnTo>
                  <a:lnTo>
                    <a:pt x="178" y="1104"/>
                  </a:lnTo>
                  <a:lnTo>
                    <a:pt x="188" y="1092"/>
                  </a:lnTo>
                  <a:lnTo>
                    <a:pt x="200" y="1080"/>
                  </a:lnTo>
                  <a:lnTo>
                    <a:pt x="216" y="1067"/>
                  </a:lnTo>
                  <a:lnTo>
                    <a:pt x="232" y="1053"/>
                  </a:lnTo>
                  <a:lnTo>
                    <a:pt x="253" y="1039"/>
                  </a:lnTo>
                  <a:lnTo>
                    <a:pt x="276" y="1024"/>
                  </a:lnTo>
                  <a:lnTo>
                    <a:pt x="249" y="1243"/>
                  </a:lnTo>
                  <a:close/>
                </a:path>
              </a:pathLst>
            </a:custGeom>
            <a:solidFill>
              <a:srgbClr val="FFFFFF"/>
            </a:solidFill>
            <a:ln w="9525">
              <a:noFill/>
            </a:ln>
          </p:spPr>
          <p:txBody>
            <a:bodyPr/>
            <a:p>
              <a:endParaRPr lang="zh-CN" altLang="en-US"/>
            </a:p>
          </p:txBody>
        </p:sp>
        <p:sp>
          <p:nvSpPr>
            <p:cNvPr id="58371" name="Freeform: Shape 7"/>
            <p:cNvSpPr/>
            <p:nvPr/>
          </p:nvSpPr>
          <p:spPr>
            <a:xfrm>
              <a:off x="446088" y="5724525"/>
              <a:ext cx="1089025" cy="1236663"/>
            </a:xfrm>
            <a:custGeom>
              <a:avLst/>
              <a:gdLst/>
              <a:ahLst/>
              <a:cxnLst>
                <a:cxn ang="0">
                  <a:pos x="792956" y="574675"/>
                </a:cxn>
                <a:cxn ang="0">
                  <a:pos x="762793" y="622300"/>
                </a:cxn>
                <a:cxn ang="0">
                  <a:pos x="715168" y="717550"/>
                </a:cxn>
                <a:cxn ang="0">
                  <a:pos x="613568" y="741362"/>
                </a:cxn>
                <a:cxn ang="0">
                  <a:pos x="479425" y="652462"/>
                </a:cxn>
                <a:cxn ang="0">
                  <a:pos x="676275" y="496887"/>
                </a:cxn>
                <a:cxn ang="0">
                  <a:pos x="695325" y="296068"/>
                </a:cxn>
                <a:cxn ang="0">
                  <a:pos x="621506" y="136525"/>
                </a:cxn>
                <a:cxn ang="0">
                  <a:pos x="485775" y="29368"/>
                </a:cxn>
                <a:cxn ang="0">
                  <a:pos x="333375" y="0"/>
                </a:cxn>
                <a:cxn ang="0">
                  <a:pos x="171450" y="57943"/>
                </a:cxn>
                <a:cxn ang="0">
                  <a:pos x="64293" y="178593"/>
                </a:cxn>
                <a:cxn ang="0">
                  <a:pos x="11906" y="345281"/>
                </a:cxn>
                <a:cxn ang="0">
                  <a:pos x="56356" y="544512"/>
                </a:cxn>
                <a:cxn ang="0">
                  <a:pos x="241300" y="658019"/>
                </a:cxn>
                <a:cxn ang="0">
                  <a:pos x="56356" y="782637"/>
                </a:cxn>
                <a:cxn ang="0">
                  <a:pos x="793" y="929481"/>
                </a:cxn>
                <a:cxn ang="0">
                  <a:pos x="25400" y="1067594"/>
                </a:cxn>
                <a:cxn ang="0">
                  <a:pos x="149225" y="1167606"/>
                </a:cxn>
                <a:cxn ang="0">
                  <a:pos x="199231" y="1213644"/>
                </a:cxn>
                <a:cxn ang="0">
                  <a:pos x="357187" y="1236663"/>
                </a:cxn>
                <a:cxn ang="0">
                  <a:pos x="573087" y="1208087"/>
                </a:cxn>
                <a:cxn ang="0">
                  <a:pos x="542925" y="919956"/>
                </a:cxn>
                <a:cxn ang="0">
                  <a:pos x="739775" y="915194"/>
                </a:cxn>
                <a:cxn ang="0">
                  <a:pos x="881062" y="801687"/>
                </a:cxn>
                <a:cxn ang="0">
                  <a:pos x="1002506" y="763587"/>
                </a:cxn>
                <a:cxn ang="0">
                  <a:pos x="1088231" y="665956"/>
                </a:cxn>
                <a:cxn ang="0">
                  <a:pos x="1039812" y="563562"/>
                </a:cxn>
                <a:cxn ang="0">
                  <a:pos x="321468" y="619125"/>
                </a:cxn>
                <a:cxn ang="0">
                  <a:pos x="142875" y="564356"/>
                </a:cxn>
                <a:cxn ang="0">
                  <a:pos x="69850" y="461168"/>
                </a:cxn>
                <a:cxn ang="0">
                  <a:pos x="70643" y="290512"/>
                </a:cxn>
                <a:cxn ang="0">
                  <a:pos x="182562" y="111918"/>
                </a:cxn>
                <a:cxn ang="0">
                  <a:pos x="319087" y="50800"/>
                </a:cxn>
                <a:cxn ang="0">
                  <a:pos x="460375" y="70643"/>
                </a:cxn>
                <a:cxn ang="0">
                  <a:pos x="580231" y="162718"/>
                </a:cxn>
                <a:cxn ang="0">
                  <a:pos x="654050" y="355600"/>
                </a:cxn>
                <a:cxn ang="0">
                  <a:pos x="591343" y="534987"/>
                </a:cxn>
                <a:cxn ang="0">
                  <a:pos x="413543" y="616743"/>
                </a:cxn>
                <a:cxn ang="0">
                  <a:pos x="399256" y="676275"/>
                </a:cxn>
                <a:cxn ang="0">
                  <a:pos x="473868" y="728662"/>
                </a:cxn>
                <a:cxn ang="0">
                  <a:pos x="656431" y="793750"/>
                </a:cxn>
                <a:cxn ang="0">
                  <a:pos x="773112" y="721519"/>
                </a:cxn>
                <a:cxn ang="0">
                  <a:pos x="809625" y="637381"/>
                </a:cxn>
                <a:cxn ang="0">
                  <a:pos x="842168" y="596900"/>
                </a:cxn>
                <a:cxn ang="0">
                  <a:pos x="969168" y="581025"/>
                </a:cxn>
                <a:cxn ang="0">
                  <a:pos x="1038225" y="637381"/>
                </a:cxn>
                <a:cxn ang="0">
                  <a:pos x="1013618" y="701675"/>
                </a:cxn>
                <a:cxn ang="0">
                  <a:pos x="923131" y="730250"/>
                </a:cxn>
                <a:cxn ang="0">
                  <a:pos x="862012" y="739775"/>
                </a:cxn>
                <a:cxn ang="0">
                  <a:pos x="746125" y="859631"/>
                </a:cxn>
                <a:cxn ang="0">
                  <a:pos x="612775" y="884237"/>
                </a:cxn>
                <a:cxn ang="0">
                  <a:pos x="492918" y="870744"/>
                </a:cxn>
                <a:cxn ang="0">
                  <a:pos x="457200" y="1182687"/>
                </a:cxn>
                <a:cxn ang="0">
                  <a:pos x="235743" y="1160462"/>
                </a:cxn>
                <a:cxn ang="0">
                  <a:pos x="193675" y="1130300"/>
                </a:cxn>
                <a:cxn ang="0">
                  <a:pos x="69056" y="1047750"/>
                </a:cxn>
                <a:cxn ang="0">
                  <a:pos x="50800" y="920750"/>
                </a:cxn>
                <a:cxn ang="0">
                  <a:pos x="103981" y="800894"/>
                </a:cxn>
                <a:cxn ang="0">
                  <a:pos x="205581" y="721519"/>
                </a:cxn>
                <a:cxn ang="0">
                  <a:pos x="310356" y="696912"/>
                </a:cxn>
              </a:cxnLst>
              <a:pathLst>
                <a:path w="1372" h="1558">
                  <a:moveTo>
                    <a:pt x="1163" y="664"/>
                  </a:moveTo>
                  <a:lnTo>
                    <a:pt x="1163" y="664"/>
                  </a:lnTo>
                  <a:lnTo>
                    <a:pt x="1134" y="665"/>
                  </a:lnTo>
                  <a:lnTo>
                    <a:pt x="1104" y="669"/>
                  </a:lnTo>
                  <a:lnTo>
                    <a:pt x="1078" y="676"/>
                  </a:lnTo>
                  <a:lnTo>
                    <a:pt x="1052" y="688"/>
                  </a:lnTo>
                  <a:lnTo>
                    <a:pt x="1029" y="700"/>
                  </a:lnTo>
                  <a:lnTo>
                    <a:pt x="1019" y="707"/>
                  </a:lnTo>
                  <a:lnTo>
                    <a:pt x="1009" y="716"/>
                  </a:lnTo>
                  <a:lnTo>
                    <a:pt x="999" y="724"/>
                  </a:lnTo>
                  <a:lnTo>
                    <a:pt x="991" y="732"/>
                  </a:lnTo>
                  <a:lnTo>
                    <a:pt x="982" y="742"/>
                  </a:lnTo>
                  <a:lnTo>
                    <a:pt x="975" y="752"/>
                  </a:lnTo>
                  <a:lnTo>
                    <a:pt x="975" y="752"/>
                  </a:lnTo>
                  <a:lnTo>
                    <a:pt x="971" y="756"/>
                  </a:lnTo>
                  <a:lnTo>
                    <a:pt x="968" y="760"/>
                  </a:lnTo>
                  <a:lnTo>
                    <a:pt x="966" y="766"/>
                  </a:lnTo>
                  <a:lnTo>
                    <a:pt x="964" y="772"/>
                  </a:lnTo>
                  <a:lnTo>
                    <a:pt x="964" y="772"/>
                  </a:lnTo>
                  <a:lnTo>
                    <a:pt x="961" y="784"/>
                  </a:lnTo>
                  <a:lnTo>
                    <a:pt x="961" y="784"/>
                  </a:lnTo>
                  <a:lnTo>
                    <a:pt x="959" y="794"/>
                  </a:lnTo>
                  <a:lnTo>
                    <a:pt x="959" y="794"/>
                  </a:lnTo>
                  <a:lnTo>
                    <a:pt x="953" y="812"/>
                  </a:lnTo>
                  <a:lnTo>
                    <a:pt x="944" y="835"/>
                  </a:lnTo>
                  <a:lnTo>
                    <a:pt x="933" y="859"/>
                  </a:lnTo>
                  <a:lnTo>
                    <a:pt x="926" y="871"/>
                  </a:lnTo>
                  <a:lnTo>
                    <a:pt x="919" y="882"/>
                  </a:lnTo>
                  <a:lnTo>
                    <a:pt x="911" y="894"/>
                  </a:lnTo>
                  <a:lnTo>
                    <a:pt x="901" y="904"/>
                  </a:lnTo>
                  <a:lnTo>
                    <a:pt x="891" y="913"/>
                  </a:lnTo>
                  <a:lnTo>
                    <a:pt x="880" y="922"/>
                  </a:lnTo>
                  <a:lnTo>
                    <a:pt x="867" y="929"/>
                  </a:lnTo>
                  <a:lnTo>
                    <a:pt x="855" y="934"/>
                  </a:lnTo>
                  <a:lnTo>
                    <a:pt x="841" y="939"/>
                  </a:lnTo>
                  <a:lnTo>
                    <a:pt x="825" y="940"/>
                  </a:lnTo>
                  <a:lnTo>
                    <a:pt x="825" y="940"/>
                  </a:lnTo>
                  <a:lnTo>
                    <a:pt x="813" y="940"/>
                  </a:lnTo>
                  <a:lnTo>
                    <a:pt x="800" y="939"/>
                  </a:lnTo>
                  <a:lnTo>
                    <a:pt x="773" y="934"/>
                  </a:lnTo>
                  <a:lnTo>
                    <a:pt x="748" y="926"/>
                  </a:lnTo>
                  <a:lnTo>
                    <a:pt x="723" y="916"/>
                  </a:lnTo>
                  <a:lnTo>
                    <a:pt x="699" y="905"/>
                  </a:lnTo>
                  <a:lnTo>
                    <a:pt x="675" y="892"/>
                  </a:lnTo>
                  <a:lnTo>
                    <a:pt x="628" y="864"/>
                  </a:lnTo>
                  <a:lnTo>
                    <a:pt x="628" y="864"/>
                  </a:lnTo>
                  <a:lnTo>
                    <a:pt x="597" y="846"/>
                  </a:lnTo>
                  <a:lnTo>
                    <a:pt x="567" y="831"/>
                  </a:lnTo>
                  <a:lnTo>
                    <a:pt x="567" y="831"/>
                  </a:lnTo>
                  <a:lnTo>
                    <a:pt x="604" y="822"/>
                  </a:lnTo>
                  <a:lnTo>
                    <a:pt x="639" y="811"/>
                  </a:lnTo>
                  <a:lnTo>
                    <a:pt x="671" y="798"/>
                  </a:lnTo>
                  <a:lnTo>
                    <a:pt x="702" y="783"/>
                  </a:lnTo>
                  <a:lnTo>
                    <a:pt x="730" y="766"/>
                  </a:lnTo>
                  <a:lnTo>
                    <a:pt x="757" y="748"/>
                  </a:lnTo>
                  <a:lnTo>
                    <a:pt x="780" y="727"/>
                  </a:lnTo>
                  <a:lnTo>
                    <a:pt x="802" y="704"/>
                  </a:lnTo>
                  <a:lnTo>
                    <a:pt x="821" y="681"/>
                  </a:lnTo>
                  <a:lnTo>
                    <a:pt x="838" y="654"/>
                  </a:lnTo>
                  <a:lnTo>
                    <a:pt x="852" y="626"/>
                  </a:lnTo>
                  <a:lnTo>
                    <a:pt x="865" y="598"/>
                  </a:lnTo>
                  <a:lnTo>
                    <a:pt x="873" y="567"/>
                  </a:lnTo>
                  <a:lnTo>
                    <a:pt x="880" y="535"/>
                  </a:lnTo>
                  <a:lnTo>
                    <a:pt x="884" y="501"/>
                  </a:lnTo>
                  <a:lnTo>
                    <a:pt x="886" y="466"/>
                  </a:lnTo>
                  <a:lnTo>
                    <a:pt x="886" y="466"/>
                  </a:lnTo>
                  <a:lnTo>
                    <a:pt x="886" y="442"/>
                  </a:lnTo>
                  <a:lnTo>
                    <a:pt x="883" y="418"/>
                  </a:lnTo>
                  <a:lnTo>
                    <a:pt x="880" y="396"/>
                  </a:lnTo>
                  <a:lnTo>
                    <a:pt x="876" y="373"/>
                  </a:lnTo>
                  <a:lnTo>
                    <a:pt x="872" y="351"/>
                  </a:lnTo>
                  <a:lnTo>
                    <a:pt x="865" y="329"/>
                  </a:lnTo>
                  <a:lnTo>
                    <a:pt x="858" y="308"/>
                  </a:lnTo>
                  <a:lnTo>
                    <a:pt x="851" y="287"/>
                  </a:lnTo>
                  <a:lnTo>
                    <a:pt x="841" y="265"/>
                  </a:lnTo>
                  <a:lnTo>
                    <a:pt x="831" y="246"/>
                  </a:lnTo>
                  <a:lnTo>
                    <a:pt x="820" y="226"/>
                  </a:lnTo>
                  <a:lnTo>
                    <a:pt x="809" y="207"/>
                  </a:lnTo>
                  <a:lnTo>
                    <a:pt x="796" y="188"/>
                  </a:lnTo>
                  <a:lnTo>
                    <a:pt x="783" y="172"/>
                  </a:lnTo>
                  <a:lnTo>
                    <a:pt x="769" y="155"/>
                  </a:lnTo>
                  <a:lnTo>
                    <a:pt x="754" y="138"/>
                  </a:lnTo>
                  <a:lnTo>
                    <a:pt x="738" y="122"/>
                  </a:lnTo>
                  <a:lnTo>
                    <a:pt x="723" y="107"/>
                  </a:lnTo>
                  <a:lnTo>
                    <a:pt x="706" y="94"/>
                  </a:lnTo>
                  <a:lnTo>
                    <a:pt x="688" y="80"/>
                  </a:lnTo>
                  <a:lnTo>
                    <a:pt x="670" y="68"/>
                  </a:lnTo>
                  <a:lnTo>
                    <a:pt x="652" y="57"/>
                  </a:lnTo>
                  <a:lnTo>
                    <a:pt x="632" y="47"/>
                  </a:lnTo>
                  <a:lnTo>
                    <a:pt x="612" y="37"/>
                  </a:lnTo>
                  <a:lnTo>
                    <a:pt x="593" y="29"/>
                  </a:lnTo>
                  <a:lnTo>
                    <a:pt x="573" y="21"/>
                  </a:lnTo>
                  <a:lnTo>
                    <a:pt x="552" y="14"/>
                  </a:lnTo>
                  <a:lnTo>
                    <a:pt x="530" y="9"/>
                  </a:lnTo>
                  <a:lnTo>
                    <a:pt x="509" y="5"/>
                  </a:lnTo>
                  <a:lnTo>
                    <a:pt x="486" y="2"/>
                  </a:lnTo>
                  <a:lnTo>
                    <a:pt x="465" y="0"/>
                  </a:lnTo>
                  <a:lnTo>
                    <a:pt x="443" y="0"/>
                  </a:lnTo>
                  <a:lnTo>
                    <a:pt x="443" y="0"/>
                  </a:lnTo>
                  <a:lnTo>
                    <a:pt x="420" y="0"/>
                  </a:lnTo>
                  <a:lnTo>
                    <a:pt x="398" y="2"/>
                  </a:lnTo>
                  <a:lnTo>
                    <a:pt x="377" y="6"/>
                  </a:lnTo>
                  <a:lnTo>
                    <a:pt x="354" y="10"/>
                  </a:lnTo>
                  <a:lnTo>
                    <a:pt x="333" y="16"/>
                  </a:lnTo>
                  <a:lnTo>
                    <a:pt x="312" y="21"/>
                  </a:lnTo>
                  <a:lnTo>
                    <a:pt x="293" y="30"/>
                  </a:lnTo>
                  <a:lnTo>
                    <a:pt x="272" y="40"/>
                  </a:lnTo>
                  <a:lnTo>
                    <a:pt x="253" y="50"/>
                  </a:lnTo>
                  <a:lnTo>
                    <a:pt x="234" y="61"/>
                  </a:lnTo>
                  <a:lnTo>
                    <a:pt x="216" y="73"/>
                  </a:lnTo>
                  <a:lnTo>
                    <a:pt x="197" y="86"/>
                  </a:lnTo>
                  <a:lnTo>
                    <a:pt x="179" y="101"/>
                  </a:lnTo>
                  <a:lnTo>
                    <a:pt x="162" y="117"/>
                  </a:lnTo>
                  <a:lnTo>
                    <a:pt x="147" y="134"/>
                  </a:lnTo>
                  <a:lnTo>
                    <a:pt x="131" y="152"/>
                  </a:lnTo>
                  <a:lnTo>
                    <a:pt x="131" y="152"/>
                  </a:lnTo>
                  <a:lnTo>
                    <a:pt x="117" y="169"/>
                  </a:lnTo>
                  <a:lnTo>
                    <a:pt x="105" y="187"/>
                  </a:lnTo>
                  <a:lnTo>
                    <a:pt x="92" y="205"/>
                  </a:lnTo>
                  <a:lnTo>
                    <a:pt x="81" y="225"/>
                  </a:lnTo>
                  <a:lnTo>
                    <a:pt x="71" y="244"/>
                  </a:lnTo>
                  <a:lnTo>
                    <a:pt x="61" y="264"/>
                  </a:lnTo>
                  <a:lnTo>
                    <a:pt x="52" y="285"/>
                  </a:lnTo>
                  <a:lnTo>
                    <a:pt x="45" y="305"/>
                  </a:lnTo>
                  <a:lnTo>
                    <a:pt x="38" y="326"/>
                  </a:lnTo>
                  <a:lnTo>
                    <a:pt x="31" y="348"/>
                  </a:lnTo>
                  <a:lnTo>
                    <a:pt x="26" y="369"/>
                  </a:lnTo>
                  <a:lnTo>
                    <a:pt x="21" y="392"/>
                  </a:lnTo>
                  <a:lnTo>
                    <a:pt x="18" y="414"/>
                  </a:lnTo>
                  <a:lnTo>
                    <a:pt x="15" y="435"/>
                  </a:lnTo>
                  <a:lnTo>
                    <a:pt x="14" y="458"/>
                  </a:lnTo>
                  <a:lnTo>
                    <a:pt x="14" y="480"/>
                  </a:lnTo>
                  <a:lnTo>
                    <a:pt x="14" y="480"/>
                  </a:lnTo>
                  <a:lnTo>
                    <a:pt x="15" y="515"/>
                  </a:lnTo>
                  <a:lnTo>
                    <a:pt x="18" y="547"/>
                  </a:lnTo>
                  <a:lnTo>
                    <a:pt x="25" y="578"/>
                  </a:lnTo>
                  <a:lnTo>
                    <a:pt x="33" y="608"/>
                  </a:lnTo>
                  <a:lnTo>
                    <a:pt x="43" y="636"/>
                  </a:lnTo>
                  <a:lnTo>
                    <a:pt x="56" y="662"/>
                  </a:lnTo>
                  <a:lnTo>
                    <a:pt x="71" y="686"/>
                  </a:lnTo>
                  <a:lnTo>
                    <a:pt x="89" y="710"/>
                  </a:lnTo>
                  <a:lnTo>
                    <a:pt x="109" y="731"/>
                  </a:lnTo>
                  <a:lnTo>
                    <a:pt x="130" y="751"/>
                  </a:lnTo>
                  <a:lnTo>
                    <a:pt x="154" y="769"/>
                  </a:lnTo>
                  <a:lnTo>
                    <a:pt x="180" y="784"/>
                  </a:lnTo>
                  <a:lnTo>
                    <a:pt x="209" y="798"/>
                  </a:lnTo>
                  <a:lnTo>
                    <a:pt x="238" y="811"/>
                  </a:lnTo>
                  <a:lnTo>
                    <a:pt x="270" y="821"/>
                  </a:lnTo>
                  <a:lnTo>
                    <a:pt x="304" y="829"/>
                  </a:lnTo>
                  <a:lnTo>
                    <a:pt x="304" y="829"/>
                  </a:lnTo>
                  <a:lnTo>
                    <a:pt x="273" y="838"/>
                  </a:lnTo>
                  <a:lnTo>
                    <a:pt x="242" y="850"/>
                  </a:lnTo>
                  <a:lnTo>
                    <a:pt x="211" y="864"/>
                  </a:lnTo>
                  <a:lnTo>
                    <a:pt x="183" y="881"/>
                  </a:lnTo>
                  <a:lnTo>
                    <a:pt x="157" y="899"/>
                  </a:lnTo>
                  <a:lnTo>
                    <a:pt x="130" y="922"/>
                  </a:lnTo>
                  <a:lnTo>
                    <a:pt x="106" y="944"/>
                  </a:lnTo>
                  <a:lnTo>
                    <a:pt x="84" y="971"/>
                  </a:lnTo>
                  <a:lnTo>
                    <a:pt x="84" y="971"/>
                  </a:lnTo>
                  <a:lnTo>
                    <a:pt x="71" y="986"/>
                  </a:lnTo>
                  <a:lnTo>
                    <a:pt x="60" y="1003"/>
                  </a:lnTo>
                  <a:lnTo>
                    <a:pt x="50" y="1021"/>
                  </a:lnTo>
                  <a:lnTo>
                    <a:pt x="40" y="1038"/>
                  </a:lnTo>
                  <a:lnTo>
                    <a:pt x="32" y="1056"/>
                  </a:lnTo>
                  <a:lnTo>
                    <a:pt x="23" y="1075"/>
                  </a:lnTo>
                  <a:lnTo>
                    <a:pt x="18" y="1094"/>
                  </a:lnTo>
                  <a:lnTo>
                    <a:pt x="12" y="1112"/>
                  </a:lnTo>
                  <a:lnTo>
                    <a:pt x="7" y="1132"/>
                  </a:lnTo>
                  <a:lnTo>
                    <a:pt x="4" y="1152"/>
                  </a:lnTo>
                  <a:lnTo>
                    <a:pt x="1" y="1171"/>
                  </a:lnTo>
                  <a:lnTo>
                    <a:pt x="0" y="1191"/>
                  </a:lnTo>
                  <a:lnTo>
                    <a:pt x="0" y="1211"/>
                  </a:lnTo>
                  <a:lnTo>
                    <a:pt x="0" y="1230"/>
                  </a:lnTo>
                  <a:lnTo>
                    <a:pt x="2" y="1250"/>
                  </a:lnTo>
                  <a:lnTo>
                    <a:pt x="5" y="1268"/>
                  </a:lnTo>
                  <a:lnTo>
                    <a:pt x="5" y="1268"/>
                  </a:lnTo>
                  <a:lnTo>
                    <a:pt x="9" y="1289"/>
                  </a:lnTo>
                  <a:lnTo>
                    <a:pt x="15" y="1309"/>
                  </a:lnTo>
                  <a:lnTo>
                    <a:pt x="22" y="1327"/>
                  </a:lnTo>
                  <a:lnTo>
                    <a:pt x="32" y="1345"/>
                  </a:lnTo>
                  <a:lnTo>
                    <a:pt x="42" y="1362"/>
                  </a:lnTo>
                  <a:lnTo>
                    <a:pt x="53" y="1379"/>
                  </a:lnTo>
                  <a:lnTo>
                    <a:pt x="66" y="1394"/>
                  </a:lnTo>
                  <a:lnTo>
                    <a:pt x="80" y="1408"/>
                  </a:lnTo>
                  <a:lnTo>
                    <a:pt x="95" y="1421"/>
                  </a:lnTo>
                  <a:lnTo>
                    <a:pt x="110" y="1434"/>
                  </a:lnTo>
                  <a:lnTo>
                    <a:pt x="129" y="1445"/>
                  </a:lnTo>
                  <a:lnTo>
                    <a:pt x="147" y="1455"/>
                  </a:lnTo>
                  <a:lnTo>
                    <a:pt x="166" y="1463"/>
                  </a:lnTo>
                  <a:lnTo>
                    <a:pt x="188" y="1471"/>
                  </a:lnTo>
                  <a:lnTo>
                    <a:pt x="210" y="1478"/>
                  </a:lnTo>
                  <a:lnTo>
                    <a:pt x="232" y="1484"/>
                  </a:lnTo>
                  <a:lnTo>
                    <a:pt x="231" y="1498"/>
                  </a:lnTo>
                  <a:lnTo>
                    <a:pt x="231" y="1498"/>
                  </a:lnTo>
                  <a:lnTo>
                    <a:pt x="231" y="1502"/>
                  </a:lnTo>
                  <a:lnTo>
                    <a:pt x="232" y="1508"/>
                  </a:lnTo>
                  <a:lnTo>
                    <a:pt x="235" y="1516"/>
                  </a:lnTo>
                  <a:lnTo>
                    <a:pt x="242" y="1525"/>
                  </a:lnTo>
                  <a:lnTo>
                    <a:pt x="246" y="1528"/>
                  </a:lnTo>
                  <a:lnTo>
                    <a:pt x="251" y="1529"/>
                  </a:lnTo>
                  <a:lnTo>
                    <a:pt x="251" y="1529"/>
                  </a:lnTo>
                  <a:lnTo>
                    <a:pt x="272" y="1536"/>
                  </a:lnTo>
                  <a:lnTo>
                    <a:pt x="293" y="1542"/>
                  </a:lnTo>
                  <a:lnTo>
                    <a:pt x="315" y="1547"/>
                  </a:lnTo>
                  <a:lnTo>
                    <a:pt x="340" y="1551"/>
                  </a:lnTo>
                  <a:lnTo>
                    <a:pt x="366" y="1554"/>
                  </a:lnTo>
                  <a:lnTo>
                    <a:pt x="392" y="1557"/>
                  </a:lnTo>
                  <a:lnTo>
                    <a:pt x="420" y="1558"/>
                  </a:lnTo>
                  <a:lnTo>
                    <a:pt x="450" y="1558"/>
                  </a:lnTo>
                  <a:lnTo>
                    <a:pt x="450" y="1558"/>
                  </a:lnTo>
                  <a:lnTo>
                    <a:pt x="497" y="1557"/>
                  </a:lnTo>
                  <a:lnTo>
                    <a:pt x="544" y="1554"/>
                  </a:lnTo>
                  <a:lnTo>
                    <a:pt x="587" y="1550"/>
                  </a:lnTo>
                  <a:lnTo>
                    <a:pt x="625" y="1544"/>
                  </a:lnTo>
                  <a:lnTo>
                    <a:pt x="682" y="1536"/>
                  </a:lnTo>
                  <a:lnTo>
                    <a:pt x="706" y="1530"/>
                  </a:lnTo>
                  <a:lnTo>
                    <a:pt x="706" y="1530"/>
                  </a:lnTo>
                  <a:lnTo>
                    <a:pt x="712" y="1529"/>
                  </a:lnTo>
                  <a:lnTo>
                    <a:pt x="717" y="1526"/>
                  </a:lnTo>
                  <a:lnTo>
                    <a:pt x="722" y="1522"/>
                  </a:lnTo>
                  <a:lnTo>
                    <a:pt x="726" y="1518"/>
                  </a:lnTo>
                  <a:lnTo>
                    <a:pt x="729" y="1513"/>
                  </a:lnTo>
                  <a:lnTo>
                    <a:pt x="730" y="1508"/>
                  </a:lnTo>
                  <a:lnTo>
                    <a:pt x="730" y="1502"/>
                  </a:lnTo>
                  <a:lnTo>
                    <a:pt x="730" y="1497"/>
                  </a:lnTo>
                  <a:lnTo>
                    <a:pt x="730" y="1497"/>
                  </a:lnTo>
                  <a:lnTo>
                    <a:pt x="716" y="1384"/>
                  </a:lnTo>
                  <a:lnTo>
                    <a:pt x="701" y="1277"/>
                  </a:lnTo>
                  <a:lnTo>
                    <a:pt x="684" y="1159"/>
                  </a:lnTo>
                  <a:lnTo>
                    <a:pt x="684" y="1159"/>
                  </a:lnTo>
                  <a:lnTo>
                    <a:pt x="716" y="1166"/>
                  </a:lnTo>
                  <a:lnTo>
                    <a:pt x="750" y="1173"/>
                  </a:lnTo>
                  <a:lnTo>
                    <a:pt x="783" y="1176"/>
                  </a:lnTo>
                  <a:lnTo>
                    <a:pt x="799" y="1177"/>
                  </a:lnTo>
                  <a:lnTo>
                    <a:pt x="816" y="1177"/>
                  </a:lnTo>
                  <a:lnTo>
                    <a:pt x="816" y="1177"/>
                  </a:lnTo>
                  <a:lnTo>
                    <a:pt x="848" y="1174"/>
                  </a:lnTo>
                  <a:lnTo>
                    <a:pt x="877" y="1169"/>
                  </a:lnTo>
                  <a:lnTo>
                    <a:pt x="905" y="1162"/>
                  </a:lnTo>
                  <a:lnTo>
                    <a:pt x="932" y="1153"/>
                  </a:lnTo>
                  <a:lnTo>
                    <a:pt x="957" y="1143"/>
                  </a:lnTo>
                  <a:lnTo>
                    <a:pt x="980" y="1131"/>
                  </a:lnTo>
                  <a:lnTo>
                    <a:pt x="1001" y="1118"/>
                  </a:lnTo>
                  <a:lnTo>
                    <a:pt x="1022" y="1104"/>
                  </a:lnTo>
                  <a:lnTo>
                    <a:pt x="1040" y="1090"/>
                  </a:lnTo>
                  <a:lnTo>
                    <a:pt x="1057" y="1075"/>
                  </a:lnTo>
                  <a:lnTo>
                    <a:pt x="1072" y="1058"/>
                  </a:lnTo>
                  <a:lnTo>
                    <a:pt x="1086" y="1042"/>
                  </a:lnTo>
                  <a:lnTo>
                    <a:pt x="1099" y="1026"/>
                  </a:lnTo>
                  <a:lnTo>
                    <a:pt x="1110" y="1010"/>
                  </a:lnTo>
                  <a:lnTo>
                    <a:pt x="1130" y="979"/>
                  </a:lnTo>
                  <a:lnTo>
                    <a:pt x="1130" y="979"/>
                  </a:lnTo>
                  <a:lnTo>
                    <a:pt x="1146" y="981"/>
                  </a:lnTo>
                  <a:lnTo>
                    <a:pt x="1163" y="982"/>
                  </a:lnTo>
                  <a:lnTo>
                    <a:pt x="1163" y="982"/>
                  </a:lnTo>
                  <a:lnTo>
                    <a:pt x="1184" y="981"/>
                  </a:lnTo>
                  <a:lnTo>
                    <a:pt x="1205" y="979"/>
                  </a:lnTo>
                  <a:lnTo>
                    <a:pt x="1225" y="975"/>
                  </a:lnTo>
                  <a:lnTo>
                    <a:pt x="1244" y="969"/>
                  </a:lnTo>
                  <a:lnTo>
                    <a:pt x="1263" y="962"/>
                  </a:lnTo>
                  <a:lnTo>
                    <a:pt x="1280" y="954"/>
                  </a:lnTo>
                  <a:lnTo>
                    <a:pt x="1296" y="946"/>
                  </a:lnTo>
                  <a:lnTo>
                    <a:pt x="1310" y="936"/>
                  </a:lnTo>
                  <a:lnTo>
                    <a:pt x="1324" y="923"/>
                  </a:lnTo>
                  <a:lnTo>
                    <a:pt x="1337" y="912"/>
                  </a:lnTo>
                  <a:lnTo>
                    <a:pt x="1347" y="898"/>
                  </a:lnTo>
                  <a:lnTo>
                    <a:pt x="1355" y="884"/>
                  </a:lnTo>
                  <a:lnTo>
                    <a:pt x="1362" y="870"/>
                  </a:lnTo>
                  <a:lnTo>
                    <a:pt x="1368" y="854"/>
                  </a:lnTo>
                  <a:lnTo>
                    <a:pt x="1371" y="839"/>
                  </a:lnTo>
                  <a:lnTo>
                    <a:pt x="1372" y="822"/>
                  </a:lnTo>
                  <a:lnTo>
                    <a:pt x="1372" y="822"/>
                  </a:lnTo>
                  <a:lnTo>
                    <a:pt x="1371" y="807"/>
                  </a:lnTo>
                  <a:lnTo>
                    <a:pt x="1368" y="790"/>
                  </a:lnTo>
                  <a:lnTo>
                    <a:pt x="1362" y="775"/>
                  </a:lnTo>
                  <a:lnTo>
                    <a:pt x="1355" y="760"/>
                  </a:lnTo>
                  <a:lnTo>
                    <a:pt x="1347" y="746"/>
                  </a:lnTo>
                  <a:lnTo>
                    <a:pt x="1337" y="734"/>
                  </a:lnTo>
                  <a:lnTo>
                    <a:pt x="1324" y="721"/>
                  </a:lnTo>
                  <a:lnTo>
                    <a:pt x="1310" y="710"/>
                  </a:lnTo>
                  <a:lnTo>
                    <a:pt x="1296" y="699"/>
                  </a:lnTo>
                  <a:lnTo>
                    <a:pt x="1280" y="690"/>
                  </a:lnTo>
                  <a:lnTo>
                    <a:pt x="1263" y="682"/>
                  </a:lnTo>
                  <a:lnTo>
                    <a:pt x="1244" y="675"/>
                  </a:lnTo>
                  <a:lnTo>
                    <a:pt x="1225" y="671"/>
                  </a:lnTo>
                  <a:lnTo>
                    <a:pt x="1205" y="667"/>
                  </a:lnTo>
                  <a:lnTo>
                    <a:pt x="1184" y="664"/>
                  </a:lnTo>
                  <a:lnTo>
                    <a:pt x="1163" y="664"/>
                  </a:lnTo>
                  <a:lnTo>
                    <a:pt x="1163" y="664"/>
                  </a:lnTo>
                  <a:close/>
                  <a:moveTo>
                    <a:pt x="405" y="780"/>
                  </a:moveTo>
                  <a:lnTo>
                    <a:pt x="405" y="780"/>
                  </a:lnTo>
                  <a:lnTo>
                    <a:pt x="381" y="779"/>
                  </a:lnTo>
                  <a:lnTo>
                    <a:pt x="356" y="776"/>
                  </a:lnTo>
                  <a:lnTo>
                    <a:pt x="329" y="772"/>
                  </a:lnTo>
                  <a:lnTo>
                    <a:pt x="301" y="765"/>
                  </a:lnTo>
                  <a:lnTo>
                    <a:pt x="273" y="758"/>
                  </a:lnTo>
                  <a:lnTo>
                    <a:pt x="246" y="748"/>
                  </a:lnTo>
                  <a:lnTo>
                    <a:pt x="220" y="735"/>
                  </a:lnTo>
                  <a:lnTo>
                    <a:pt x="193" y="720"/>
                  </a:lnTo>
                  <a:lnTo>
                    <a:pt x="180" y="711"/>
                  </a:lnTo>
                  <a:lnTo>
                    <a:pt x="169" y="703"/>
                  </a:lnTo>
                  <a:lnTo>
                    <a:pt x="158" y="692"/>
                  </a:lnTo>
                  <a:lnTo>
                    <a:pt x="147" y="682"/>
                  </a:lnTo>
                  <a:lnTo>
                    <a:pt x="136" y="669"/>
                  </a:lnTo>
                  <a:lnTo>
                    <a:pt x="126" y="658"/>
                  </a:lnTo>
                  <a:lnTo>
                    <a:pt x="117" y="644"/>
                  </a:lnTo>
                  <a:lnTo>
                    <a:pt x="109" y="630"/>
                  </a:lnTo>
                  <a:lnTo>
                    <a:pt x="102" y="615"/>
                  </a:lnTo>
                  <a:lnTo>
                    <a:pt x="95" y="599"/>
                  </a:lnTo>
                  <a:lnTo>
                    <a:pt x="88" y="581"/>
                  </a:lnTo>
                  <a:lnTo>
                    <a:pt x="84" y="564"/>
                  </a:lnTo>
                  <a:lnTo>
                    <a:pt x="80" y="545"/>
                  </a:lnTo>
                  <a:lnTo>
                    <a:pt x="77" y="523"/>
                  </a:lnTo>
                  <a:lnTo>
                    <a:pt x="75" y="502"/>
                  </a:lnTo>
                  <a:lnTo>
                    <a:pt x="74" y="480"/>
                  </a:lnTo>
                  <a:lnTo>
                    <a:pt x="74" y="480"/>
                  </a:lnTo>
                  <a:lnTo>
                    <a:pt x="75" y="462"/>
                  </a:lnTo>
                  <a:lnTo>
                    <a:pt x="77" y="442"/>
                  </a:lnTo>
                  <a:lnTo>
                    <a:pt x="81" y="404"/>
                  </a:lnTo>
                  <a:lnTo>
                    <a:pt x="89" y="366"/>
                  </a:lnTo>
                  <a:lnTo>
                    <a:pt x="101" y="330"/>
                  </a:lnTo>
                  <a:lnTo>
                    <a:pt x="116" y="294"/>
                  </a:lnTo>
                  <a:lnTo>
                    <a:pt x="133" y="258"/>
                  </a:lnTo>
                  <a:lnTo>
                    <a:pt x="152" y="226"/>
                  </a:lnTo>
                  <a:lnTo>
                    <a:pt x="164" y="209"/>
                  </a:lnTo>
                  <a:lnTo>
                    <a:pt x="176" y="195"/>
                  </a:lnTo>
                  <a:lnTo>
                    <a:pt x="189" y="180"/>
                  </a:lnTo>
                  <a:lnTo>
                    <a:pt x="202" y="166"/>
                  </a:lnTo>
                  <a:lnTo>
                    <a:pt x="216" y="153"/>
                  </a:lnTo>
                  <a:lnTo>
                    <a:pt x="230" y="141"/>
                  </a:lnTo>
                  <a:lnTo>
                    <a:pt x="244" y="128"/>
                  </a:lnTo>
                  <a:lnTo>
                    <a:pt x="259" y="117"/>
                  </a:lnTo>
                  <a:lnTo>
                    <a:pt x="276" y="107"/>
                  </a:lnTo>
                  <a:lnTo>
                    <a:pt x="293" y="99"/>
                  </a:lnTo>
                  <a:lnTo>
                    <a:pt x="309" y="90"/>
                  </a:lnTo>
                  <a:lnTo>
                    <a:pt x="326" y="82"/>
                  </a:lnTo>
                  <a:lnTo>
                    <a:pt x="345" y="76"/>
                  </a:lnTo>
                  <a:lnTo>
                    <a:pt x="363" y="71"/>
                  </a:lnTo>
                  <a:lnTo>
                    <a:pt x="382" y="66"/>
                  </a:lnTo>
                  <a:lnTo>
                    <a:pt x="402" y="64"/>
                  </a:lnTo>
                  <a:lnTo>
                    <a:pt x="422" y="62"/>
                  </a:lnTo>
                  <a:lnTo>
                    <a:pt x="443" y="61"/>
                  </a:lnTo>
                  <a:lnTo>
                    <a:pt x="443" y="61"/>
                  </a:lnTo>
                  <a:lnTo>
                    <a:pt x="464" y="62"/>
                  </a:lnTo>
                  <a:lnTo>
                    <a:pt x="485" y="64"/>
                  </a:lnTo>
                  <a:lnTo>
                    <a:pt x="504" y="66"/>
                  </a:lnTo>
                  <a:lnTo>
                    <a:pt x="524" y="71"/>
                  </a:lnTo>
                  <a:lnTo>
                    <a:pt x="544" y="75"/>
                  </a:lnTo>
                  <a:lnTo>
                    <a:pt x="562" y="82"/>
                  </a:lnTo>
                  <a:lnTo>
                    <a:pt x="580" y="89"/>
                  </a:lnTo>
                  <a:lnTo>
                    <a:pt x="598" y="97"/>
                  </a:lnTo>
                  <a:lnTo>
                    <a:pt x="615" y="106"/>
                  </a:lnTo>
                  <a:lnTo>
                    <a:pt x="632" y="115"/>
                  </a:lnTo>
                  <a:lnTo>
                    <a:pt x="649" y="127"/>
                  </a:lnTo>
                  <a:lnTo>
                    <a:pt x="664" y="138"/>
                  </a:lnTo>
                  <a:lnTo>
                    <a:pt x="678" y="149"/>
                  </a:lnTo>
                  <a:lnTo>
                    <a:pt x="692" y="162"/>
                  </a:lnTo>
                  <a:lnTo>
                    <a:pt x="706" y="176"/>
                  </a:lnTo>
                  <a:lnTo>
                    <a:pt x="719" y="190"/>
                  </a:lnTo>
                  <a:lnTo>
                    <a:pt x="731" y="205"/>
                  </a:lnTo>
                  <a:lnTo>
                    <a:pt x="743" y="219"/>
                  </a:lnTo>
                  <a:lnTo>
                    <a:pt x="754" y="236"/>
                  </a:lnTo>
                  <a:lnTo>
                    <a:pt x="764" y="251"/>
                  </a:lnTo>
                  <a:lnTo>
                    <a:pt x="782" y="285"/>
                  </a:lnTo>
                  <a:lnTo>
                    <a:pt x="797" y="320"/>
                  </a:lnTo>
                  <a:lnTo>
                    <a:pt x="809" y="355"/>
                  </a:lnTo>
                  <a:lnTo>
                    <a:pt x="817" y="392"/>
                  </a:lnTo>
                  <a:lnTo>
                    <a:pt x="821" y="410"/>
                  </a:lnTo>
                  <a:lnTo>
                    <a:pt x="823" y="428"/>
                  </a:lnTo>
                  <a:lnTo>
                    <a:pt x="824" y="448"/>
                  </a:lnTo>
                  <a:lnTo>
                    <a:pt x="824" y="466"/>
                  </a:lnTo>
                  <a:lnTo>
                    <a:pt x="824" y="466"/>
                  </a:lnTo>
                  <a:lnTo>
                    <a:pt x="823" y="497"/>
                  </a:lnTo>
                  <a:lnTo>
                    <a:pt x="820" y="526"/>
                  </a:lnTo>
                  <a:lnTo>
                    <a:pt x="813" y="554"/>
                  </a:lnTo>
                  <a:lnTo>
                    <a:pt x="804" y="581"/>
                  </a:lnTo>
                  <a:lnTo>
                    <a:pt x="793" y="606"/>
                  </a:lnTo>
                  <a:lnTo>
                    <a:pt x="779" y="630"/>
                  </a:lnTo>
                  <a:lnTo>
                    <a:pt x="764" y="653"/>
                  </a:lnTo>
                  <a:lnTo>
                    <a:pt x="745" y="674"/>
                  </a:lnTo>
                  <a:lnTo>
                    <a:pt x="726" y="692"/>
                  </a:lnTo>
                  <a:lnTo>
                    <a:pt x="703" y="710"/>
                  </a:lnTo>
                  <a:lnTo>
                    <a:pt x="678" y="725"/>
                  </a:lnTo>
                  <a:lnTo>
                    <a:pt x="652" y="739"/>
                  </a:lnTo>
                  <a:lnTo>
                    <a:pt x="623" y="752"/>
                  </a:lnTo>
                  <a:lnTo>
                    <a:pt x="593" y="762"/>
                  </a:lnTo>
                  <a:lnTo>
                    <a:pt x="560" y="769"/>
                  </a:lnTo>
                  <a:lnTo>
                    <a:pt x="527" y="776"/>
                  </a:lnTo>
                  <a:lnTo>
                    <a:pt x="527" y="776"/>
                  </a:lnTo>
                  <a:lnTo>
                    <a:pt x="521" y="777"/>
                  </a:lnTo>
                  <a:lnTo>
                    <a:pt x="516" y="779"/>
                  </a:lnTo>
                  <a:lnTo>
                    <a:pt x="511" y="783"/>
                  </a:lnTo>
                  <a:lnTo>
                    <a:pt x="507" y="787"/>
                  </a:lnTo>
                  <a:lnTo>
                    <a:pt x="504" y="791"/>
                  </a:lnTo>
                  <a:lnTo>
                    <a:pt x="502" y="796"/>
                  </a:lnTo>
                  <a:lnTo>
                    <a:pt x="500" y="801"/>
                  </a:lnTo>
                  <a:lnTo>
                    <a:pt x="500" y="808"/>
                  </a:lnTo>
                  <a:lnTo>
                    <a:pt x="503" y="846"/>
                  </a:lnTo>
                  <a:lnTo>
                    <a:pt x="503" y="846"/>
                  </a:lnTo>
                  <a:lnTo>
                    <a:pt x="503" y="852"/>
                  </a:lnTo>
                  <a:lnTo>
                    <a:pt x="506" y="857"/>
                  </a:lnTo>
                  <a:lnTo>
                    <a:pt x="509" y="863"/>
                  </a:lnTo>
                  <a:lnTo>
                    <a:pt x="513" y="867"/>
                  </a:lnTo>
                  <a:lnTo>
                    <a:pt x="513" y="867"/>
                  </a:lnTo>
                  <a:lnTo>
                    <a:pt x="523" y="875"/>
                  </a:lnTo>
                  <a:lnTo>
                    <a:pt x="523" y="875"/>
                  </a:lnTo>
                  <a:lnTo>
                    <a:pt x="530" y="880"/>
                  </a:lnTo>
                  <a:lnTo>
                    <a:pt x="530" y="880"/>
                  </a:lnTo>
                  <a:lnTo>
                    <a:pt x="562" y="896"/>
                  </a:lnTo>
                  <a:lnTo>
                    <a:pt x="597" y="918"/>
                  </a:lnTo>
                  <a:lnTo>
                    <a:pt x="597" y="918"/>
                  </a:lnTo>
                  <a:lnTo>
                    <a:pt x="649" y="948"/>
                  </a:lnTo>
                  <a:lnTo>
                    <a:pt x="677" y="962"/>
                  </a:lnTo>
                  <a:lnTo>
                    <a:pt x="705" y="975"/>
                  </a:lnTo>
                  <a:lnTo>
                    <a:pt x="734" y="986"/>
                  </a:lnTo>
                  <a:lnTo>
                    <a:pt x="765" y="995"/>
                  </a:lnTo>
                  <a:lnTo>
                    <a:pt x="780" y="997"/>
                  </a:lnTo>
                  <a:lnTo>
                    <a:pt x="796" y="999"/>
                  </a:lnTo>
                  <a:lnTo>
                    <a:pt x="811" y="1000"/>
                  </a:lnTo>
                  <a:lnTo>
                    <a:pt x="827" y="1000"/>
                  </a:lnTo>
                  <a:lnTo>
                    <a:pt x="827" y="1000"/>
                  </a:lnTo>
                  <a:lnTo>
                    <a:pt x="851" y="999"/>
                  </a:lnTo>
                  <a:lnTo>
                    <a:pt x="870" y="993"/>
                  </a:lnTo>
                  <a:lnTo>
                    <a:pt x="890" y="986"/>
                  </a:lnTo>
                  <a:lnTo>
                    <a:pt x="908" y="976"/>
                  </a:lnTo>
                  <a:lnTo>
                    <a:pt x="923" y="967"/>
                  </a:lnTo>
                  <a:lnTo>
                    <a:pt x="937" y="954"/>
                  </a:lnTo>
                  <a:lnTo>
                    <a:pt x="951" y="940"/>
                  </a:lnTo>
                  <a:lnTo>
                    <a:pt x="963" y="925"/>
                  </a:lnTo>
                  <a:lnTo>
                    <a:pt x="974" y="909"/>
                  </a:lnTo>
                  <a:lnTo>
                    <a:pt x="984" y="894"/>
                  </a:lnTo>
                  <a:lnTo>
                    <a:pt x="992" y="878"/>
                  </a:lnTo>
                  <a:lnTo>
                    <a:pt x="999" y="863"/>
                  </a:lnTo>
                  <a:lnTo>
                    <a:pt x="1010" y="835"/>
                  </a:lnTo>
                  <a:lnTo>
                    <a:pt x="1017" y="810"/>
                  </a:lnTo>
                  <a:lnTo>
                    <a:pt x="1017" y="810"/>
                  </a:lnTo>
                  <a:lnTo>
                    <a:pt x="1017" y="808"/>
                  </a:lnTo>
                  <a:lnTo>
                    <a:pt x="1017" y="808"/>
                  </a:lnTo>
                  <a:lnTo>
                    <a:pt x="1020" y="803"/>
                  </a:lnTo>
                  <a:lnTo>
                    <a:pt x="1020" y="803"/>
                  </a:lnTo>
                  <a:lnTo>
                    <a:pt x="1020" y="801"/>
                  </a:lnTo>
                  <a:lnTo>
                    <a:pt x="1020" y="801"/>
                  </a:lnTo>
                  <a:lnTo>
                    <a:pt x="1022" y="797"/>
                  </a:lnTo>
                  <a:lnTo>
                    <a:pt x="1022" y="797"/>
                  </a:lnTo>
                  <a:lnTo>
                    <a:pt x="1024" y="791"/>
                  </a:lnTo>
                  <a:lnTo>
                    <a:pt x="1024" y="791"/>
                  </a:lnTo>
                  <a:lnTo>
                    <a:pt x="1029" y="784"/>
                  </a:lnTo>
                  <a:lnTo>
                    <a:pt x="1033" y="777"/>
                  </a:lnTo>
                  <a:lnTo>
                    <a:pt x="1045" y="765"/>
                  </a:lnTo>
                  <a:lnTo>
                    <a:pt x="1061" y="752"/>
                  </a:lnTo>
                  <a:lnTo>
                    <a:pt x="1078" y="742"/>
                  </a:lnTo>
                  <a:lnTo>
                    <a:pt x="1097" y="735"/>
                  </a:lnTo>
                  <a:lnTo>
                    <a:pt x="1118" y="730"/>
                  </a:lnTo>
                  <a:lnTo>
                    <a:pt x="1141" y="725"/>
                  </a:lnTo>
                  <a:lnTo>
                    <a:pt x="1163" y="724"/>
                  </a:lnTo>
                  <a:lnTo>
                    <a:pt x="1163" y="724"/>
                  </a:lnTo>
                  <a:lnTo>
                    <a:pt x="1179" y="724"/>
                  </a:lnTo>
                  <a:lnTo>
                    <a:pt x="1193" y="727"/>
                  </a:lnTo>
                  <a:lnTo>
                    <a:pt x="1207" y="728"/>
                  </a:lnTo>
                  <a:lnTo>
                    <a:pt x="1221" y="732"/>
                  </a:lnTo>
                  <a:lnTo>
                    <a:pt x="1233" y="737"/>
                  </a:lnTo>
                  <a:lnTo>
                    <a:pt x="1246" y="741"/>
                  </a:lnTo>
                  <a:lnTo>
                    <a:pt x="1257" y="746"/>
                  </a:lnTo>
                  <a:lnTo>
                    <a:pt x="1267" y="753"/>
                  </a:lnTo>
                  <a:lnTo>
                    <a:pt x="1277" y="760"/>
                  </a:lnTo>
                  <a:lnTo>
                    <a:pt x="1285" y="767"/>
                  </a:lnTo>
                  <a:lnTo>
                    <a:pt x="1292" y="776"/>
                  </a:lnTo>
                  <a:lnTo>
                    <a:pt x="1299" y="784"/>
                  </a:lnTo>
                  <a:lnTo>
                    <a:pt x="1305" y="794"/>
                  </a:lnTo>
                  <a:lnTo>
                    <a:pt x="1308" y="803"/>
                  </a:lnTo>
                  <a:lnTo>
                    <a:pt x="1310" y="812"/>
                  </a:lnTo>
                  <a:lnTo>
                    <a:pt x="1310" y="822"/>
                  </a:lnTo>
                  <a:lnTo>
                    <a:pt x="1310" y="822"/>
                  </a:lnTo>
                  <a:lnTo>
                    <a:pt x="1310" y="832"/>
                  </a:lnTo>
                  <a:lnTo>
                    <a:pt x="1308" y="842"/>
                  </a:lnTo>
                  <a:lnTo>
                    <a:pt x="1305" y="852"/>
                  </a:lnTo>
                  <a:lnTo>
                    <a:pt x="1299" y="860"/>
                  </a:lnTo>
                  <a:lnTo>
                    <a:pt x="1292" y="868"/>
                  </a:lnTo>
                  <a:lnTo>
                    <a:pt x="1285" y="877"/>
                  </a:lnTo>
                  <a:lnTo>
                    <a:pt x="1277" y="884"/>
                  </a:lnTo>
                  <a:lnTo>
                    <a:pt x="1267" y="891"/>
                  </a:lnTo>
                  <a:lnTo>
                    <a:pt x="1257" y="898"/>
                  </a:lnTo>
                  <a:lnTo>
                    <a:pt x="1246" y="904"/>
                  </a:lnTo>
                  <a:lnTo>
                    <a:pt x="1233" y="909"/>
                  </a:lnTo>
                  <a:lnTo>
                    <a:pt x="1221" y="913"/>
                  </a:lnTo>
                  <a:lnTo>
                    <a:pt x="1207" y="916"/>
                  </a:lnTo>
                  <a:lnTo>
                    <a:pt x="1193" y="919"/>
                  </a:lnTo>
                  <a:lnTo>
                    <a:pt x="1179" y="920"/>
                  </a:lnTo>
                  <a:lnTo>
                    <a:pt x="1163" y="920"/>
                  </a:lnTo>
                  <a:lnTo>
                    <a:pt x="1163" y="920"/>
                  </a:lnTo>
                  <a:lnTo>
                    <a:pt x="1141" y="919"/>
                  </a:lnTo>
                  <a:lnTo>
                    <a:pt x="1120" y="916"/>
                  </a:lnTo>
                  <a:lnTo>
                    <a:pt x="1120" y="916"/>
                  </a:lnTo>
                  <a:lnTo>
                    <a:pt x="1114" y="915"/>
                  </a:lnTo>
                  <a:lnTo>
                    <a:pt x="1110" y="916"/>
                  </a:lnTo>
                  <a:lnTo>
                    <a:pt x="1100" y="918"/>
                  </a:lnTo>
                  <a:lnTo>
                    <a:pt x="1092" y="923"/>
                  </a:lnTo>
                  <a:lnTo>
                    <a:pt x="1089" y="927"/>
                  </a:lnTo>
                  <a:lnTo>
                    <a:pt x="1086" y="932"/>
                  </a:lnTo>
                  <a:lnTo>
                    <a:pt x="1086" y="932"/>
                  </a:lnTo>
                  <a:lnTo>
                    <a:pt x="1071" y="958"/>
                  </a:lnTo>
                  <a:lnTo>
                    <a:pt x="1062" y="972"/>
                  </a:lnTo>
                  <a:lnTo>
                    <a:pt x="1051" y="988"/>
                  </a:lnTo>
                  <a:lnTo>
                    <a:pt x="1040" y="1002"/>
                  </a:lnTo>
                  <a:lnTo>
                    <a:pt x="1027" y="1017"/>
                  </a:lnTo>
                  <a:lnTo>
                    <a:pt x="1012" y="1031"/>
                  </a:lnTo>
                  <a:lnTo>
                    <a:pt x="996" y="1045"/>
                  </a:lnTo>
                  <a:lnTo>
                    <a:pt x="980" y="1059"/>
                  </a:lnTo>
                  <a:lnTo>
                    <a:pt x="960" y="1072"/>
                  </a:lnTo>
                  <a:lnTo>
                    <a:pt x="940" y="1083"/>
                  </a:lnTo>
                  <a:lnTo>
                    <a:pt x="918" y="1093"/>
                  </a:lnTo>
                  <a:lnTo>
                    <a:pt x="894" y="1101"/>
                  </a:lnTo>
                  <a:lnTo>
                    <a:pt x="869" y="1108"/>
                  </a:lnTo>
                  <a:lnTo>
                    <a:pt x="842" y="1112"/>
                  </a:lnTo>
                  <a:lnTo>
                    <a:pt x="813" y="1115"/>
                  </a:lnTo>
                  <a:lnTo>
                    <a:pt x="813" y="1115"/>
                  </a:lnTo>
                  <a:lnTo>
                    <a:pt x="804" y="1115"/>
                  </a:lnTo>
                  <a:lnTo>
                    <a:pt x="804" y="1115"/>
                  </a:lnTo>
                  <a:lnTo>
                    <a:pt x="789" y="1115"/>
                  </a:lnTo>
                  <a:lnTo>
                    <a:pt x="772" y="1114"/>
                  </a:lnTo>
                  <a:lnTo>
                    <a:pt x="737" y="1108"/>
                  </a:lnTo>
                  <a:lnTo>
                    <a:pt x="698" y="1098"/>
                  </a:lnTo>
                  <a:lnTo>
                    <a:pt x="656" y="1086"/>
                  </a:lnTo>
                  <a:lnTo>
                    <a:pt x="656" y="1086"/>
                  </a:lnTo>
                  <a:lnTo>
                    <a:pt x="647" y="1084"/>
                  </a:lnTo>
                  <a:lnTo>
                    <a:pt x="640" y="1084"/>
                  </a:lnTo>
                  <a:lnTo>
                    <a:pt x="633" y="1087"/>
                  </a:lnTo>
                  <a:lnTo>
                    <a:pt x="626" y="1091"/>
                  </a:lnTo>
                  <a:lnTo>
                    <a:pt x="626" y="1091"/>
                  </a:lnTo>
                  <a:lnTo>
                    <a:pt x="621" y="1097"/>
                  </a:lnTo>
                  <a:lnTo>
                    <a:pt x="618" y="1104"/>
                  </a:lnTo>
                  <a:lnTo>
                    <a:pt x="615" y="1111"/>
                  </a:lnTo>
                  <a:lnTo>
                    <a:pt x="615" y="1119"/>
                  </a:lnTo>
                  <a:lnTo>
                    <a:pt x="615" y="1119"/>
                  </a:lnTo>
                  <a:lnTo>
                    <a:pt x="630" y="1220"/>
                  </a:lnTo>
                  <a:lnTo>
                    <a:pt x="645" y="1321"/>
                  </a:lnTo>
                  <a:lnTo>
                    <a:pt x="666" y="1477"/>
                  </a:lnTo>
                  <a:lnTo>
                    <a:pt x="666" y="1477"/>
                  </a:lnTo>
                  <a:lnTo>
                    <a:pt x="626" y="1483"/>
                  </a:lnTo>
                  <a:lnTo>
                    <a:pt x="576" y="1490"/>
                  </a:lnTo>
                  <a:lnTo>
                    <a:pt x="514" y="1495"/>
                  </a:lnTo>
                  <a:lnTo>
                    <a:pt x="482" y="1497"/>
                  </a:lnTo>
                  <a:lnTo>
                    <a:pt x="450" y="1498"/>
                  </a:lnTo>
                  <a:lnTo>
                    <a:pt x="450" y="1498"/>
                  </a:lnTo>
                  <a:lnTo>
                    <a:pt x="405" y="1497"/>
                  </a:lnTo>
                  <a:lnTo>
                    <a:pt x="364" y="1492"/>
                  </a:lnTo>
                  <a:lnTo>
                    <a:pt x="328" y="1487"/>
                  </a:lnTo>
                  <a:lnTo>
                    <a:pt x="294" y="1480"/>
                  </a:lnTo>
                  <a:lnTo>
                    <a:pt x="297" y="1462"/>
                  </a:lnTo>
                  <a:lnTo>
                    <a:pt x="297" y="1462"/>
                  </a:lnTo>
                  <a:lnTo>
                    <a:pt x="297" y="1456"/>
                  </a:lnTo>
                  <a:lnTo>
                    <a:pt x="295" y="1450"/>
                  </a:lnTo>
                  <a:lnTo>
                    <a:pt x="293" y="1445"/>
                  </a:lnTo>
                  <a:lnTo>
                    <a:pt x="290" y="1439"/>
                  </a:lnTo>
                  <a:lnTo>
                    <a:pt x="286" y="1435"/>
                  </a:lnTo>
                  <a:lnTo>
                    <a:pt x="281" y="1432"/>
                  </a:lnTo>
                  <a:lnTo>
                    <a:pt x="276" y="1429"/>
                  </a:lnTo>
                  <a:lnTo>
                    <a:pt x="270" y="1428"/>
                  </a:lnTo>
                  <a:lnTo>
                    <a:pt x="270" y="1428"/>
                  </a:lnTo>
                  <a:lnTo>
                    <a:pt x="244" y="1424"/>
                  </a:lnTo>
                  <a:lnTo>
                    <a:pt x="213" y="1415"/>
                  </a:lnTo>
                  <a:lnTo>
                    <a:pt x="197" y="1410"/>
                  </a:lnTo>
                  <a:lnTo>
                    <a:pt x="182" y="1403"/>
                  </a:lnTo>
                  <a:lnTo>
                    <a:pt x="166" y="1396"/>
                  </a:lnTo>
                  <a:lnTo>
                    <a:pt x="151" y="1386"/>
                  </a:lnTo>
                  <a:lnTo>
                    <a:pt x="136" y="1376"/>
                  </a:lnTo>
                  <a:lnTo>
                    <a:pt x="122" y="1365"/>
                  </a:lnTo>
                  <a:lnTo>
                    <a:pt x="109" y="1351"/>
                  </a:lnTo>
                  <a:lnTo>
                    <a:pt x="98" y="1337"/>
                  </a:lnTo>
                  <a:lnTo>
                    <a:pt x="87" y="1320"/>
                  </a:lnTo>
                  <a:lnTo>
                    <a:pt x="78" y="1300"/>
                  </a:lnTo>
                  <a:lnTo>
                    <a:pt x="71" y="1281"/>
                  </a:lnTo>
                  <a:lnTo>
                    <a:pt x="66" y="1258"/>
                  </a:lnTo>
                  <a:lnTo>
                    <a:pt x="66" y="1258"/>
                  </a:lnTo>
                  <a:lnTo>
                    <a:pt x="63" y="1241"/>
                  </a:lnTo>
                  <a:lnTo>
                    <a:pt x="61" y="1226"/>
                  </a:lnTo>
                  <a:lnTo>
                    <a:pt x="61" y="1209"/>
                  </a:lnTo>
                  <a:lnTo>
                    <a:pt x="61" y="1192"/>
                  </a:lnTo>
                  <a:lnTo>
                    <a:pt x="63" y="1177"/>
                  </a:lnTo>
                  <a:lnTo>
                    <a:pt x="64" y="1160"/>
                  </a:lnTo>
                  <a:lnTo>
                    <a:pt x="67" y="1145"/>
                  </a:lnTo>
                  <a:lnTo>
                    <a:pt x="71" y="1128"/>
                  </a:lnTo>
                  <a:lnTo>
                    <a:pt x="75" y="1112"/>
                  </a:lnTo>
                  <a:lnTo>
                    <a:pt x="81" y="1097"/>
                  </a:lnTo>
                  <a:lnTo>
                    <a:pt x="88" y="1082"/>
                  </a:lnTo>
                  <a:lnTo>
                    <a:pt x="95" y="1066"/>
                  </a:lnTo>
                  <a:lnTo>
                    <a:pt x="103" y="1051"/>
                  </a:lnTo>
                  <a:lnTo>
                    <a:pt x="112" y="1037"/>
                  </a:lnTo>
                  <a:lnTo>
                    <a:pt x="122" y="1023"/>
                  </a:lnTo>
                  <a:lnTo>
                    <a:pt x="131" y="1009"/>
                  </a:lnTo>
                  <a:lnTo>
                    <a:pt x="131" y="1009"/>
                  </a:lnTo>
                  <a:lnTo>
                    <a:pt x="144" y="995"/>
                  </a:lnTo>
                  <a:lnTo>
                    <a:pt x="157" y="981"/>
                  </a:lnTo>
                  <a:lnTo>
                    <a:pt x="169" y="968"/>
                  </a:lnTo>
                  <a:lnTo>
                    <a:pt x="183" y="957"/>
                  </a:lnTo>
                  <a:lnTo>
                    <a:pt x="197" y="946"/>
                  </a:lnTo>
                  <a:lnTo>
                    <a:pt x="213" y="934"/>
                  </a:lnTo>
                  <a:lnTo>
                    <a:pt x="227" y="926"/>
                  </a:lnTo>
                  <a:lnTo>
                    <a:pt x="244" y="918"/>
                  </a:lnTo>
                  <a:lnTo>
                    <a:pt x="259" y="909"/>
                  </a:lnTo>
                  <a:lnTo>
                    <a:pt x="276" y="902"/>
                  </a:lnTo>
                  <a:lnTo>
                    <a:pt x="293" y="896"/>
                  </a:lnTo>
                  <a:lnTo>
                    <a:pt x="309" y="891"/>
                  </a:lnTo>
                  <a:lnTo>
                    <a:pt x="328" y="887"/>
                  </a:lnTo>
                  <a:lnTo>
                    <a:pt x="345" y="884"/>
                  </a:lnTo>
                  <a:lnTo>
                    <a:pt x="363" y="881"/>
                  </a:lnTo>
                  <a:lnTo>
                    <a:pt x="381" y="880"/>
                  </a:lnTo>
                  <a:lnTo>
                    <a:pt x="381" y="880"/>
                  </a:lnTo>
                  <a:lnTo>
                    <a:pt x="388" y="880"/>
                  </a:lnTo>
                  <a:lnTo>
                    <a:pt x="391" y="878"/>
                  </a:lnTo>
                  <a:lnTo>
                    <a:pt x="392" y="877"/>
                  </a:lnTo>
                  <a:lnTo>
                    <a:pt x="392" y="877"/>
                  </a:lnTo>
                  <a:lnTo>
                    <a:pt x="399" y="857"/>
                  </a:lnTo>
                  <a:lnTo>
                    <a:pt x="403" y="838"/>
                  </a:lnTo>
                  <a:lnTo>
                    <a:pt x="406" y="822"/>
                  </a:lnTo>
                  <a:lnTo>
                    <a:pt x="408" y="808"/>
                  </a:lnTo>
                  <a:lnTo>
                    <a:pt x="406" y="787"/>
                  </a:lnTo>
                  <a:lnTo>
                    <a:pt x="405" y="780"/>
                  </a:lnTo>
                  <a:lnTo>
                    <a:pt x="405" y="780"/>
                  </a:lnTo>
                  <a:close/>
                </a:path>
              </a:pathLst>
            </a:custGeom>
            <a:solidFill>
              <a:schemeClr val="tx2"/>
            </a:solidFill>
            <a:ln w="9525">
              <a:noFill/>
            </a:ln>
          </p:spPr>
          <p:txBody>
            <a:bodyPr/>
            <a:p>
              <a:endParaRPr lang="zh-CN" altLang="en-US"/>
            </a:p>
          </p:txBody>
        </p:sp>
        <p:sp>
          <p:nvSpPr>
            <p:cNvPr id="58372" name="Freeform: Shape 8"/>
            <p:cNvSpPr/>
            <p:nvPr/>
          </p:nvSpPr>
          <p:spPr>
            <a:xfrm>
              <a:off x="569913" y="6532563"/>
              <a:ext cx="144463" cy="234950"/>
            </a:xfrm>
            <a:custGeom>
              <a:avLst/>
              <a:gdLst/>
              <a:ahLst/>
              <a:cxnLst>
                <a:cxn ang="0">
                  <a:pos x="135826" y="4730"/>
                </a:cxn>
                <a:cxn ang="0">
                  <a:pos x="124834" y="0"/>
                </a:cxn>
                <a:cxn ang="0">
                  <a:pos x="112272" y="2365"/>
                </a:cxn>
                <a:cxn ang="0">
                  <a:pos x="98140" y="7884"/>
                </a:cxn>
                <a:cxn ang="0">
                  <a:pos x="73801" y="21287"/>
                </a:cxn>
                <a:cxn ang="0">
                  <a:pos x="53388" y="35479"/>
                </a:cxn>
                <a:cxn ang="0">
                  <a:pos x="35330" y="52035"/>
                </a:cxn>
                <a:cxn ang="0">
                  <a:pos x="21198" y="70169"/>
                </a:cxn>
                <a:cxn ang="0">
                  <a:pos x="10991" y="89091"/>
                </a:cxn>
                <a:cxn ang="0">
                  <a:pos x="3140" y="108802"/>
                </a:cxn>
                <a:cxn ang="0">
                  <a:pos x="0" y="130089"/>
                </a:cxn>
                <a:cxn ang="0">
                  <a:pos x="0" y="141127"/>
                </a:cxn>
                <a:cxn ang="0">
                  <a:pos x="2355" y="157684"/>
                </a:cxn>
                <a:cxn ang="0">
                  <a:pos x="7066" y="172664"/>
                </a:cxn>
                <a:cxn ang="0">
                  <a:pos x="14132" y="186856"/>
                </a:cxn>
                <a:cxn ang="0">
                  <a:pos x="25909" y="200259"/>
                </a:cxn>
                <a:cxn ang="0">
                  <a:pos x="40041" y="211297"/>
                </a:cxn>
                <a:cxn ang="0">
                  <a:pos x="54958" y="220758"/>
                </a:cxn>
                <a:cxn ang="0">
                  <a:pos x="95785" y="234950"/>
                </a:cxn>
                <a:cxn ang="0">
                  <a:pos x="101281" y="234950"/>
                </a:cxn>
                <a:cxn ang="0">
                  <a:pos x="108347" y="233373"/>
                </a:cxn>
                <a:cxn ang="0">
                  <a:pos x="114628" y="230219"/>
                </a:cxn>
                <a:cxn ang="0">
                  <a:pos x="122479" y="223912"/>
                </a:cxn>
                <a:cxn ang="0">
                  <a:pos x="124834" y="213662"/>
                </a:cxn>
                <a:cxn ang="0">
                  <a:pos x="144463" y="26806"/>
                </a:cxn>
                <a:cxn ang="0">
                  <a:pos x="144463" y="21287"/>
                </a:cxn>
                <a:cxn ang="0">
                  <a:pos x="139752" y="9461"/>
                </a:cxn>
                <a:cxn ang="0">
                  <a:pos x="135826" y="4730"/>
                </a:cxn>
                <a:cxn ang="0">
                  <a:pos x="80867" y="179760"/>
                </a:cxn>
                <a:cxn ang="0">
                  <a:pos x="62810" y="168722"/>
                </a:cxn>
                <a:cxn ang="0">
                  <a:pos x="54173" y="158472"/>
                </a:cxn>
                <a:cxn ang="0">
                  <a:pos x="48677" y="147435"/>
                </a:cxn>
                <a:cxn ang="0">
                  <a:pos x="48677" y="139550"/>
                </a:cxn>
                <a:cxn ang="0">
                  <a:pos x="51818" y="116686"/>
                </a:cxn>
                <a:cxn ang="0">
                  <a:pos x="60454" y="97764"/>
                </a:cxn>
                <a:cxn ang="0">
                  <a:pos x="75372" y="81207"/>
                </a:cxn>
                <a:cxn ang="0">
                  <a:pos x="92644" y="67015"/>
                </a:cxn>
                <a:cxn ang="0">
                  <a:pos x="80867" y="179760"/>
                </a:cxn>
              </a:cxnLst>
              <a:pathLst>
                <a:path w="184" h="298">
                  <a:moveTo>
                    <a:pt x="173" y="6"/>
                  </a:moveTo>
                  <a:lnTo>
                    <a:pt x="173" y="6"/>
                  </a:lnTo>
                  <a:lnTo>
                    <a:pt x="166" y="3"/>
                  </a:lnTo>
                  <a:lnTo>
                    <a:pt x="159" y="0"/>
                  </a:lnTo>
                  <a:lnTo>
                    <a:pt x="150" y="0"/>
                  </a:lnTo>
                  <a:lnTo>
                    <a:pt x="143" y="3"/>
                  </a:lnTo>
                  <a:lnTo>
                    <a:pt x="143" y="3"/>
                  </a:lnTo>
                  <a:lnTo>
                    <a:pt x="125" y="10"/>
                  </a:lnTo>
                  <a:lnTo>
                    <a:pt x="110" y="19"/>
                  </a:lnTo>
                  <a:lnTo>
                    <a:pt x="94" y="27"/>
                  </a:lnTo>
                  <a:lnTo>
                    <a:pt x="82" y="36"/>
                  </a:lnTo>
                  <a:lnTo>
                    <a:pt x="68" y="45"/>
                  </a:lnTo>
                  <a:lnTo>
                    <a:pt x="56" y="55"/>
                  </a:lnTo>
                  <a:lnTo>
                    <a:pt x="45" y="66"/>
                  </a:lnTo>
                  <a:lnTo>
                    <a:pt x="37" y="76"/>
                  </a:lnTo>
                  <a:lnTo>
                    <a:pt x="27" y="89"/>
                  </a:lnTo>
                  <a:lnTo>
                    <a:pt x="20" y="100"/>
                  </a:lnTo>
                  <a:lnTo>
                    <a:pt x="14" y="113"/>
                  </a:lnTo>
                  <a:lnTo>
                    <a:pt x="9" y="125"/>
                  </a:lnTo>
                  <a:lnTo>
                    <a:pt x="4" y="138"/>
                  </a:lnTo>
                  <a:lnTo>
                    <a:pt x="2" y="151"/>
                  </a:lnTo>
                  <a:lnTo>
                    <a:pt x="0" y="165"/>
                  </a:lnTo>
                  <a:lnTo>
                    <a:pt x="0" y="179"/>
                  </a:lnTo>
                  <a:lnTo>
                    <a:pt x="0" y="179"/>
                  </a:lnTo>
                  <a:lnTo>
                    <a:pt x="2" y="190"/>
                  </a:lnTo>
                  <a:lnTo>
                    <a:pt x="3" y="200"/>
                  </a:lnTo>
                  <a:lnTo>
                    <a:pt x="6" y="209"/>
                  </a:lnTo>
                  <a:lnTo>
                    <a:pt x="9" y="219"/>
                  </a:lnTo>
                  <a:lnTo>
                    <a:pt x="14" y="229"/>
                  </a:lnTo>
                  <a:lnTo>
                    <a:pt x="18" y="237"/>
                  </a:lnTo>
                  <a:lnTo>
                    <a:pt x="25" y="246"/>
                  </a:lnTo>
                  <a:lnTo>
                    <a:pt x="33" y="254"/>
                  </a:lnTo>
                  <a:lnTo>
                    <a:pt x="41" y="261"/>
                  </a:lnTo>
                  <a:lnTo>
                    <a:pt x="51" y="268"/>
                  </a:lnTo>
                  <a:lnTo>
                    <a:pt x="61" y="274"/>
                  </a:lnTo>
                  <a:lnTo>
                    <a:pt x="70" y="280"/>
                  </a:lnTo>
                  <a:lnTo>
                    <a:pt x="96" y="289"/>
                  </a:lnTo>
                  <a:lnTo>
                    <a:pt x="122" y="298"/>
                  </a:lnTo>
                  <a:lnTo>
                    <a:pt x="122" y="298"/>
                  </a:lnTo>
                  <a:lnTo>
                    <a:pt x="129" y="298"/>
                  </a:lnTo>
                  <a:lnTo>
                    <a:pt x="129" y="298"/>
                  </a:lnTo>
                  <a:lnTo>
                    <a:pt x="138" y="296"/>
                  </a:lnTo>
                  <a:lnTo>
                    <a:pt x="146" y="292"/>
                  </a:lnTo>
                  <a:lnTo>
                    <a:pt x="146" y="292"/>
                  </a:lnTo>
                  <a:lnTo>
                    <a:pt x="152" y="288"/>
                  </a:lnTo>
                  <a:lnTo>
                    <a:pt x="156" y="284"/>
                  </a:lnTo>
                  <a:lnTo>
                    <a:pt x="157" y="277"/>
                  </a:lnTo>
                  <a:lnTo>
                    <a:pt x="159" y="271"/>
                  </a:lnTo>
                  <a:lnTo>
                    <a:pt x="159" y="271"/>
                  </a:lnTo>
                  <a:lnTo>
                    <a:pt x="184" y="34"/>
                  </a:lnTo>
                  <a:lnTo>
                    <a:pt x="184" y="34"/>
                  </a:lnTo>
                  <a:lnTo>
                    <a:pt x="184" y="27"/>
                  </a:lnTo>
                  <a:lnTo>
                    <a:pt x="183" y="19"/>
                  </a:lnTo>
                  <a:lnTo>
                    <a:pt x="178" y="12"/>
                  </a:lnTo>
                  <a:lnTo>
                    <a:pt x="173" y="6"/>
                  </a:lnTo>
                  <a:lnTo>
                    <a:pt x="173" y="6"/>
                  </a:lnTo>
                  <a:close/>
                  <a:moveTo>
                    <a:pt x="103" y="228"/>
                  </a:moveTo>
                  <a:lnTo>
                    <a:pt x="103" y="228"/>
                  </a:lnTo>
                  <a:lnTo>
                    <a:pt x="87" y="219"/>
                  </a:lnTo>
                  <a:lnTo>
                    <a:pt x="80" y="214"/>
                  </a:lnTo>
                  <a:lnTo>
                    <a:pt x="73" y="208"/>
                  </a:lnTo>
                  <a:lnTo>
                    <a:pt x="69" y="201"/>
                  </a:lnTo>
                  <a:lnTo>
                    <a:pt x="65" y="194"/>
                  </a:lnTo>
                  <a:lnTo>
                    <a:pt x="62" y="187"/>
                  </a:lnTo>
                  <a:lnTo>
                    <a:pt x="62" y="177"/>
                  </a:lnTo>
                  <a:lnTo>
                    <a:pt x="62" y="177"/>
                  </a:lnTo>
                  <a:lnTo>
                    <a:pt x="62" y="163"/>
                  </a:lnTo>
                  <a:lnTo>
                    <a:pt x="66" y="148"/>
                  </a:lnTo>
                  <a:lnTo>
                    <a:pt x="70" y="135"/>
                  </a:lnTo>
                  <a:lnTo>
                    <a:pt x="77" y="124"/>
                  </a:lnTo>
                  <a:lnTo>
                    <a:pt x="86" y="113"/>
                  </a:lnTo>
                  <a:lnTo>
                    <a:pt x="96" y="103"/>
                  </a:lnTo>
                  <a:lnTo>
                    <a:pt x="107" y="93"/>
                  </a:lnTo>
                  <a:lnTo>
                    <a:pt x="118" y="85"/>
                  </a:lnTo>
                  <a:lnTo>
                    <a:pt x="118" y="85"/>
                  </a:lnTo>
                  <a:lnTo>
                    <a:pt x="103" y="228"/>
                  </a:lnTo>
                  <a:lnTo>
                    <a:pt x="103" y="228"/>
                  </a:lnTo>
                  <a:close/>
                </a:path>
              </a:pathLst>
            </a:custGeom>
            <a:solidFill>
              <a:schemeClr val="tx2"/>
            </a:solidFill>
            <a:ln w="9525">
              <a:noFill/>
            </a:ln>
          </p:spPr>
          <p:txBody>
            <a:bodyPr/>
            <a:p>
              <a:endParaRPr lang="zh-CN" altLang="en-US"/>
            </a:p>
          </p:txBody>
        </p:sp>
        <p:sp>
          <p:nvSpPr>
            <p:cNvPr id="58373" name="Freeform: Shape 9"/>
            <p:cNvSpPr/>
            <p:nvPr/>
          </p:nvSpPr>
          <p:spPr>
            <a:xfrm>
              <a:off x="995363" y="5984875"/>
              <a:ext cx="76200" cy="123825"/>
            </a:xfrm>
            <a:custGeom>
              <a:avLst/>
              <a:gdLst/>
              <a:ahLst/>
              <a:cxnLst>
                <a:cxn ang="0">
                  <a:pos x="41635" y="123825"/>
                </a:cxn>
                <a:cxn ang="0">
                  <a:pos x="41635" y="123825"/>
                </a:cxn>
                <a:cxn ang="0">
                  <a:pos x="49490" y="122237"/>
                </a:cxn>
                <a:cxn ang="0">
                  <a:pos x="57346" y="119062"/>
                </a:cxn>
                <a:cxn ang="0">
                  <a:pos x="62845" y="114300"/>
                </a:cxn>
                <a:cxn ang="0">
                  <a:pos x="67558" y="110331"/>
                </a:cxn>
                <a:cxn ang="0">
                  <a:pos x="71486" y="104775"/>
                </a:cxn>
                <a:cxn ang="0">
                  <a:pos x="74628" y="96837"/>
                </a:cxn>
                <a:cxn ang="0">
                  <a:pos x="76200" y="90487"/>
                </a:cxn>
                <a:cxn ang="0">
                  <a:pos x="76200" y="82550"/>
                </a:cxn>
                <a:cxn ang="0">
                  <a:pos x="73057" y="35718"/>
                </a:cxn>
                <a:cxn ang="0">
                  <a:pos x="73057" y="35718"/>
                </a:cxn>
                <a:cxn ang="0">
                  <a:pos x="71486" y="27781"/>
                </a:cxn>
                <a:cxn ang="0">
                  <a:pos x="68344" y="19843"/>
                </a:cxn>
                <a:cxn ang="0">
                  <a:pos x="65202" y="14287"/>
                </a:cxn>
                <a:cxn ang="0">
                  <a:pos x="60488" y="8731"/>
                </a:cxn>
                <a:cxn ang="0">
                  <a:pos x="54204" y="4762"/>
                </a:cxn>
                <a:cxn ang="0">
                  <a:pos x="48705" y="2381"/>
                </a:cxn>
                <a:cxn ang="0">
                  <a:pos x="40849" y="0"/>
                </a:cxn>
                <a:cxn ang="0">
                  <a:pos x="32993" y="0"/>
                </a:cxn>
                <a:cxn ang="0">
                  <a:pos x="32993" y="0"/>
                </a:cxn>
                <a:cxn ang="0">
                  <a:pos x="25138" y="793"/>
                </a:cxn>
                <a:cxn ang="0">
                  <a:pos x="18853" y="3175"/>
                </a:cxn>
                <a:cxn ang="0">
                  <a:pos x="13354" y="7937"/>
                </a:cxn>
                <a:cxn ang="0">
                  <a:pos x="7855" y="13493"/>
                </a:cxn>
                <a:cxn ang="0">
                  <a:pos x="4713" y="19050"/>
                </a:cxn>
                <a:cxn ang="0">
                  <a:pos x="1571" y="25400"/>
                </a:cxn>
                <a:cxn ang="0">
                  <a:pos x="0" y="33337"/>
                </a:cxn>
                <a:cxn ang="0">
                  <a:pos x="0" y="41275"/>
                </a:cxn>
                <a:cxn ang="0">
                  <a:pos x="3142" y="88106"/>
                </a:cxn>
                <a:cxn ang="0">
                  <a:pos x="3142" y="88106"/>
                </a:cxn>
                <a:cxn ang="0">
                  <a:pos x="4713" y="96043"/>
                </a:cxn>
                <a:cxn ang="0">
                  <a:pos x="7070" y="102393"/>
                </a:cxn>
                <a:cxn ang="0">
                  <a:pos x="10997" y="108743"/>
                </a:cxn>
                <a:cxn ang="0">
                  <a:pos x="15711" y="113506"/>
                </a:cxn>
                <a:cxn ang="0">
                  <a:pos x="21210" y="118268"/>
                </a:cxn>
                <a:cxn ang="0">
                  <a:pos x="27494" y="121443"/>
                </a:cxn>
                <a:cxn ang="0">
                  <a:pos x="35350" y="123825"/>
                </a:cxn>
                <a:cxn ang="0">
                  <a:pos x="41635" y="123825"/>
                </a:cxn>
                <a:cxn ang="0">
                  <a:pos x="41635" y="123825"/>
                </a:cxn>
              </a:cxnLst>
              <a:pathLst>
                <a:path w="97" h="156">
                  <a:moveTo>
                    <a:pt x="53" y="156"/>
                  </a:moveTo>
                  <a:lnTo>
                    <a:pt x="53" y="156"/>
                  </a:lnTo>
                  <a:lnTo>
                    <a:pt x="63" y="154"/>
                  </a:lnTo>
                  <a:lnTo>
                    <a:pt x="73" y="150"/>
                  </a:lnTo>
                  <a:lnTo>
                    <a:pt x="80" y="144"/>
                  </a:lnTo>
                  <a:lnTo>
                    <a:pt x="86" y="139"/>
                  </a:lnTo>
                  <a:lnTo>
                    <a:pt x="91" y="132"/>
                  </a:lnTo>
                  <a:lnTo>
                    <a:pt x="95" y="122"/>
                  </a:lnTo>
                  <a:lnTo>
                    <a:pt x="97" y="114"/>
                  </a:lnTo>
                  <a:lnTo>
                    <a:pt x="97" y="104"/>
                  </a:lnTo>
                  <a:lnTo>
                    <a:pt x="93" y="45"/>
                  </a:lnTo>
                  <a:lnTo>
                    <a:pt x="93" y="45"/>
                  </a:lnTo>
                  <a:lnTo>
                    <a:pt x="91" y="35"/>
                  </a:lnTo>
                  <a:lnTo>
                    <a:pt x="87" y="25"/>
                  </a:lnTo>
                  <a:lnTo>
                    <a:pt x="83" y="18"/>
                  </a:lnTo>
                  <a:lnTo>
                    <a:pt x="77" y="11"/>
                  </a:lnTo>
                  <a:lnTo>
                    <a:pt x="69" y="6"/>
                  </a:lnTo>
                  <a:lnTo>
                    <a:pt x="62" y="3"/>
                  </a:lnTo>
                  <a:lnTo>
                    <a:pt x="52" y="0"/>
                  </a:lnTo>
                  <a:lnTo>
                    <a:pt x="42" y="0"/>
                  </a:lnTo>
                  <a:lnTo>
                    <a:pt x="42" y="0"/>
                  </a:lnTo>
                  <a:lnTo>
                    <a:pt x="32" y="1"/>
                  </a:lnTo>
                  <a:lnTo>
                    <a:pt x="24" y="4"/>
                  </a:lnTo>
                  <a:lnTo>
                    <a:pt x="17" y="10"/>
                  </a:lnTo>
                  <a:lnTo>
                    <a:pt x="10" y="17"/>
                  </a:lnTo>
                  <a:lnTo>
                    <a:pt x="6" y="24"/>
                  </a:lnTo>
                  <a:lnTo>
                    <a:pt x="2" y="32"/>
                  </a:lnTo>
                  <a:lnTo>
                    <a:pt x="0" y="42"/>
                  </a:lnTo>
                  <a:lnTo>
                    <a:pt x="0" y="52"/>
                  </a:lnTo>
                  <a:lnTo>
                    <a:pt x="4" y="111"/>
                  </a:lnTo>
                  <a:lnTo>
                    <a:pt x="4" y="111"/>
                  </a:lnTo>
                  <a:lnTo>
                    <a:pt x="6" y="121"/>
                  </a:lnTo>
                  <a:lnTo>
                    <a:pt x="9" y="129"/>
                  </a:lnTo>
                  <a:lnTo>
                    <a:pt x="14" y="137"/>
                  </a:lnTo>
                  <a:lnTo>
                    <a:pt x="20" y="143"/>
                  </a:lnTo>
                  <a:lnTo>
                    <a:pt x="27" y="149"/>
                  </a:lnTo>
                  <a:lnTo>
                    <a:pt x="35" y="153"/>
                  </a:lnTo>
                  <a:lnTo>
                    <a:pt x="45" y="156"/>
                  </a:lnTo>
                  <a:lnTo>
                    <a:pt x="53" y="156"/>
                  </a:lnTo>
                  <a:lnTo>
                    <a:pt x="53" y="156"/>
                  </a:lnTo>
                  <a:close/>
                </a:path>
              </a:pathLst>
            </a:custGeom>
            <a:solidFill>
              <a:schemeClr val="tx2"/>
            </a:solidFill>
            <a:ln w="9525">
              <a:noFill/>
            </a:ln>
          </p:spPr>
          <p:txBody>
            <a:bodyPr/>
            <a:p>
              <a:endParaRPr lang="zh-CN" altLang="en-US"/>
            </a:p>
          </p:txBody>
        </p:sp>
        <p:sp>
          <p:nvSpPr>
            <p:cNvPr id="58374" name="Freeform: Shape 10"/>
            <p:cNvSpPr/>
            <p:nvPr/>
          </p:nvSpPr>
          <p:spPr>
            <a:xfrm>
              <a:off x="752476" y="6019800"/>
              <a:ext cx="76200" cy="123825"/>
            </a:xfrm>
            <a:custGeom>
              <a:avLst/>
              <a:gdLst/>
              <a:ahLst/>
              <a:cxnLst>
                <a:cxn ang="0">
                  <a:pos x="76200" y="82550"/>
                </a:cxn>
                <a:cxn ang="0">
                  <a:pos x="73843" y="35718"/>
                </a:cxn>
                <a:cxn ang="0">
                  <a:pos x="73843" y="35718"/>
                </a:cxn>
                <a:cxn ang="0">
                  <a:pos x="73057" y="28575"/>
                </a:cxn>
                <a:cxn ang="0">
                  <a:pos x="69129" y="21431"/>
                </a:cxn>
                <a:cxn ang="0">
                  <a:pos x="65987" y="15081"/>
                </a:cxn>
                <a:cxn ang="0">
                  <a:pos x="62059" y="9525"/>
                </a:cxn>
                <a:cxn ang="0">
                  <a:pos x="56560" y="4762"/>
                </a:cxn>
                <a:cxn ang="0">
                  <a:pos x="49490" y="1587"/>
                </a:cxn>
                <a:cxn ang="0">
                  <a:pos x="41635" y="0"/>
                </a:cxn>
                <a:cxn ang="0">
                  <a:pos x="34564" y="0"/>
                </a:cxn>
                <a:cxn ang="0">
                  <a:pos x="34564" y="0"/>
                </a:cxn>
                <a:cxn ang="0">
                  <a:pos x="27494" y="1587"/>
                </a:cxn>
                <a:cxn ang="0">
                  <a:pos x="19639" y="3968"/>
                </a:cxn>
                <a:cxn ang="0">
                  <a:pos x="14140" y="7937"/>
                </a:cxn>
                <a:cxn ang="0">
                  <a:pos x="8641" y="12700"/>
                </a:cxn>
                <a:cxn ang="0">
                  <a:pos x="5498" y="18256"/>
                </a:cxn>
                <a:cxn ang="0">
                  <a:pos x="2356" y="24606"/>
                </a:cxn>
                <a:cxn ang="0">
                  <a:pos x="1571" y="32543"/>
                </a:cxn>
                <a:cxn ang="0">
                  <a:pos x="0" y="40481"/>
                </a:cxn>
                <a:cxn ang="0">
                  <a:pos x="3142" y="87312"/>
                </a:cxn>
                <a:cxn ang="0">
                  <a:pos x="3142" y="87312"/>
                </a:cxn>
                <a:cxn ang="0">
                  <a:pos x="4713" y="95250"/>
                </a:cxn>
                <a:cxn ang="0">
                  <a:pos x="7070" y="101600"/>
                </a:cxn>
                <a:cxn ang="0">
                  <a:pos x="10997" y="107950"/>
                </a:cxn>
                <a:cxn ang="0">
                  <a:pos x="15711" y="113506"/>
                </a:cxn>
                <a:cxn ang="0">
                  <a:pos x="21210" y="118268"/>
                </a:cxn>
                <a:cxn ang="0">
                  <a:pos x="27494" y="121443"/>
                </a:cxn>
                <a:cxn ang="0">
                  <a:pos x="34564" y="123031"/>
                </a:cxn>
                <a:cxn ang="0">
                  <a:pos x="41635" y="123825"/>
                </a:cxn>
                <a:cxn ang="0">
                  <a:pos x="41635" y="123825"/>
                </a:cxn>
                <a:cxn ang="0">
                  <a:pos x="49490" y="121443"/>
                </a:cxn>
                <a:cxn ang="0">
                  <a:pos x="56560" y="119062"/>
                </a:cxn>
                <a:cxn ang="0">
                  <a:pos x="62845" y="115887"/>
                </a:cxn>
                <a:cxn ang="0">
                  <a:pos x="67558" y="110331"/>
                </a:cxn>
                <a:cxn ang="0">
                  <a:pos x="71486" y="104775"/>
                </a:cxn>
                <a:cxn ang="0">
                  <a:pos x="73843" y="98425"/>
                </a:cxn>
                <a:cxn ang="0">
                  <a:pos x="76200" y="90487"/>
                </a:cxn>
                <a:cxn ang="0">
                  <a:pos x="76200" y="82550"/>
                </a:cxn>
                <a:cxn ang="0">
                  <a:pos x="76200" y="82550"/>
                </a:cxn>
              </a:cxnLst>
              <a:pathLst>
                <a:path w="97" h="156">
                  <a:moveTo>
                    <a:pt x="97" y="104"/>
                  </a:moveTo>
                  <a:lnTo>
                    <a:pt x="94" y="45"/>
                  </a:lnTo>
                  <a:lnTo>
                    <a:pt x="94" y="45"/>
                  </a:lnTo>
                  <a:lnTo>
                    <a:pt x="93" y="36"/>
                  </a:lnTo>
                  <a:lnTo>
                    <a:pt x="88" y="27"/>
                  </a:lnTo>
                  <a:lnTo>
                    <a:pt x="84" y="19"/>
                  </a:lnTo>
                  <a:lnTo>
                    <a:pt x="79" y="12"/>
                  </a:lnTo>
                  <a:lnTo>
                    <a:pt x="72" y="6"/>
                  </a:lnTo>
                  <a:lnTo>
                    <a:pt x="63" y="2"/>
                  </a:lnTo>
                  <a:lnTo>
                    <a:pt x="53" y="0"/>
                  </a:lnTo>
                  <a:lnTo>
                    <a:pt x="44" y="0"/>
                  </a:lnTo>
                  <a:lnTo>
                    <a:pt x="44" y="0"/>
                  </a:lnTo>
                  <a:lnTo>
                    <a:pt x="35" y="2"/>
                  </a:lnTo>
                  <a:lnTo>
                    <a:pt x="25" y="5"/>
                  </a:lnTo>
                  <a:lnTo>
                    <a:pt x="18" y="10"/>
                  </a:lnTo>
                  <a:lnTo>
                    <a:pt x="11" y="16"/>
                  </a:lnTo>
                  <a:lnTo>
                    <a:pt x="7" y="23"/>
                  </a:lnTo>
                  <a:lnTo>
                    <a:pt x="3" y="31"/>
                  </a:lnTo>
                  <a:lnTo>
                    <a:pt x="2" y="41"/>
                  </a:lnTo>
                  <a:lnTo>
                    <a:pt x="0" y="51"/>
                  </a:lnTo>
                  <a:lnTo>
                    <a:pt x="4" y="110"/>
                  </a:lnTo>
                  <a:lnTo>
                    <a:pt x="4" y="110"/>
                  </a:lnTo>
                  <a:lnTo>
                    <a:pt x="6" y="120"/>
                  </a:lnTo>
                  <a:lnTo>
                    <a:pt x="9" y="128"/>
                  </a:lnTo>
                  <a:lnTo>
                    <a:pt x="14" y="136"/>
                  </a:lnTo>
                  <a:lnTo>
                    <a:pt x="20" y="143"/>
                  </a:lnTo>
                  <a:lnTo>
                    <a:pt x="27" y="149"/>
                  </a:lnTo>
                  <a:lnTo>
                    <a:pt x="35" y="153"/>
                  </a:lnTo>
                  <a:lnTo>
                    <a:pt x="44" y="155"/>
                  </a:lnTo>
                  <a:lnTo>
                    <a:pt x="53" y="156"/>
                  </a:lnTo>
                  <a:lnTo>
                    <a:pt x="53" y="156"/>
                  </a:lnTo>
                  <a:lnTo>
                    <a:pt x="63" y="153"/>
                  </a:lnTo>
                  <a:lnTo>
                    <a:pt x="72" y="150"/>
                  </a:lnTo>
                  <a:lnTo>
                    <a:pt x="80" y="146"/>
                  </a:lnTo>
                  <a:lnTo>
                    <a:pt x="86" y="139"/>
                  </a:lnTo>
                  <a:lnTo>
                    <a:pt x="91" y="132"/>
                  </a:lnTo>
                  <a:lnTo>
                    <a:pt x="94" y="124"/>
                  </a:lnTo>
                  <a:lnTo>
                    <a:pt x="97" y="114"/>
                  </a:lnTo>
                  <a:lnTo>
                    <a:pt x="97" y="104"/>
                  </a:lnTo>
                  <a:lnTo>
                    <a:pt x="97" y="104"/>
                  </a:lnTo>
                  <a:close/>
                </a:path>
              </a:pathLst>
            </a:custGeom>
            <a:solidFill>
              <a:schemeClr val="tx2"/>
            </a:solidFill>
            <a:ln w="9525">
              <a:noFill/>
            </a:ln>
          </p:spPr>
          <p:txBody>
            <a:bodyPr/>
            <a:p>
              <a:endParaRPr lang="zh-CN" altLang="en-US"/>
            </a:p>
          </p:txBody>
        </p:sp>
      </p:grpSp>
      <p:grpSp>
        <p:nvGrpSpPr>
          <p:cNvPr id="9" name="Group 11"/>
          <p:cNvGrpSpPr/>
          <p:nvPr/>
        </p:nvGrpSpPr>
        <p:grpSpPr>
          <a:xfrm>
            <a:off x="6373813" y="3448050"/>
            <a:ext cx="1389062" cy="1666875"/>
            <a:chOff x="1641476" y="5703888"/>
            <a:chExt cx="1035050" cy="1241425"/>
          </a:xfrm>
        </p:grpSpPr>
        <p:sp>
          <p:nvSpPr>
            <p:cNvPr id="58376" name="Freeform: Shape 12"/>
            <p:cNvSpPr/>
            <p:nvPr/>
          </p:nvSpPr>
          <p:spPr>
            <a:xfrm>
              <a:off x="1665288" y="5735638"/>
              <a:ext cx="982663" cy="1181100"/>
            </a:xfrm>
            <a:custGeom>
              <a:avLst/>
              <a:gdLst/>
              <a:ahLst/>
              <a:cxnLst>
                <a:cxn ang="0">
                  <a:pos x="252412" y="308768"/>
                </a:cxn>
                <a:cxn ang="0">
                  <a:pos x="224631" y="203993"/>
                </a:cxn>
                <a:cxn ang="0">
                  <a:pos x="200025" y="184943"/>
                </a:cxn>
                <a:cxn ang="0">
                  <a:pos x="172243" y="198437"/>
                </a:cxn>
                <a:cxn ang="0">
                  <a:pos x="157162" y="245268"/>
                </a:cxn>
                <a:cxn ang="0">
                  <a:pos x="141287" y="301625"/>
                </a:cxn>
                <a:cxn ang="0">
                  <a:pos x="74612" y="322262"/>
                </a:cxn>
                <a:cxn ang="0">
                  <a:pos x="33337" y="353218"/>
                </a:cxn>
                <a:cxn ang="0">
                  <a:pos x="2381" y="419100"/>
                </a:cxn>
                <a:cxn ang="0">
                  <a:pos x="2381" y="467518"/>
                </a:cxn>
                <a:cxn ang="0">
                  <a:pos x="25400" y="522287"/>
                </a:cxn>
                <a:cxn ang="0">
                  <a:pos x="61118" y="557212"/>
                </a:cxn>
                <a:cxn ang="0">
                  <a:pos x="141287" y="586581"/>
                </a:cxn>
                <a:cxn ang="0">
                  <a:pos x="191293" y="588168"/>
                </a:cxn>
                <a:cxn ang="0">
                  <a:pos x="238125" y="652462"/>
                </a:cxn>
                <a:cxn ang="0">
                  <a:pos x="326231" y="718343"/>
                </a:cxn>
                <a:cxn ang="0">
                  <a:pos x="448468" y="770731"/>
                </a:cxn>
                <a:cxn ang="0">
                  <a:pos x="454025" y="1154906"/>
                </a:cxn>
                <a:cxn ang="0">
                  <a:pos x="644525" y="1181100"/>
                </a:cxn>
                <a:cxn ang="0">
                  <a:pos x="758031" y="1169987"/>
                </a:cxn>
                <a:cxn ang="0">
                  <a:pos x="800894" y="1130300"/>
                </a:cxn>
                <a:cxn ang="0">
                  <a:pos x="846931" y="1111250"/>
                </a:cxn>
                <a:cxn ang="0">
                  <a:pos x="924719" y="1048543"/>
                </a:cxn>
                <a:cxn ang="0">
                  <a:pos x="961231" y="989012"/>
                </a:cxn>
                <a:cxn ang="0">
                  <a:pos x="981075" y="907256"/>
                </a:cxn>
                <a:cxn ang="0">
                  <a:pos x="979487" y="839787"/>
                </a:cxn>
                <a:cxn ang="0">
                  <a:pos x="933450" y="758031"/>
                </a:cxn>
                <a:cxn ang="0">
                  <a:pos x="867569" y="701675"/>
                </a:cxn>
                <a:cxn ang="0">
                  <a:pos x="799306" y="672306"/>
                </a:cxn>
                <a:cxn ang="0">
                  <a:pos x="727869" y="609600"/>
                </a:cxn>
                <a:cxn ang="0">
                  <a:pos x="824706" y="579437"/>
                </a:cxn>
                <a:cxn ang="0">
                  <a:pos x="918369" y="508793"/>
                </a:cxn>
                <a:cxn ang="0">
                  <a:pos x="969169" y="404018"/>
                </a:cxn>
                <a:cxn ang="0">
                  <a:pos x="972344" y="320675"/>
                </a:cxn>
                <a:cxn ang="0">
                  <a:pos x="954881" y="240506"/>
                </a:cxn>
                <a:cxn ang="0">
                  <a:pos x="919956" y="165893"/>
                </a:cxn>
                <a:cxn ang="0">
                  <a:pos x="871537" y="99218"/>
                </a:cxn>
                <a:cxn ang="0">
                  <a:pos x="808831" y="46831"/>
                </a:cxn>
                <a:cxn ang="0">
                  <a:pos x="736600" y="12700"/>
                </a:cxn>
                <a:cxn ang="0">
                  <a:pos x="655637" y="0"/>
                </a:cxn>
                <a:cxn ang="0">
                  <a:pos x="589756" y="7937"/>
                </a:cxn>
                <a:cxn ang="0">
                  <a:pos x="515144" y="38100"/>
                </a:cxn>
                <a:cxn ang="0">
                  <a:pos x="450850" y="84931"/>
                </a:cxn>
                <a:cxn ang="0">
                  <a:pos x="398462" y="147637"/>
                </a:cxn>
                <a:cxn ang="0">
                  <a:pos x="360362" y="219868"/>
                </a:cxn>
                <a:cxn ang="0">
                  <a:pos x="339725" y="297656"/>
                </a:cxn>
                <a:cxn ang="0">
                  <a:pos x="337343" y="373062"/>
                </a:cxn>
                <a:cxn ang="0">
                  <a:pos x="377031" y="488950"/>
                </a:cxn>
                <a:cxn ang="0">
                  <a:pos x="464343" y="569118"/>
                </a:cxn>
                <a:cxn ang="0">
                  <a:pos x="584994" y="611187"/>
                </a:cxn>
                <a:cxn ang="0">
                  <a:pos x="526256" y="659606"/>
                </a:cxn>
                <a:cxn ang="0">
                  <a:pos x="450850" y="641350"/>
                </a:cxn>
                <a:cxn ang="0">
                  <a:pos x="359568" y="584993"/>
                </a:cxn>
                <a:cxn ang="0">
                  <a:pos x="289718" y="502443"/>
                </a:cxn>
                <a:cxn ang="0">
                  <a:pos x="781050" y="812800"/>
                </a:cxn>
                <a:cxn ang="0">
                  <a:pos x="824706" y="826293"/>
                </a:cxn>
                <a:cxn ang="0">
                  <a:pos x="854869" y="857250"/>
                </a:cxn>
                <a:cxn ang="0">
                  <a:pos x="860425" y="904081"/>
                </a:cxn>
                <a:cxn ang="0">
                  <a:pos x="835819" y="951706"/>
                </a:cxn>
                <a:cxn ang="0">
                  <a:pos x="769937" y="812800"/>
                </a:cxn>
              </a:cxnLst>
              <a:pathLst>
                <a:path w="1238" h="1488">
                  <a:moveTo>
                    <a:pt x="359" y="623"/>
                  </a:moveTo>
                  <a:lnTo>
                    <a:pt x="359" y="623"/>
                  </a:lnTo>
                  <a:lnTo>
                    <a:pt x="342" y="535"/>
                  </a:lnTo>
                  <a:lnTo>
                    <a:pt x="328" y="458"/>
                  </a:lnTo>
                  <a:lnTo>
                    <a:pt x="318" y="389"/>
                  </a:lnTo>
                  <a:lnTo>
                    <a:pt x="307" y="333"/>
                  </a:lnTo>
                  <a:lnTo>
                    <a:pt x="301" y="309"/>
                  </a:lnTo>
                  <a:lnTo>
                    <a:pt x="296" y="289"/>
                  </a:lnTo>
                  <a:lnTo>
                    <a:pt x="290" y="271"/>
                  </a:lnTo>
                  <a:lnTo>
                    <a:pt x="283" y="257"/>
                  </a:lnTo>
                  <a:lnTo>
                    <a:pt x="276" y="246"/>
                  </a:lnTo>
                  <a:lnTo>
                    <a:pt x="268" y="239"/>
                  </a:lnTo>
                  <a:lnTo>
                    <a:pt x="262" y="236"/>
                  </a:lnTo>
                  <a:lnTo>
                    <a:pt x="257" y="235"/>
                  </a:lnTo>
                  <a:lnTo>
                    <a:pt x="252" y="233"/>
                  </a:lnTo>
                  <a:lnTo>
                    <a:pt x="245" y="235"/>
                  </a:lnTo>
                  <a:lnTo>
                    <a:pt x="245" y="235"/>
                  </a:lnTo>
                  <a:lnTo>
                    <a:pt x="236" y="236"/>
                  </a:lnTo>
                  <a:lnTo>
                    <a:pt x="226" y="242"/>
                  </a:lnTo>
                  <a:lnTo>
                    <a:pt x="217" y="250"/>
                  </a:lnTo>
                  <a:lnTo>
                    <a:pt x="212" y="260"/>
                  </a:lnTo>
                  <a:lnTo>
                    <a:pt x="206" y="271"/>
                  </a:lnTo>
                  <a:lnTo>
                    <a:pt x="203" y="282"/>
                  </a:lnTo>
                  <a:lnTo>
                    <a:pt x="201" y="296"/>
                  </a:lnTo>
                  <a:lnTo>
                    <a:pt x="198" y="309"/>
                  </a:lnTo>
                  <a:lnTo>
                    <a:pt x="196" y="334"/>
                  </a:lnTo>
                  <a:lnTo>
                    <a:pt x="196" y="357"/>
                  </a:lnTo>
                  <a:lnTo>
                    <a:pt x="199" y="379"/>
                  </a:lnTo>
                  <a:lnTo>
                    <a:pt x="199" y="379"/>
                  </a:lnTo>
                  <a:lnTo>
                    <a:pt x="178" y="380"/>
                  </a:lnTo>
                  <a:lnTo>
                    <a:pt x="158" y="385"/>
                  </a:lnTo>
                  <a:lnTo>
                    <a:pt x="140" y="389"/>
                  </a:lnTo>
                  <a:lnTo>
                    <a:pt x="123" y="393"/>
                  </a:lnTo>
                  <a:lnTo>
                    <a:pt x="108" y="399"/>
                  </a:lnTo>
                  <a:lnTo>
                    <a:pt x="94" y="406"/>
                  </a:lnTo>
                  <a:lnTo>
                    <a:pt x="81" y="413"/>
                  </a:lnTo>
                  <a:lnTo>
                    <a:pt x="70" y="420"/>
                  </a:lnTo>
                  <a:lnTo>
                    <a:pt x="59" y="428"/>
                  </a:lnTo>
                  <a:lnTo>
                    <a:pt x="51" y="437"/>
                  </a:lnTo>
                  <a:lnTo>
                    <a:pt x="42" y="445"/>
                  </a:lnTo>
                  <a:lnTo>
                    <a:pt x="34" y="453"/>
                  </a:lnTo>
                  <a:lnTo>
                    <a:pt x="22" y="473"/>
                  </a:lnTo>
                  <a:lnTo>
                    <a:pt x="13" y="491"/>
                  </a:lnTo>
                  <a:lnTo>
                    <a:pt x="7" y="509"/>
                  </a:lnTo>
                  <a:lnTo>
                    <a:pt x="3" y="528"/>
                  </a:lnTo>
                  <a:lnTo>
                    <a:pt x="1" y="545"/>
                  </a:lnTo>
                  <a:lnTo>
                    <a:pt x="0" y="559"/>
                  </a:lnTo>
                  <a:lnTo>
                    <a:pt x="1" y="581"/>
                  </a:lnTo>
                  <a:lnTo>
                    <a:pt x="3" y="589"/>
                  </a:lnTo>
                  <a:lnTo>
                    <a:pt x="3" y="589"/>
                  </a:lnTo>
                  <a:lnTo>
                    <a:pt x="7" y="605"/>
                  </a:lnTo>
                  <a:lnTo>
                    <a:pt x="13" y="619"/>
                  </a:lnTo>
                  <a:lnTo>
                    <a:pt x="18" y="633"/>
                  </a:lnTo>
                  <a:lnTo>
                    <a:pt x="25" y="646"/>
                  </a:lnTo>
                  <a:lnTo>
                    <a:pt x="32" y="658"/>
                  </a:lnTo>
                  <a:lnTo>
                    <a:pt x="41" y="668"/>
                  </a:lnTo>
                  <a:lnTo>
                    <a:pt x="49" y="678"/>
                  </a:lnTo>
                  <a:lnTo>
                    <a:pt x="59" y="686"/>
                  </a:lnTo>
                  <a:lnTo>
                    <a:pt x="67" y="695"/>
                  </a:lnTo>
                  <a:lnTo>
                    <a:pt x="77" y="702"/>
                  </a:lnTo>
                  <a:lnTo>
                    <a:pt x="97" y="714"/>
                  </a:lnTo>
                  <a:lnTo>
                    <a:pt x="118" y="724"/>
                  </a:lnTo>
                  <a:lnTo>
                    <a:pt x="139" y="731"/>
                  </a:lnTo>
                  <a:lnTo>
                    <a:pt x="158" y="735"/>
                  </a:lnTo>
                  <a:lnTo>
                    <a:pt x="178" y="739"/>
                  </a:lnTo>
                  <a:lnTo>
                    <a:pt x="195" y="741"/>
                  </a:lnTo>
                  <a:lnTo>
                    <a:pt x="210" y="741"/>
                  </a:lnTo>
                  <a:lnTo>
                    <a:pt x="233" y="741"/>
                  </a:lnTo>
                  <a:lnTo>
                    <a:pt x="241" y="741"/>
                  </a:lnTo>
                  <a:lnTo>
                    <a:pt x="241" y="741"/>
                  </a:lnTo>
                  <a:lnTo>
                    <a:pt x="251" y="758"/>
                  </a:lnTo>
                  <a:lnTo>
                    <a:pt x="262" y="776"/>
                  </a:lnTo>
                  <a:lnTo>
                    <a:pt x="275" y="791"/>
                  </a:lnTo>
                  <a:lnTo>
                    <a:pt x="287" y="808"/>
                  </a:lnTo>
                  <a:lnTo>
                    <a:pt x="300" y="822"/>
                  </a:lnTo>
                  <a:lnTo>
                    <a:pt x="315" y="836"/>
                  </a:lnTo>
                  <a:lnTo>
                    <a:pt x="329" y="850"/>
                  </a:lnTo>
                  <a:lnTo>
                    <a:pt x="345" y="861"/>
                  </a:lnTo>
                  <a:lnTo>
                    <a:pt x="377" y="885"/>
                  </a:lnTo>
                  <a:lnTo>
                    <a:pt x="411" y="905"/>
                  </a:lnTo>
                  <a:lnTo>
                    <a:pt x="443" y="923"/>
                  </a:lnTo>
                  <a:lnTo>
                    <a:pt x="477" y="939"/>
                  </a:lnTo>
                  <a:lnTo>
                    <a:pt x="508" y="951"/>
                  </a:lnTo>
                  <a:lnTo>
                    <a:pt x="538" y="962"/>
                  </a:lnTo>
                  <a:lnTo>
                    <a:pt x="565" y="971"/>
                  </a:lnTo>
                  <a:lnTo>
                    <a:pt x="589" y="978"/>
                  </a:lnTo>
                  <a:lnTo>
                    <a:pt x="624" y="986"/>
                  </a:lnTo>
                  <a:lnTo>
                    <a:pt x="636" y="989"/>
                  </a:lnTo>
                  <a:lnTo>
                    <a:pt x="572" y="1455"/>
                  </a:lnTo>
                  <a:lnTo>
                    <a:pt x="572" y="1455"/>
                  </a:lnTo>
                  <a:lnTo>
                    <a:pt x="628" y="1467"/>
                  </a:lnTo>
                  <a:lnTo>
                    <a:pt x="680" y="1476"/>
                  </a:lnTo>
                  <a:lnTo>
                    <a:pt x="728" y="1483"/>
                  </a:lnTo>
                  <a:lnTo>
                    <a:pt x="772" y="1487"/>
                  </a:lnTo>
                  <a:lnTo>
                    <a:pt x="812" y="1488"/>
                  </a:lnTo>
                  <a:lnTo>
                    <a:pt x="848" y="1488"/>
                  </a:lnTo>
                  <a:lnTo>
                    <a:pt x="880" y="1485"/>
                  </a:lnTo>
                  <a:lnTo>
                    <a:pt x="908" y="1483"/>
                  </a:lnTo>
                  <a:lnTo>
                    <a:pt x="934" y="1478"/>
                  </a:lnTo>
                  <a:lnTo>
                    <a:pt x="955" y="1474"/>
                  </a:lnTo>
                  <a:lnTo>
                    <a:pt x="973" y="1470"/>
                  </a:lnTo>
                  <a:lnTo>
                    <a:pt x="987" y="1464"/>
                  </a:lnTo>
                  <a:lnTo>
                    <a:pt x="1007" y="1457"/>
                  </a:lnTo>
                  <a:lnTo>
                    <a:pt x="1012" y="1455"/>
                  </a:lnTo>
                  <a:lnTo>
                    <a:pt x="1009" y="1424"/>
                  </a:lnTo>
                  <a:lnTo>
                    <a:pt x="1009" y="1424"/>
                  </a:lnTo>
                  <a:lnTo>
                    <a:pt x="1021" y="1420"/>
                  </a:lnTo>
                  <a:lnTo>
                    <a:pt x="1032" y="1415"/>
                  </a:lnTo>
                  <a:lnTo>
                    <a:pt x="1049" y="1408"/>
                  </a:lnTo>
                  <a:lnTo>
                    <a:pt x="1067" y="1400"/>
                  </a:lnTo>
                  <a:lnTo>
                    <a:pt x="1088" y="1387"/>
                  </a:lnTo>
                  <a:lnTo>
                    <a:pt x="1110" y="1373"/>
                  </a:lnTo>
                  <a:lnTo>
                    <a:pt x="1133" y="1355"/>
                  </a:lnTo>
                  <a:lnTo>
                    <a:pt x="1155" y="1334"/>
                  </a:lnTo>
                  <a:lnTo>
                    <a:pt x="1165" y="1321"/>
                  </a:lnTo>
                  <a:lnTo>
                    <a:pt x="1176" y="1309"/>
                  </a:lnTo>
                  <a:lnTo>
                    <a:pt x="1186" y="1295"/>
                  </a:lnTo>
                  <a:lnTo>
                    <a:pt x="1196" y="1279"/>
                  </a:lnTo>
                  <a:lnTo>
                    <a:pt x="1204" y="1264"/>
                  </a:lnTo>
                  <a:lnTo>
                    <a:pt x="1211" y="1246"/>
                  </a:lnTo>
                  <a:lnTo>
                    <a:pt x="1218" y="1227"/>
                  </a:lnTo>
                  <a:lnTo>
                    <a:pt x="1225" y="1209"/>
                  </a:lnTo>
                  <a:lnTo>
                    <a:pt x="1229" y="1188"/>
                  </a:lnTo>
                  <a:lnTo>
                    <a:pt x="1234" y="1167"/>
                  </a:lnTo>
                  <a:lnTo>
                    <a:pt x="1236" y="1143"/>
                  </a:lnTo>
                  <a:lnTo>
                    <a:pt x="1238" y="1119"/>
                  </a:lnTo>
                  <a:lnTo>
                    <a:pt x="1238" y="1094"/>
                  </a:lnTo>
                  <a:lnTo>
                    <a:pt x="1236" y="1068"/>
                  </a:lnTo>
                  <a:lnTo>
                    <a:pt x="1236" y="1068"/>
                  </a:lnTo>
                  <a:lnTo>
                    <a:pt x="1234" y="1058"/>
                  </a:lnTo>
                  <a:lnTo>
                    <a:pt x="1224" y="1033"/>
                  </a:lnTo>
                  <a:lnTo>
                    <a:pt x="1215" y="1016"/>
                  </a:lnTo>
                  <a:lnTo>
                    <a:pt x="1204" y="997"/>
                  </a:lnTo>
                  <a:lnTo>
                    <a:pt x="1192" y="976"/>
                  </a:lnTo>
                  <a:lnTo>
                    <a:pt x="1176" y="955"/>
                  </a:lnTo>
                  <a:lnTo>
                    <a:pt x="1157" y="934"/>
                  </a:lnTo>
                  <a:lnTo>
                    <a:pt x="1134" y="913"/>
                  </a:lnTo>
                  <a:lnTo>
                    <a:pt x="1122" y="904"/>
                  </a:lnTo>
                  <a:lnTo>
                    <a:pt x="1109" y="894"/>
                  </a:lnTo>
                  <a:lnTo>
                    <a:pt x="1093" y="884"/>
                  </a:lnTo>
                  <a:lnTo>
                    <a:pt x="1078" y="875"/>
                  </a:lnTo>
                  <a:lnTo>
                    <a:pt x="1063" y="867"/>
                  </a:lnTo>
                  <a:lnTo>
                    <a:pt x="1044" y="860"/>
                  </a:lnTo>
                  <a:lnTo>
                    <a:pt x="1026" y="853"/>
                  </a:lnTo>
                  <a:lnTo>
                    <a:pt x="1007" y="847"/>
                  </a:lnTo>
                  <a:lnTo>
                    <a:pt x="987" y="842"/>
                  </a:lnTo>
                  <a:lnTo>
                    <a:pt x="965" y="838"/>
                  </a:lnTo>
                  <a:lnTo>
                    <a:pt x="942" y="835"/>
                  </a:lnTo>
                  <a:lnTo>
                    <a:pt x="917" y="833"/>
                  </a:lnTo>
                  <a:lnTo>
                    <a:pt x="917" y="768"/>
                  </a:lnTo>
                  <a:lnTo>
                    <a:pt x="917" y="768"/>
                  </a:lnTo>
                  <a:lnTo>
                    <a:pt x="949" y="761"/>
                  </a:lnTo>
                  <a:lnTo>
                    <a:pt x="980" y="752"/>
                  </a:lnTo>
                  <a:lnTo>
                    <a:pt x="1011" y="741"/>
                  </a:lnTo>
                  <a:lnTo>
                    <a:pt x="1039" y="730"/>
                  </a:lnTo>
                  <a:lnTo>
                    <a:pt x="1065" y="716"/>
                  </a:lnTo>
                  <a:lnTo>
                    <a:pt x="1092" y="699"/>
                  </a:lnTo>
                  <a:lnTo>
                    <a:pt x="1116" y="682"/>
                  </a:lnTo>
                  <a:lnTo>
                    <a:pt x="1137" y="662"/>
                  </a:lnTo>
                  <a:lnTo>
                    <a:pt x="1157" y="641"/>
                  </a:lnTo>
                  <a:lnTo>
                    <a:pt x="1175" y="619"/>
                  </a:lnTo>
                  <a:lnTo>
                    <a:pt x="1190" y="594"/>
                  </a:lnTo>
                  <a:lnTo>
                    <a:pt x="1203" y="568"/>
                  </a:lnTo>
                  <a:lnTo>
                    <a:pt x="1213" y="540"/>
                  </a:lnTo>
                  <a:lnTo>
                    <a:pt x="1221" y="509"/>
                  </a:lnTo>
                  <a:lnTo>
                    <a:pt x="1225" y="479"/>
                  </a:lnTo>
                  <a:lnTo>
                    <a:pt x="1227" y="445"/>
                  </a:lnTo>
                  <a:lnTo>
                    <a:pt x="1227" y="445"/>
                  </a:lnTo>
                  <a:lnTo>
                    <a:pt x="1227" y="425"/>
                  </a:lnTo>
                  <a:lnTo>
                    <a:pt x="1225" y="404"/>
                  </a:lnTo>
                  <a:lnTo>
                    <a:pt x="1222" y="383"/>
                  </a:lnTo>
                  <a:lnTo>
                    <a:pt x="1220" y="364"/>
                  </a:lnTo>
                  <a:lnTo>
                    <a:pt x="1214" y="344"/>
                  </a:lnTo>
                  <a:lnTo>
                    <a:pt x="1210" y="323"/>
                  </a:lnTo>
                  <a:lnTo>
                    <a:pt x="1203" y="303"/>
                  </a:lnTo>
                  <a:lnTo>
                    <a:pt x="1196" y="284"/>
                  </a:lnTo>
                  <a:lnTo>
                    <a:pt x="1189" y="264"/>
                  </a:lnTo>
                  <a:lnTo>
                    <a:pt x="1179" y="246"/>
                  </a:lnTo>
                  <a:lnTo>
                    <a:pt x="1171" y="228"/>
                  </a:lnTo>
                  <a:lnTo>
                    <a:pt x="1159" y="209"/>
                  </a:lnTo>
                  <a:lnTo>
                    <a:pt x="1148" y="191"/>
                  </a:lnTo>
                  <a:lnTo>
                    <a:pt x="1137" y="174"/>
                  </a:lnTo>
                  <a:lnTo>
                    <a:pt x="1124" y="158"/>
                  </a:lnTo>
                  <a:lnTo>
                    <a:pt x="1112" y="141"/>
                  </a:lnTo>
                  <a:lnTo>
                    <a:pt x="1098" y="125"/>
                  </a:lnTo>
                  <a:lnTo>
                    <a:pt x="1082" y="111"/>
                  </a:lnTo>
                  <a:lnTo>
                    <a:pt x="1068" y="97"/>
                  </a:lnTo>
                  <a:lnTo>
                    <a:pt x="1051" y="83"/>
                  </a:lnTo>
                  <a:lnTo>
                    <a:pt x="1036" y="72"/>
                  </a:lnTo>
                  <a:lnTo>
                    <a:pt x="1019" y="59"/>
                  </a:lnTo>
                  <a:lnTo>
                    <a:pt x="1002" y="50"/>
                  </a:lnTo>
                  <a:lnTo>
                    <a:pt x="984" y="40"/>
                  </a:lnTo>
                  <a:lnTo>
                    <a:pt x="966" y="31"/>
                  </a:lnTo>
                  <a:lnTo>
                    <a:pt x="946" y="23"/>
                  </a:lnTo>
                  <a:lnTo>
                    <a:pt x="928" y="16"/>
                  </a:lnTo>
                  <a:lnTo>
                    <a:pt x="907" y="10"/>
                  </a:lnTo>
                  <a:lnTo>
                    <a:pt x="887" y="6"/>
                  </a:lnTo>
                  <a:lnTo>
                    <a:pt x="868" y="3"/>
                  </a:lnTo>
                  <a:lnTo>
                    <a:pt x="847" y="2"/>
                  </a:lnTo>
                  <a:lnTo>
                    <a:pt x="826" y="0"/>
                  </a:lnTo>
                  <a:lnTo>
                    <a:pt x="826" y="0"/>
                  </a:lnTo>
                  <a:lnTo>
                    <a:pt x="805" y="2"/>
                  </a:lnTo>
                  <a:lnTo>
                    <a:pt x="784" y="3"/>
                  </a:lnTo>
                  <a:lnTo>
                    <a:pt x="763" y="6"/>
                  </a:lnTo>
                  <a:lnTo>
                    <a:pt x="743" y="10"/>
                  </a:lnTo>
                  <a:lnTo>
                    <a:pt x="723" y="16"/>
                  </a:lnTo>
                  <a:lnTo>
                    <a:pt x="704" y="22"/>
                  </a:lnTo>
                  <a:lnTo>
                    <a:pt x="686" y="30"/>
                  </a:lnTo>
                  <a:lnTo>
                    <a:pt x="667" y="38"/>
                  </a:lnTo>
                  <a:lnTo>
                    <a:pt x="649" y="48"/>
                  </a:lnTo>
                  <a:lnTo>
                    <a:pt x="632" y="58"/>
                  </a:lnTo>
                  <a:lnTo>
                    <a:pt x="615" y="69"/>
                  </a:lnTo>
                  <a:lnTo>
                    <a:pt x="599" y="80"/>
                  </a:lnTo>
                  <a:lnTo>
                    <a:pt x="583" y="94"/>
                  </a:lnTo>
                  <a:lnTo>
                    <a:pt x="568" y="107"/>
                  </a:lnTo>
                  <a:lnTo>
                    <a:pt x="554" y="121"/>
                  </a:lnTo>
                  <a:lnTo>
                    <a:pt x="540" y="136"/>
                  </a:lnTo>
                  <a:lnTo>
                    <a:pt x="526" y="152"/>
                  </a:lnTo>
                  <a:lnTo>
                    <a:pt x="513" y="169"/>
                  </a:lnTo>
                  <a:lnTo>
                    <a:pt x="502" y="186"/>
                  </a:lnTo>
                  <a:lnTo>
                    <a:pt x="491" y="202"/>
                  </a:lnTo>
                  <a:lnTo>
                    <a:pt x="481" y="221"/>
                  </a:lnTo>
                  <a:lnTo>
                    <a:pt x="471" y="239"/>
                  </a:lnTo>
                  <a:lnTo>
                    <a:pt x="463" y="257"/>
                  </a:lnTo>
                  <a:lnTo>
                    <a:pt x="454" y="277"/>
                  </a:lnTo>
                  <a:lnTo>
                    <a:pt x="447" y="295"/>
                  </a:lnTo>
                  <a:lnTo>
                    <a:pt x="442" y="315"/>
                  </a:lnTo>
                  <a:lnTo>
                    <a:pt x="436" y="336"/>
                  </a:lnTo>
                  <a:lnTo>
                    <a:pt x="432" y="355"/>
                  </a:lnTo>
                  <a:lnTo>
                    <a:pt x="428" y="375"/>
                  </a:lnTo>
                  <a:lnTo>
                    <a:pt x="426" y="396"/>
                  </a:lnTo>
                  <a:lnTo>
                    <a:pt x="425" y="416"/>
                  </a:lnTo>
                  <a:lnTo>
                    <a:pt x="423" y="437"/>
                  </a:lnTo>
                  <a:lnTo>
                    <a:pt x="423" y="437"/>
                  </a:lnTo>
                  <a:lnTo>
                    <a:pt x="425" y="470"/>
                  </a:lnTo>
                  <a:lnTo>
                    <a:pt x="430" y="502"/>
                  </a:lnTo>
                  <a:lnTo>
                    <a:pt x="437" y="533"/>
                  </a:lnTo>
                  <a:lnTo>
                    <a:pt x="447" y="563"/>
                  </a:lnTo>
                  <a:lnTo>
                    <a:pt x="460" y="591"/>
                  </a:lnTo>
                  <a:lnTo>
                    <a:pt x="475" y="616"/>
                  </a:lnTo>
                  <a:lnTo>
                    <a:pt x="494" y="640"/>
                  </a:lnTo>
                  <a:lnTo>
                    <a:pt x="513" y="662"/>
                  </a:lnTo>
                  <a:lnTo>
                    <a:pt x="536" y="682"/>
                  </a:lnTo>
                  <a:lnTo>
                    <a:pt x="559" y="700"/>
                  </a:lnTo>
                  <a:lnTo>
                    <a:pt x="585" y="717"/>
                  </a:lnTo>
                  <a:lnTo>
                    <a:pt x="613" y="732"/>
                  </a:lnTo>
                  <a:lnTo>
                    <a:pt x="642" y="745"/>
                  </a:lnTo>
                  <a:lnTo>
                    <a:pt x="673" y="755"/>
                  </a:lnTo>
                  <a:lnTo>
                    <a:pt x="705" y="763"/>
                  </a:lnTo>
                  <a:lnTo>
                    <a:pt x="737" y="770"/>
                  </a:lnTo>
                  <a:lnTo>
                    <a:pt x="729" y="829"/>
                  </a:lnTo>
                  <a:lnTo>
                    <a:pt x="729" y="829"/>
                  </a:lnTo>
                  <a:lnTo>
                    <a:pt x="707" y="832"/>
                  </a:lnTo>
                  <a:lnTo>
                    <a:pt x="684" y="832"/>
                  </a:lnTo>
                  <a:lnTo>
                    <a:pt x="663" y="831"/>
                  </a:lnTo>
                  <a:lnTo>
                    <a:pt x="643" y="828"/>
                  </a:lnTo>
                  <a:lnTo>
                    <a:pt x="624" y="825"/>
                  </a:lnTo>
                  <a:lnTo>
                    <a:pt x="604" y="821"/>
                  </a:lnTo>
                  <a:lnTo>
                    <a:pt x="586" y="815"/>
                  </a:lnTo>
                  <a:lnTo>
                    <a:pt x="568" y="808"/>
                  </a:lnTo>
                  <a:lnTo>
                    <a:pt x="551" y="801"/>
                  </a:lnTo>
                  <a:lnTo>
                    <a:pt x="536" y="793"/>
                  </a:lnTo>
                  <a:lnTo>
                    <a:pt x="505" y="776"/>
                  </a:lnTo>
                  <a:lnTo>
                    <a:pt x="477" y="756"/>
                  </a:lnTo>
                  <a:lnTo>
                    <a:pt x="453" y="737"/>
                  </a:lnTo>
                  <a:lnTo>
                    <a:pt x="430" y="716"/>
                  </a:lnTo>
                  <a:lnTo>
                    <a:pt x="412" y="695"/>
                  </a:lnTo>
                  <a:lnTo>
                    <a:pt x="395" y="676"/>
                  </a:lnTo>
                  <a:lnTo>
                    <a:pt x="383" y="658"/>
                  </a:lnTo>
                  <a:lnTo>
                    <a:pt x="365" y="633"/>
                  </a:lnTo>
                  <a:lnTo>
                    <a:pt x="359" y="623"/>
                  </a:lnTo>
                  <a:lnTo>
                    <a:pt x="359" y="623"/>
                  </a:lnTo>
                  <a:close/>
                  <a:moveTo>
                    <a:pt x="970" y="1024"/>
                  </a:moveTo>
                  <a:lnTo>
                    <a:pt x="970" y="1024"/>
                  </a:lnTo>
                  <a:lnTo>
                    <a:pt x="984" y="1024"/>
                  </a:lnTo>
                  <a:lnTo>
                    <a:pt x="997" y="1026"/>
                  </a:lnTo>
                  <a:lnTo>
                    <a:pt x="1009" y="1028"/>
                  </a:lnTo>
                  <a:lnTo>
                    <a:pt x="1021" y="1031"/>
                  </a:lnTo>
                  <a:lnTo>
                    <a:pt x="1030" y="1035"/>
                  </a:lnTo>
                  <a:lnTo>
                    <a:pt x="1039" y="1041"/>
                  </a:lnTo>
                  <a:lnTo>
                    <a:pt x="1047" y="1047"/>
                  </a:lnTo>
                  <a:lnTo>
                    <a:pt x="1056" y="1052"/>
                  </a:lnTo>
                  <a:lnTo>
                    <a:pt x="1061" y="1059"/>
                  </a:lnTo>
                  <a:lnTo>
                    <a:pt x="1067" y="1066"/>
                  </a:lnTo>
                  <a:lnTo>
                    <a:pt x="1077" y="1080"/>
                  </a:lnTo>
                  <a:lnTo>
                    <a:pt x="1082" y="1094"/>
                  </a:lnTo>
                  <a:lnTo>
                    <a:pt x="1084" y="1108"/>
                  </a:lnTo>
                  <a:lnTo>
                    <a:pt x="1084" y="1108"/>
                  </a:lnTo>
                  <a:lnTo>
                    <a:pt x="1085" y="1125"/>
                  </a:lnTo>
                  <a:lnTo>
                    <a:pt x="1084" y="1139"/>
                  </a:lnTo>
                  <a:lnTo>
                    <a:pt x="1079" y="1153"/>
                  </a:lnTo>
                  <a:lnTo>
                    <a:pt x="1074" y="1167"/>
                  </a:lnTo>
                  <a:lnTo>
                    <a:pt x="1068" y="1178"/>
                  </a:lnTo>
                  <a:lnTo>
                    <a:pt x="1061" y="1190"/>
                  </a:lnTo>
                  <a:lnTo>
                    <a:pt x="1053" y="1199"/>
                  </a:lnTo>
                  <a:lnTo>
                    <a:pt x="1044" y="1208"/>
                  </a:lnTo>
                  <a:lnTo>
                    <a:pt x="1028" y="1223"/>
                  </a:lnTo>
                  <a:lnTo>
                    <a:pt x="1012" y="1233"/>
                  </a:lnTo>
                  <a:lnTo>
                    <a:pt x="997" y="1243"/>
                  </a:lnTo>
                  <a:lnTo>
                    <a:pt x="970" y="1024"/>
                  </a:lnTo>
                  <a:close/>
                </a:path>
              </a:pathLst>
            </a:custGeom>
            <a:solidFill>
              <a:srgbClr val="FFFFFF"/>
            </a:solidFill>
            <a:ln w="9525">
              <a:noFill/>
            </a:ln>
          </p:spPr>
          <p:txBody>
            <a:bodyPr/>
            <a:p>
              <a:endParaRPr lang="zh-CN" altLang="en-US"/>
            </a:p>
          </p:txBody>
        </p:sp>
        <p:sp>
          <p:nvSpPr>
            <p:cNvPr id="58377" name="Freeform: Shape 13"/>
            <p:cNvSpPr/>
            <p:nvPr/>
          </p:nvSpPr>
          <p:spPr>
            <a:xfrm>
              <a:off x="2049463" y="5965825"/>
              <a:ext cx="76200" cy="123825"/>
            </a:xfrm>
            <a:custGeom>
              <a:avLst/>
              <a:gdLst/>
              <a:ahLst/>
              <a:cxnLst>
                <a:cxn ang="0">
                  <a:pos x="42068" y="0"/>
                </a:cxn>
                <a:cxn ang="0">
                  <a:pos x="42068" y="0"/>
                </a:cxn>
                <a:cxn ang="0">
                  <a:pos x="34131" y="0"/>
                </a:cxn>
                <a:cxn ang="0">
                  <a:pos x="27781" y="2396"/>
                </a:cxn>
                <a:cxn ang="0">
                  <a:pos x="20637" y="3994"/>
                </a:cxn>
                <a:cxn ang="0">
                  <a:pos x="15081" y="8787"/>
                </a:cxn>
                <a:cxn ang="0">
                  <a:pos x="11112" y="14379"/>
                </a:cxn>
                <a:cxn ang="0">
                  <a:pos x="6350" y="20770"/>
                </a:cxn>
                <a:cxn ang="0">
                  <a:pos x="3968" y="27960"/>
                </a:cxn>
                <a:cxn ang="0">
                  <a:pos x="3175" y="35949"/>
                </a:cxn>
                <a:cxn ang="0">
                  <a:pos x="0" y="83082"/>
                </a:cxn>
                <a:cxn ang="0">
                  <a:pos x="0" y="83082"/>
                </a:cxn>
                <a:cxn ang="0">
                  <a:pos x="0" y="90272"/>
                </a:cxn>
                <a:cxn ang="0">
                  <a:pos x="793" y="98261"/>
                </a:cxn>
                <a:cxn ang="0">
                  <a:pos x="3968" y="105450"/>
                </a:cxn>
                <a:cxn ang="0">
                  <a:pos x="7937" y="111043"/>
                </a:cxn>
                <a:cxn ang="0">
                  <a:pos x="13493" y="116635"/>
                </a:cxn>
                <a:cxn ang="0">
                  <a:pos x="19050" y="119830"/>
                </a:cxn>
                <a:cxn ang="0">
                  <a:pos x="25400" y="123026"/>
                </a:cxn>
                <a:cxn ang="0">
                  <a:pos x="33337" y="123825"/>
                </a:cxn>
                <a:cxn ang="0">
                  <a:pos x="33337" y="123825"/>
                </a:cxn>
                <a:cxn ang="0">
                  <a:pos x="41275" y="123825"/>
                </a:cxn>
                <a:cxn ang="0">
                  <a:pos x="47625" y="122227"/>
                </a:cxn>
                <a:cxn ang="0">
                  <a:pos x="53975" y="118232"/>
                </a:cxn>
                <a:cxn ang="0">
                  <a:pos x="61118" y="115037"/>
                </a:cxn>
                <a:cxn ang="0">
                  <a:pos x="65087" y="109445"/>
                </a:cxn>
                <a:cxn ang="0">
                  <a:pos x="69056" y="103054"/>
                </a:cxn>
                <a:cxn ang="0">
                  <a:pos x="72231" y="95864"/>
                </a:cxn>
                <a:cxn ang="0">
                  <a:pos x="73025" y="88674"/>
                </a:cxn>
                <a:cxn ang="0">
                  <a:pos x="76200" y="41541"/>
                </a:cxn>
                <a:cxn ang="0">
                  <a:pos x="76200" y="41541"/>
                </a:cxn>
                <a:cxn ang="0">
                  <a:pos x="76200" y="33552"/>
                </a:cxn>
                <a:cxn ang="0">
                  <a:pos x="74612" y="25563"/>
                </a:cxn>
                <a:cxn ang="0">
                  <a:pos x="72231" y="19172"/>
                </a:cxn>
                <a:cxn ang="0">
                  <a:pos x="67468" y="13580"/>
                </a:cxn>
                <a:cxn ang="0">
                  <a:pos x="63500" y="7988"/>
                </a:cxn>
                <a:cxn ang="0">
                  <a:pos x="56356" y="3994"/>
                </a:cxn>
                <a:cxn ang="0">
                  <a:pos x="50006" y="798"/>
                </a:cxn>
                <a:cxn ang="0">
                  <a:pos x="42068" y="0"/>
                </a:cxn>
                <a:cxn ang="0">
                  <a:pos x="42068" y="0"/>
                </a:cxn>
              </a:cxnLst>
              <a:pathLst>
                <a:path w="96" h="155">
                  <a:moveTo>
                    <a:pt x="53" y="0"/>
                  </a:moveTo>
                  <a:lnTo>
                    <a:pt x="53" y="0"/>
                  </a:lnTo>
                  <a:lnTo>
                    <a:pt x="43" y="0"/>
                  </a:lnTo>
                  <a:lnTo>
                    <a:pt x="35" y="3"/>
                  </a:lnTo>
                  <a:lnTo>
                    <a:pt x="26" y="5"/>
                  </a:lnTo>
                  <a:lnTo>
                    <a:pt x="19" y="11"/>
                  </a:lnTo>
                  <a:lnTo>
                    <a:pt x="14" y="18"/>
                  </a:lnTo>
                  <a:lnTo>
                    <a:pt x="8" y="26"/>
                  </a:lnTo>
                  <a:lnTo>
                    <a:pt x="5" y="35"/>
                  </a:lnTo>
                  <a:lnTo>
                    <a:pt x="4" y="45"/>
                  </a:lnTo>
                  <a:lnTo>
                    <a:pt x="0" y="104"/>
                  </a:lnTo>
                  <a:lnTo>
                    <a:pt x="0" y="104"/>
                  </a:lnTo>
                  <a:lnTo>
                    <a:pt x="0" y="113"/>
                  </a:lnTo>
                  <a:lnTo>
                    <a:pt x="1" y="123"/>
                  </a:lnTo>
                  <a:lnTo>
                    <a:pt x="5" y="132"/>
                  </a:lnTo>
                  <a:lnTo>
                    <a:pt x="10" y="139"/>
                  </a:lnTo>
                  <a:lnTo>
                    <a:pt x="17" y="146"/>
                  </a:lnTo>
                  <a:lnTo>
                    <a:pt x="24" y="150"/>
                  </a:lnTo>
                  <a:lnTo>
                    <a:pt x="32" y="154"/>
                  </a:lnTo>
                  <a:lnTo>
                    <a:pt x="42" y="155"/>
                  </a:lnTo>
                  <a:lnTo>
                    <a:pt x="42" y="155"/>
                  </a:lnTo>
                  <a:lnTo>
                    <a:pt x="52" y="155"/>
                  </a:lnTo>
                  <a:lnTo>
                    <a:pt x="60" y="153"/>
                  </a:lnTo>
                  <a:lnTo>
                    <a:pt x="68" y="148"/>
                  </a:lnTo>
                  <a:lnTo>
                    <a:pt x="77" y="144"/>
                  </a:lnTo>
                  <a:lnTo>
                    <a:pt x="82" y="137"/>
                  </a:lnTo>
                  <a:lnTo>
                    <a:pt x="87" y="129"/>
                  </a:lnTo>
                  <a:lnTo>
                    <a:pt x="91" y="120"/>
                  </a:lnTo>
                  <a:lnTo>
                    <a:pt x="92" y="111"/>
                  </a:lnTo>
                  <a:lnTo>
                    <a:pt x="96" y="52"/>
                  </a:lnTo>
                  <a:lnTo>
                    <a:pt x="96" y="52"/>
                  </a:lnTo>
                  <a:lnTo>
                    <a:pt x="96" y="42"/>
                  </a:lnTo>
                  <a:lnTo>
                    <a:pt x="94" y="32"/>
                  </a:lnTo>
                  <a:lnTo>
                    <a:pt x="91" y="24"/>
                  </a:lnTo>
                  <a:lnTo>
                    <a:pt x="85" y="17"/>
                  </a:lnTo>
                  <a:lnTo>
                    <a:pt x="80" y="10"/>
                  </a:lnTo>
                  <a:lnTo>
                    <a:pt x="71" y="5"/>
                  </a:lnTo>
                  <a:lnTo>
                    <a:pt x="63" y="1"/>
                  </a:lnTo>
                  <a:lnTo>
                    <a:pt x="53" y="0"/>
                  </a:lnTo>
                  <a:lnTo>
                    <a:pt x="53" y="0"/>
                  </a:lnTo>
                  <a:close/>
                </a:path>
              </a:pathLst>
            </a:custGeom>
            <a:solidFill>
              <a:schemeClr val="tx2"/>
            </a:solidFill>
            <a:ln w="9525">
              <a:noFill/>
            </a:ln>
          </p:spPr>
          <p:txBody>
            <a:bodyPr/>
            <a:p>
              <a:endParaRPr lang="zh-CN" altLang="en-US"/>
            </a:p>
          </p:txBody>
        </p:sp>
        <p:sp>
          <p:nvSpPr>
            <p:cNvPr id="58378" name="Freeform: Shape 14"/>
            <p:cNvSpPr/>
            <p:nvPr/>
          </p:nvSpPr>
          <p:spPr>
            <a:xfrm>
              <a:off x="2292351" y="6000750"/>
              <a:ext cx="76200" cy="122238"/>
            </a:xfrm>
            <a:custGeom>
              <a:avLst/>
              <a:gdLst/>
              <a:ahLst/>
              <a:cxnLst>
                <a:cxn ang="0">
                  <a:pos x="34564" y="122238"/>
                </a:cxn>
                <a:cxn ang="0">
                  <a:pos x="34564" y="122238"/>
                </a:cxn>
                <a:cxn ang="0">
                  <a:pos x="42420" y="120670"/>
                </a:cxn>
                <a:cxn ang="0">
                  <a:pos x="49490" y="119887"/>
                </a:cxn>
                <a:cxn ang="0">
                  <a:pos x="56560" y="116752"/>
                </a:cxn>
                <a:cxn ang="0">
                  <a:pos x="62059" y="112051"/>
                </a:cxn>
                <a:cxn ang="0">
                  <a:pos x="65987" y="106566"/>
                </a:cxn>
                <a:cxn ang="0">
                  <a:pos x="69915" y="100297"/>
                </a:cxn>
                <a:cxn ang="0">
                  <a:pos x="73057" y="93245"/>
                </a:cxn>
                <a:cxn ang="0">
                  <a:pos x="73843" y="86193"/>
                </a:cxn>
                <a:cxn ang="0">
                  <a:pos x="76200" y="39962"/>
                </a:cxn>
                <a:cxn ang="0">
                  <a:pos x="76200" y="39962"/>
                </a:cxn>
                <a:cxn ang="0">
                  <a:pos x="76200" y="32126"/>
                </a:cxn>
                <a:cxn ang="0">
                  <a:pos x="75414" y="24290"/>
                </a:cxn>
                <a:cxn ang="0">
                  <a:pos x="71486" y="18022"/>
                </a:cxn>
                <a:cxn ang="0">
                  <a:pos x="67558" y="12537"/>
                </a:cxn>
                <a:cxn ang="0">
                  <a:pos x="62845" y="7835"/>
                </a:cxn>
                <a:cxn ang="0">
                  <a:pos x="56560" y="3134"/>
                </a:cxn>
                <a:cxn ang="0">
                  <a:pos x="49490" y="1567"/>
                </a:cxn>
                <a:cxn ang="0">
                  <a:pos x="42420" y="0"/>
                </a:cxn>
                <a:cxn ang="0">
                  <a:pos x="42420" y="0"/>
                </a:cxn>
                <a:cxn ang="0">
                  <a:pos x="34564" y="0"/>
                </a:cxn>
                <a:cxn ang="0">
                  <a:pos x="27494" y="2350"/>
                </a:cxn>
                <a:cxn ang="0">
                  <a:pos x="21210" y="4701"/>
                </a:cxn>
                <a:cxn ang="0">
                  <a:pos x="15711" y="8619"/>
                </a:cxn>
                <a:cxn ang="0">
                  <a:pos x="10997" y="14104"/>
                </a:cxn>
                <a:cxn ang="0">
                  <a:pos x="7070" y="21156"/>
                </a:cxn>
                <a:cxn ang="0">
                  <a:pos x="4713" y="27425"/>
                </a:cxn>
                <a:cxn ang="0">
                  <a:pos x="3142" y="35260"/>
                </a:cxn>
                <a:cxn ang="0">
                  <a:pos x="0" y="81492"/>
                </a:cxn>
                <a:cxn ang="0">
                  <a:pos x="0" y="81492"/>
                </a:cxn>
                <a:cxn ang="0">
                  <a:pos x="1571" y="89327"/>
                </a:cxn>
                <a:cxn ang="0">
                  <a:pos x="2356" y="97163"/>
                </a:cxn>
                <a:cxn ang="0">
                  <a:pos x="5498" y="103432"/>
                </a:cxn>
                <a:cxn ang="0">
                  <a:pos x="8641" y="108917"/>
                </a:cxn>
                <a:cxn ang="0">
                  <a:pos x="14925" y="114402"/>
                </a:cxn>
                <a:cxn ang="0">
                  <a:pos x="20424" y="117536"/>
                </a:cxn>
                <a:cxn ang="0">
                  <a:pos x="27494" y="120670"/>
                </a:cxn>
                <a:cxn ang="0">
                  <a:pos x="34564" y="122238"/>
                </a:cxn>
                <a:cxn ang="0">
                  <a:pos x="34564" y="122238"/>
                </a:cxn>
              </a:cxnLst>
              <a:pathLst>
                <a:path w="97" h="156">
                  <a:moveTo>
                    <a:pt x="44" y="156"/>
                  </a:moveTo>
                  <a:lnTo>
                    <a:pt x="44" y="156"/>
                  </a:lnTo>
                  <a:lnTo>
                    <a:pt x="54" y="154"/>
                  </a:lnTo>
                  <a:lnTo>
                    <a:pt x="63" y="153"/>
                  </a:lnTo>
                  <a:lnTo>
                    <a:pt x="72" y="149"/>
                  </a:lnTo>
                  <a:lnTo>
                    <a:pt x="79" y="143"/>
                  </a:lnTo>
                  <a:lnTo>
                    <a:pt x="84" y="136"/>
                  </a:lnTo>
                  <a:lnTo>
                    <a:pt x="89" y="128"/>
                  </a:lnTo>
                  <a:lnTo>
                    <a:pt x="93" y="119"/>
                  </a:lnTo>
                  <a:lnTo>
                    <a:pt x="94" y="110"/>
                  </a:lnTo>
                  <a:lnTo>
                    <a:pt x="97" y="51"/>
                  </a:lnTo>
                  <a:lnTo>
                    <a:pt x="97" y="51"/>
                  </a:lnTo>
                  <a:lnTo>
                    <a:pt x="97" y="41"/>
                  </a:lnTo>
                  <a:lnTo>
                    <a:pt x="96" y="31"/>
                  </a:lnTo>
                  <a:lnTo>
                    <a:pt x="91" y="23"/>
                  </a:lnTo>
                  <a:lnTo>
                    <a:pt x="86" y="16"/>
                  </a:lnTo>
                  <a:lnTo>
                    <a:pt x="80" y="10"/>
                  </a:lnTo>
                  <a:lnTo>
                    <a:pt x="72" y="4"/>
                  </a:lnTo>
                  <a:lnTo>
                    <a:pt x="63" y="2"/>
                  </a:lnTo>
                  <a:lnTo>
                    <a:pt x="54" y="0"/>
                  </a:lnTo>
                  <a:lnTo>
                    <a:pt x="54" y="0"/>
                  </a:lnTo>
                  <a:lnTo>
                    <a:pt x="44" y="0"/>
                  </a:lnTo>
                  <a:lnTo>
                    <a:pt x="35" y="3"/>
                  </a:lnTo>
                  <a:lnTo>
                    <a:pt x="27" y="6"/>
                  </a:lnTo>
                  <a:lnTo>
                    <a:pt x="20" y="11"/>
                  </a:lnTo>
                  <a:lnTo>
                    <a:pt x="14" y="18"/>
                  </a:lnTo>
                  <a:lnTo>
                    <a:pt x="9" y="27"/>
                  </a:lnTo>
                  <a:lnTo>
                    <a:pt x="6" y="35"/>
                  </a:lnTo>
                  <a:lnTo>
                    <a:pt x="4" y="45"/>
                  </a:lnTo>
                  <a:lnTo>
                    <a:pt x="0" y="104"/>
                  </a:lnTo>
                  <a:lnTo>
                    <a:pt x="0" y="104"/>
                  </a:lnTo>
                  <a:lnTo>
                    <a:pt x="2" y="114"/>
                  </a:lnTo>
                  <a:lnTo>
                    <a:pt x="3" y="124"/>
                  </a:lnTo>
                  <a:lnTo>
                    <a:pt x="7" y="132"/>
                  </a:lnTo>
                  <a:lnTo>
                    <a:pt x="11" y="139"/>
                  </a:lnTo>
                  <a:lnTo>
                    <a:pt x="19" y="146"/>
                  </a:lnTo>
                  <a:lnTo>
                    <a:pt x="26" y="150"/>
                  </a:lnTo>
                  <a:lnTo>
                    <a:pt x="35" y="154"/>
                  </a:lnTo>
                  <a:lnTo>
                    <a:pt x="44" y="156"/>
                  </a:lnTo>
                  <a:lnTo>
                    <a:pt x="44" y="156"/>
                  </a:lnTo>
                  <a:close/>
                </a:path>
              </a:pathLst>
            </a:custGeom>
            <a:solidFill>
              <a:schemeClr val="tx2"/>
            </a:solidFill>
            <a:ln w="9525">
              <a:noFill/>
            </a:ln>
          </p:spPr>
          <p:txBody>
            <a:bodyPr/>
            <a:p>
              <a:endParaRPr lang="zh-CN" altLang="en-US"/>
            </a:p>
          </p:txBody>
        </p:sp>
        <p:sp>
          <p:nvSpPr>
            <p:cNvPr id="58379" name="Freeform: Shape 15"/>
            <p:cNvSpPr/>
            <p:nvPr/>
          </p:nvSpPr>
          <p:spPr>
            <a:xfrm>
              <a:off x="2403476" y="6503988"/>
              <a:ext cx="149225" cy="233363"/>
            </a:xfrm>
            <a:custGeom>
              <a:avLst/>
              <a:gdLst/>
              <a:ahLst/>
              <a:cxnLst>
                <a:cxn ang="0">
                  <a:pos x="30486" y="788"/>
                </a:cxn>
                <a:cxn ang="0">
                  <a:pos x="17650" y="788"/>
                </a:cxn>
                <a:cxn ang="0">
                  <a:pos x="8022" y="6307"/>
                </a:cxn>
                <a:cxn ang="0">
                  <a:pos x="4011" y="11037"/>
                </a:cxn>
                <a:cxn ang="0">
                  <a:pos x="0" y="21286"/>
                </a:cxn>
                <a:cxn ang="0">
                  <a:pos x="0" y="27593"/>
                </a:cxn>
                <a:cxn ang="0">
                  <a:pos x="20057" y="211288"/>
                </a:cxn>
                <a:cxn ang="0">
                  <a:pos x="23266" y="220748"/>
                </a:cxn>
                <a:cxn ang="0">
                  <a:pos x="31289" y="228632"/>
                </a:cxn>
                <a:cxn ang="0">
                  <a:pos x="38509" y="232574"/>
                </a:cxn>
                <a:cxn ang="0">
                  <a:pos x="44927" y="233363"/>
                </a:cxn>
                <a:cxn ang="0">
                  <a:pos x="52950" y="230997"/>
                </a:cxn>
                <a:cxn ang="0">
                  <a:pos x="73810" y="222325"/>
                </a:cxn>
                <a:cxn ang="0">
                  <a:pos x="109913" y="200250"/>
                </a:cxn>
                <a:cxn ang="0">
                  <a:pos x="123551" y="186059"/>
                </a:cxn>
                <a:cxn ang="0">
                  <a:pos x="133981" y="171080"/>
                </a:cxn>
                <a:cxn ang="0">
                  <a:pos x="142806" y="156100"/>
                </a:cxn>
                <a:cxn ang="0">
                  <a:pos x="147620" y="140333"/>
                </a:cxn>
                <a:cxn ang="0">
                  <a:pos x="149225" y="122988"/>
                </a:cxn>
                <a:cxn ang="0">
                  <a:pos x="149225" y="111951"/>
                </a:cxn>
                <a:cxn ang="0">
                  <a:pos x="145213" y="90664"/>
                </a:cxn>
                <a:cxn ang="0">
                  <a:pos x="137190" y="70954"/>
                </a:cxn>
                <a:cxn ang="0">
                  <a:pos x="125958" y="52822"/>
                </a:cxn>
                <a:cxn ang="0">
                  <a:pos x="111517" y="37842"/>
                </a:cxn>
                <a:cxn ang="0">
                  <a:pos x="92262" y="24440"/>
                </a:cxn>
                <a:cxn ang="0">
                  <a:pos x="69798" y="13402"/>
                </a:cxn>
                <a:cxn ang="0">
                  <a:pos x="44125" y="4730"/>
                </a:cxn>
                <a:cxn ang="0">
                  <a:pos x="30486" y="788"/>
                </a:cxn>
                <a:cxn ang="0">
                  <a:pos x="64985" y="171080"/>
                </a:cxn>
                <a:cxn ang="0">
                  <a:pos x="52950" y="58340"/>
                </a:cxn>
                <a:cxn ang="0">
                  <a:pos x="72205" y="68589"/>
                </a:cxn>
                <a:cxn ang="0">
                  <a:pos x="86646" y="81992"/>
                </a:cxn>
                <a:cxn ang="0">
                  <a:pos x="96274" y="99336"/>
                </a:cxn>
                <a:cxn ang="0">
                  <a:pos x="100285" y="121411"/>
                </a:cxn>
                <a:cxn ang="0">
                  <a:pos x="100285" y="129295"/>
                </a:cxn>
                <a:cxn ang="0">
                  <a:pos x="94669" y="143486"/>
                </a:cxn>
                <a:cxn ang="0">
                  <a:pos x="85042" y="156100"/>
                </a:cxn>
                <a:cxn ang="0">
                  <a:pos x="64985" y="171080"/>
                </a:cxn>
              </a:cxnLst>
              <a:pathLst>
                <a:path w="186" h="296">
                  <a:moveTo>
                    <a:pt x="38" y="1"/>
                  </a:moveTo>
                  <a:lnTo>
                    <a:pt x="38" y="1"/>
                  </a:lnTo>
                  <a:lnTo>
                    <a:pt x="29" y="0"/>
                  </a:lnTo>
                  <a:lnTo>
                    <a:pt x="22" y="1"/>
                  </a:lnTo>
                  <a:lnTo>
                    <a:pt x="17" y="4"/>
                  </a:lnTo>
                  <a:lnTo>
                    <a:pt x="10" y="8"/>
                  </a:lnTo>
                  <a:lnTo>
                    <a:pt x="10" y="8"/>
                  </a:lnTo>
                  <a:lnTo>
                    <a:pt x="5" y="14"/>
                  </a:lnTo>
                  <a:lnTo>
                    <a:pt x="3" y="20"/>
                  </a:lnTo>
                  <a:lnTo>
                    <a:pt x="0" y="27"/>
                  </a:lnTo>
                  <a:lnTo>
                    <a:pt x="0" y="35"/>
                  </a:lnTo>
                  <a:lnTo>
                    <a:pt x="0" y="35"/>
                  </a:lnTo>
                  <a:lnTo>
                    <a:pt x="25" y="268"/>
                  </a:lnTo>
                  <a:lnTo>
                    <a:pt x="25" y="268"/>
                  </a:lnTo>
                  <a:lnTo>
                    <a:pt x="27" y="275"/>
                  </a:lnTo>
                  <a:lnTo>
                    <a:pt x="29" y="280"/>
                  </a:lnTo>
                  <a:lnTo>
                    <a:pt x="34" y="286"/>
                  </a:lnTo>
                  <a:lnTo>
                    <a:pt x="39" y="290"/>
                  </a:lnTo>
                  <a:lnTo>
                    <a:pt x="39" y="290"/>
                  </a:lnTo>
                  <a:lnTo>
                    <a:pt x="48" y="295"/>
                  </a:lnTo>
                  <a:lnTo>
                    <a:pt x="56" y="296"/>
                  </a:lnTo>
                  <a:lnTo>
                    <a:pt x="56" y="296"/>
                  </a:lnTo>
                  <a:lnTo>
                    <a:pt x="62" y="295"/>
                  </a:lnTo>
                  <a:lnTo>
                    <a:pt x="66" y="293"/>
                  </a:lnTo>
                  <a:lnTo>
                    <a:pt x="66" y="293"/>
                  </a:lnTo>
                  <a:lnTo>
                    <a:pt x="92" y="282"/>
                  </a:lnTo>
                  <a:lnTo>
                    <a:pt x="116" y="268"/>
                  </a:lnTo>
                  <a:lnTo>
                    <a:pt x="137" y="254"/>
                  </a:lnTo>
                  <a:lnTo>
                    <a:pt x="146" y="245"/>
                  </a:lnTo>
                  <a:lnTo>
                    <a:pt x="154" y="236"/>
                  </a:lnTo>
                  <a:lnTo>
                    <a:pt x="161" y="227"/>
                  </a:lnTo>
                  <a:lnTo>
                    <a:pt x="167" y="217"/>
                  </a:lnTo>
                  <a:lnTo>
                    <a:pt x="172" y="208"/>
                  </a:lnTo>
                  <a:lnTo>
                    <a:pt x="178" y="198"/>
                  </a:lnTo>
                  <a:lnTo>
                    <a:pt x="181" y="188"/>
                  </a:lnTo>
                  <a:lnTo>
                    <a:pt x="184" y="178"/>
                  </a:lnTo>
                  <a:lnTo>
                    <a:pt x="185" y="167"/>
                  </a:lnTo>
                  <a:lnTo>
                    <a:pt x="186" y="156"/>
                  </a:lnTo>
                  <a:lnTo>
                    <a:pt x="186" y="156"/>
                  </a:lnTo>
                  <a:lnTo>
                    <a:pt x="186" y="142"/>
                  </a:lnTo>
                  <a:lnTo>
                    <a:pt x="184" y="128"/>
                  </a:lnTo>
                  <a:lnTo>
                    <a:pt x="181" y="115"/>
                  </a:lnTo>
                  <a:lnTo>
                    <a:pt x="176" y="102"/>
                  </a:lnTo>
                  <a:lnTo>
                    <a:pt x="171" y="90"/>
                  </a:lnTo>
                  <a:lnTo>
                    <a:pt x="165" y="79"/>
                  </a:lnTo>
                  <a:lnTo>
                    <a:pt x="157" y="67"/>
                  </a:lnTo>
                  <a:lnTo>
                    <a:pt x="148" y="58"/>
                  </a:lnTo>
                  <a:lnTo>
                    <a:pt x="139" y="48"/>
                  </a:lnTo>
                  <a:lnTo>
                    <a:pt x="127" y="39"/>
                  </a:lnTo>
                  <a:lnTo>
                    <a:pt x="115" y="31"/>
                  </a:lnTo>
                  <a:lnTo>
                    <a:pt x="101" y="24"/>
                  </a:lnTo>
                  <a:lnTo>
                    <a:pt x="87" y="17"/>
                  </a:lnTo>
                  <a:lnTo>
                    <a:pt x="71" y="11"/>
                  </a:lnTo>
                  <a:lnTo>
                    <a:pt x="55" y="6"/>
                  </a:lnTo>
                  <a:lnTo>
                    <a:pt x="38" y="1"/>
                  </a:lnTo>
                  <a:lnTo>
                    <a:pt x="38" y="1"/>
                  </a:lnTo>
                  <a:close/>
                  <a:moveTo>
                    <a:pt x="81" y="217"/>
                  </a:moveTo>
                  <a:lnTo>
                    <a:pt x="81" y="217"/>
                  </a:lnTo>
                  <a:lnTo>
                    <a:pt x="66" y="74"/>
                  </a:lnTo>
                  <a:lnTo>
                    <a:pt x="66" y="74"/>
                  </a:lnTo>
                  <a:lnTo>
                    <a:pt x="78" y="80"/>
                  </a:lnTo>
                  <a:lnTo>
                    <a:pt x="90" y="87"/>
                  </a:lnTo>
                  <a:lnTo>
                    <a:pt x="99" y="95"/>
                  </a:lnTo>
                  <a:lnTo>
                    <a:pt x="108" y="104"/>
                  </a:lnTo>
                  <a:lnTo>
                    <a:pt x="115" y="115"/>
                  </a:lnTo>
                  <a:lnTo>
                    <a:pt x="120" y="126"/>
                  </a:lnTo>
                  <a:lnTo>
                    <a:pt x="125" y="140"/>
                  </a:lnTo>
                  <a:lnTo>
                    <a:pt x="125" y="154"/>
                  </a:lnTo>
                  <a:lnTo>
                    <a:pt x="125" y="154"/>
                  </a:lnTo>
                  <a:lnTo>
                    <a:pt x="125" y="164"/>
                  </a:lnTo>
                  <a:lnTo>
                    <a:pt x="122" y="174"/>
                  </a:lnTo>
                  <a:lnTo>
                    <a:pt x="118" y="182"/>
                  </a:lnTo>
                  <a:lnTo>
                    <a:pt x="112" y="191"/>
                  </a:lnTo>
                  <a:lnTo>
                    <a:pt x="106" y="198"/>
                  </a:lnTo>
                  <a:lnTo>
                    <a:pt x="98" y="205"/>
                  </a:lnTo>
                  <a:lnTo>
                    <a:pt x="81" y="217"/>
                  </a:lnTo>
                  <a:lnTo>
                    <a:pt x="81" y="217"/>
                  </a:lnTo>
                  <a:close/>
                </a:path>
              </a:pathLst>
            </a:custGeom>
            <a:solidFill>
              <a:schemeClr val="tx2"/>
            </a:solidFill>
            <a:ln w="9525">
              <a:noFill/>
            </a:ln>
          </p:spPr>
          <p:txBody>
            <a:bodyPr/>
            <a:p>
              <a:endParaRPr lang="zh-CN" altLang="en-US"/>
            </a:p>
          </p:txBody>
        </p:sp>
        <p:sp>
          <p:nvSpPr>
            <p:cNvPr id="58380" name="Freeform: Shape 16"/>
            <p:cNvSpPr/>
            <p:nvPr/>
          </p:nvSpPr>
          <p:spPr>
            <a:xfrm>
              <a:off x="1641476" y="5703888"/>
              <a:ext cx="1035050" cy="1241425"/>
            </a:xfrm>
            <a:custGeom>
              <a:avLst/>
              <a:gdLst/>
              <a:ahLst/>
              <a:cxnLst>
                <a:cxn ang="0">
                  <a:pos x="890698" y="696912"/>
                </a:cxn>
                <a:cxn ang="0">
                  <a:pos x="796314" y="657225"/>
                </a:cxn>
                <a:cxn ang="0">
                  <a:pos x="996186" y="511175"/>
                </a:cxn>
                <a:cxn ang="0">
                  <a:pos x="1016014" y="310356"/>
                </a:cxn>
                <a:cxn ang="0">
                  <a:pos x="950976" y="148431"/>
                </a:cxn>
                <a:cxn ang="0">
                  <a:pos x="832798" y="38893"/>
                </a:cxn>
                <a:cxn ang="0">
                  <a:pos x="682895" y="0"/>
                </a:cxn>
                <a:cxn ang="0">
                  <a:pos x="517128" y="44450"/>
                </a:cxn>
                <a:cxn ang="0">
                  <a:pos x="392605" y="165100"/>
                </a:cxn>
                <a:cxn ang="0">
                  <a:pos x="332326" y="331787"/>
                </a:cxn>
                <a:cxn ang="0">
                  <a:pos x="382294" y="539750"/>
                </a:cxn>
                <a:cxn ang="0">
                  <a:pos x="586131" y="658812"/>
                </a:cxn>
                <a:cxn ang="0">
                  <a:pos x="486989" y="644525"/>
                </a:cxn>
                <a:cxn ang="0">
                  <a:pos x="336292" y="524668"/>
                </a:cxn>
                <a:cxn ang="0">
                  <a:pos x="295841" y="267493"/>
                </a:cxn>
                <a:cxn ang="0">
                  <a:pos x="224459" y="184150"/>
                </a:cxn>
                <a:cxn ang="0">
                  <a:pos x="171318" y="219075"/>
                </a:cxn>
                <a:cxn ang="0">
                  <a:pos x="105487" y="323850"/>
                </a:cxn>
                <a:cxn ang="0">
                  <a:pos x="4758" y="439737"/>
                </a:cxn>
                <a:cxn ang="0">
                  <a:pos x="40450" y="581025"/>
                </a:cxn>
                <a:cxn ang="0">
                  <a:pos x="163387" y="642143"/>
                </a:cxn>
                <a:cxn ang="0">
                  <a:pos x="278392" y="722312"/>
                </a:cxn>
                <a:cxn ang="0">
                  <a:pos x="483023" y="819150"/>
                </a:cxn>
                <a:cxn ang="0">
                  <a:pos x="458435" y="1205706"/>
                </a:cxn>
                <a:cxn ang="0">
                  <a:pos x="638479" y="1239837"/>
                </a:cxn>
                <a:cxn ang="0">
                  <a:pos x="801866" y="1225550"/>
                </a:cxn>
                <a:cxn ang="0">
                  <a:pos x="848661" y="1169987"/>
                </a:cxn>
                <a:cxn ang="0">
                  <a:pos x="981116" y="1084262"/>
                </a:cxn>
                <a:cxn ang="0">
                  <a:pos x="1034256" y="947737"/>
                </a:cxn>
                <a:cxn ang="0">
                  <a:pos x="1010462" y="815181"/>
                </a:cxn>
                <a:cxn ang="0">
                  <a:pos x="970012" y="1009650"/>
                </a:cxn>
                <a:cxn ang="0">
                  <a:pos x="863731" y="1112043"/>
                </a:cxn>
                <a:cxn ang="0">
                  <a:pos x="798693" y="1144587"/>
                </a:cxn>
                <a:cxn ang="0">
                  <a:pos x="677343" y="1192212"/>
                </a:cxn>
                <a:cxn ang="0">
                  <a:pos x="558371" y="809625"/>
                </a:cxn>
                <a:cxn ang="0">
                  <a:pos x="538543" y="780256"/>
                </a:cxn>
                <a:cxn ang="0">
                  <a:pos x="341844" y="710406"/>
                </a:cxn>
                <a:cxn ang="0">
                  <a:pos x="222872" y="591343"/>
                </a:cxn>
                <a:cxn ang="0">
                  <a:pos x="137213" y="588962"/>
                </a:cxn>
                <a:cxn ang="0">
                  <a:pos x="59485" y="522287"/>
                </a:cxn>
                <a:cxn ang="0">
                  <a:pos x="65830" y="416718"/>
                </a:cxn>
                <a:cxn ang="0">
                  <a:pos x="185595" y="359568"/>
                </a:cxn>
                <a:cxn ang="0">
                  <a:pos x="211768" y="334168"/>
                </a:cxn>
                <a:cxn ang="0">
                  <a:pos x="218907" y="232568"/>
                </a:cxn>
                <a:cxn ang="0">
                  <a:pos x="256184" y="327025"/>
                </a:cxn>
                <a:cxn ang="0">
                  <a:pos x="292669" y="545306"/>
                </a:cxn>
                <a:cxn ang="0">
                  <a:pos x="456849" y="683418"/>
                </a:cxn>
                <a:cxn ang="0">
                  <a:pos x="613098" y="714375"/>
                </a:cxn>
                <a:cxn ang="0">
                  <a:pos x="636099" y="635793"/>
                </a:cxn>
                <a:cxn ang="0">
                  <a:pos x="563923" y="604837"/>
                </a:cxn>
                <a:cxn ang="0">
                  <a:pos x="395777" y="461168"/>
                </a:cxn>
                <a:cxn ang="0">
                  <a:pos x="391812" y="281781"/>
                </a:cxn>
                <a:cxn ang="0">
                  <a:pos x="494920" y="118268"/>
                </a:cxn>
                <a:cxn ang="0">
                  <a:pos x="633720" y="52387"/>
                </a:cxn>
                <a:cxn ang="0">
                  <a:pos x="774106" y="65087"/>
                </a:cxn>
                <a:cxn ang="0">
                  <a:pos x="893870" y="154781"/>
                </a:cxn>
                <a:cxn ang="0">
                  <a:pos x="973978" y="381000"/>
                </a:cxn>
                <a:cxn ang="0">
                  <a:pos x="942252" y="509587"/>
                </a:cxn>
                <a:cxn ang="0">
                  <a:pos x="798693" y="606425"/>
                </a:cxn>
                <a:cxn ang="0">
                  <a:pos x="709861" y="649287"/>
                </a:cxn>
                <a:cxn ang="0">
                  <a:pos x="785210" y="713581"/>
                </a:cxn>
                <a:cxn ang="0">
                  <a:pos x="943838" y="800100"/>
                </a:cxn>
                <a:cxn ang="0">
                  <a:pos x="982702" y="967581"/>
                </a:cxn>
              </a:cxnLst>
              <a:pathLst>
                <a:path w="1305" h="1564">
                  <a:moveTo>
                    <a:pt x="1239" y="971"/>
                  </a:moveTo>
                  <a:lnTo>
                    <a:pt x="1239" y="971"/>
                  </a:lnTo>
                  <a:lnTo>
                    <a:pt x="1227" y="957"/>
                  </a:lnTo>
                  <a:lnTo>
                    <a:pt x="1214" y="943"/>
                  </a:lnTo>
                  <a:lnTo>
                    <a:pt x="1200" y="930"/>
                  </a:lnTo>
                  <a:lnTo>
                    <a:pt x="1186" y="917"/>
                  </a:lnTo>
                  <a:lnTo>
                    <a:pt x="1172" y="906"/>
                  </a:lnTo>
                  <a:lnTo>
                    <a:pt x="1155" y="896"/>
                  </a:lnTo>
                  <a:lnTo>
                    <a:pt x="1140" y="886"/>
                  </a:lnTo>
                  <a:lnTo>
                    <a:pt x="1123" y="878"/>
                  </a:lnTo>
                  <a:lnTo>
                    <a:pt x="1105" y="870"/>
                  </a:lnTo>
                  <a:lnTo>
                    <a:pt x="1087" y="863"/>
                  </a:lnTo>
                  <a:lnTo>
                    <a:pt x="1068" y="856"/>
                  </a:lnTo>
                  <a:lnTo>
                    <a:pt x="1049" y="850"/>
                  </a:lnTo>
                  <a:lnTo>
                    <a:pt x="1029" y="844"/>
                  </a:lnTo>
                  <a:lnTo>
                    <a:pt x="1008" y="840"/>
                  </a:lnTo>
                  <a:lnTo>
                    <a:pt x="987" y="837"/>
                  </a:lnTo>
                  <a:lnTo>
                    <a:pt x="966" y="835"/>
                  </a:lnTo>
                  <a:lnTo>
                    <a:pt x="966" y="835"/>
                  </a:lnTo>
                  <a:lnTo>
                    <a:pt x="1004" y="828"/>
                  </a:lnTo>
                  <a:lnTo>
                    <a:pt x="1039" y="819"/>
                  </a:lnTo>
                  <a:lnTo>
                    <a:pt x="1073" y="808"/>
                  </a:lnTo>
                  <a:lnTo>
                    <a:pt x="1103" y="794"/>
                  </a:lnTo>
                  <a:lnTo>
                    <a:pt x="1133" y="778"/>
                  </a:lnTo>
                  <a:lnTo>
                    <a:pt x="1160" y="760"/>
                  </a:lnTo>
                  <a:lnTo>
                    <a:pt x="1183" y="741"/>
                  </a:lnTo>
                  <a:lnTo>
                    <a:pt x="1206" y="720"/>
                  </a:lnTo>
                  <a:lnTo>
                    <a:pt x="1224" y="696"/>
                  </a:lnTo>
                  <a:lnTo>
                    <a:pt x="1242" y="670"/>
                  </a:lnTo>
                  <a:lnTo>
                    <a:pt x="1256" y="644"/>
                  </a:lnTo>
                  <a:lnTo>
                    <a:pt x="1267" y="614"/>
                  </a:lnTo>
                  <a:lnTo>
                    <a:pt x="1277" y="584"/>
                  </a:lnTo>
                  <a:lnTo>
                    <a:pt x="1284" y="551"/>
                  </a:lnTo>
                  <a:lnTo>
                    <a:pt x="1288" y="516"/>
                  </a:lnTo>
                  <a:lnTo>
                    <a:pt x="1290" y="480"/>
                  </a:lnTo>
                  <a:lnTo>
                    <a:pt x="1290" y="480"/>
                  </a:lnTo>
                  <a:lnTo>
                    <a:pt x="1288" y="457"/>
                  </a:lnTo>
                  <a:lnTo>
                    <a:pt x="1287" y="436"/>
                  </a:lnTo>
                  <a:lnTo>
                    <a:pt x="1286" y="414"/>
                  </a:lnTo>
                  <a:lnTo>
                    <a:pt x="1281" y="391"/>
                  </a:lnTo>
                  <a:lnTo>
                    <a:pt x="1277" y="369"/>
                  </a:lnTo>
                  <a:lnTo>
                    <a:pt x="1272" y="348"/>
                  </a:lnTo>
                  <a:lnTo>
                    <a:pt x="1266" y="327"/>
                  </a:lnTo>
                  <a:lnTo>
                    <a:pt x="1259" y="305"/>
                  </a:lnTo>
                  <a:lnTo>
                    <a:pt x="1251" y="285"/>
                  </a:lnTo>
                  <a:lnTo>
                    <a:pt x="1242" y="264"/>
                  </a:lnTo>
                  <a:lnTo>
                    <a:pt x="1232" y="244"/>
                  </a:lnTo>
                  <a:lnTo>
                    <a:pt x="1223" y="225"/>
                  </a:lnTo>
                  <a:lnTo>
                    <a:pt x="1210" y="205"/>
                  </a:lnTo>
                  <a:lnTo>
                    <a:pt x="1199" y="187"/>
                  </a:lnTo>
                  <a:lnTo>
                    <a:pt x="1186" y="168"/>
                  </a:lnTo>
                  <a:lnTo>
                    <a:pt x="1172" y="152"/>
                  </a:lnTo>
                  <a:lnTo>
                    <a:pt x="1172" y="152"/>
                  </a:lnTo>
                  <a:lnTo>
                    <a:pt x="1157" y="133"/>
                  </a:lnTo>
                  <a:lnTo>
                    <a:pt x="1140" y="117"/>
                  </a:lnTo>
                  <a:lnTo>
                    <a:pt x="1123" y="101"/>
                  </a:lnTo>
                  <a:lnTo>
                    <a:pt x="1106" y="87"/>
                  </a:lnTo>
                  <a:lnTo>
                    <a:pt x="1088" y="73"/>
                  </a:lnTo>
                  <a:lnTo>
                    <a:pt x="1070" y="61"/>
                  </a:lnTo>
                  <a:lnTo>
                    <a:pt x="1050" y="49"/>
                  </a:lnTo>
                  <a:lnTo>
                    <a:pt x="1031" y="39"/>
                  </a:lnTo>
                  <a:lnTo>
                    <a:pt x="1011" y="30"/>
                  </a:lnTo>
                  <a:lnTo>
                    <a:pt x="990" y="21"/>
                  </a:lnTo>
                  <a:lnTo>
                    <a:pt x="970" y="16"/>
                  </a:lnTo>
                  <a:lnTo>
                    <a:pt x="948" y="10"/>
                  </a:lnTo>
                  <a:lnTo>
                    <a:pt x="927" y="6"/>
                  </a:lnTo>
                  <a:lnTo>
                    <a:pt x="906" y="2"/>
                  </a:lnTo>
                  <a:lnTo>
                    <a:pt x="883" y="0"/>
                  </a:lnTo>
                  <a:lnTo>
                    <a:pt x="861" y="0"/>
                  </a:lnTo>
                  <a:lnTo>
                    <a:pt x="861" y="0"/>
                  </a:lnTo>
                  <a:lnTo>
                    <a:pt x="839" y="0"/>
                  </a:lnTo>
                  <a:lnTo>
                    <a:pt x="816" y="2"/>
                  </a:lnTo>
                  <a:lnTo>
                    <a:pt x="795" y="6"/>
                  </a:lnTo>
                  <a:lnTo>
                    <a:pt x="773" y="10"/>
                  </a:lnTo>
                  <a:lnTo>
                    <a:pt x="752" y="14"/>
                  </a:lnTo>
                  <a:lnTo>
                    <a:pt x="731" y="21"/>
                  </a:lnTo>
                  <a:lnTo>
                    <a:pt x="711" y="28"/>
                  </a:lnTo>
                  <a:lnTo>
                    <a:pt x="690" y="37"/>
                  </a:lnTo>
                  <a:lnTo>
                    <a:pt x="670" y="46"/>
                  </a:lnTo>
                  <a:lnTo>
                    <a:pt x="652" y="56"/>
                  </a:lnTo>
                  <a:lnTo>
                    <a:pt x="632" y="68"/>
                  </a:lnTo>
                  <a:lnTo>
                    <a:pt x="616" y="80"/>
                  </a:lnTo>
                  <a:lnTo>
                    <a:pt x="597" y="94"/>
                  </a:lnTo>
                  <a:lnTo>
                    <a:pt x="581" y="108"/>
                  </a:lnTo>
                  <a:lnTo>
                    <a:pt x="565" y="122"/>
                  </a:lnTo>
                  <a:lnTo>
                    <a:pt x="550" y="138"/>
                  </a:lnTo>
                  <a:lnTo>
                    <a:pt x="534" y="154"/>
                  </a:lnTo>
                  <a:lnTo>
                    <a:pt x="520" y="171"/>
                  </a:lnTo>
                  <a:lnTo>
                    <a:pt x="506" y="188"/>
                  </a:lnTo>
                  <a:lnTo>
                    <a:pt x="495" y="208"/>
                  </a:lnTo>
                  <a:lnTo>
                    <a:pt x="482" y="226"/>
                  </a:lnTo>
                  <a:lnTo>
                    <a:pt x="473" y="246"/>
                  </a:lnTo>
                  <a:lnTo>
                    <a:pt x="461" y="265"/>
                  </a:lnTo>
                  <a:lnTo>
                    <a:pt x="453" y="286"/>
                  </a:lnTo>
                  <a:lnTo>
                    <a:pt x="445" y="307"/>
                  </a:lnTo>
                  <a:lnTo>
                    <a:pt x="438" y="328"/>
                  </a:lnTo>
                  <a:lnTo>
                    <a:pt x="432" y="351"/>
                  </a:lnTo>
                  <a:lnTo>
                    <a:pt x="426" y="373"/>
                  </a:lnTo>
                  <a:lnTo>
                    <a:pt x="422" y="396"/>
                  </a:lnTo>
                  <a:lnTo>
                    <a:pt x="419" y="418"/>
                  </a:lnTo>
                  <a:lnTo>
                    <a:pt x="418" y="442"/>
                  </a:lnTo>
                  <a:lnTo>
                    <a:pt x="418" y="466"/>
                  </a:lnTo>
                  <a:lnTo>
                    <a:pt x="418" y="466"/>
                  </a:lnTo>
                  <a:lnTo>
                    <a:pt x="419" y="501"/>
                  </a:lnTo>
                  <a:lnTo>
                    <a:pt x="424" y="534"/>
                  </a:lnTo>
                  <a:lnTo>
                    <a:pt x="429" y="567"/>
                  </a:lnTo>
                  <a:lnTo>
                    <a:pt x="439" y="598"/>
                  </a:lnTo>
                  <a:lnTo>
                    <a:pt x="452" y="627"/>
                  </a:lnTo>
                  <a:lnTo>
                    <a:pt x="466" y="655"/>
                  </a:lnTo>
                  <a:lnTo>
                    <a:pt x="482" y="680"/>
                  </a:lnTo>
                  <a:lnTo>
                    <a:pt x="502" y="706"/>
                  </a:lnTo>
                  <a:lnTo>
                    <a:pt x="525" y="728"/>
                  </a:lnTo>
                  <a:lnTo>
                    <a:pt x="548" y="749"/>
                  </a:lnTo>
                  <a:lnTo>
                    <a:pt x="575" y="767"/>
                  </a:lnTo>
                  <a:lnTo>
                    <a:pt x="603" y="784"/>
                  </a:lnTo>
                  <a:lnTo>
                    <a:pt x="634" y="800"/>
                  </a:lnTo>
                  <a:lnTo>
                    <a:pt x="666" y="812"/>
                  </a:lnTo>
                  <a:lnTo>
                    <a:pt x="701" y="822"/>
                  </a:lnTo>
                  <a:lnTo>
                    <a:pt x="739" y="830"/>
                  </a:lnTo>
                  <a:lnTo>
                    <a:pt x="739" y="830"/>
                  </a:lnTo>
                  <a:lnTo>
                    <a:pt x="738" y="839"/>
                  </a:lnTo>
                  <a:lnTo>
                    <a:pt x="738" y="840"/>
                  </a:lnTo>
                  <a:lnTo>
                    <a:pt x="736" y="843"/>
                  </a:lnTo>
                  <a:lnTo>
                    <a:pt x="736" y="843"/>
                  </a:lnTo>
                  <a:lnTo>
                    <a:pt x="705" y="839"/>
                  </a:lnTo>
                  <a:lnTo>
                    <a:pt x="690" y="836"/>
                  </a:lnTo>
                  <a:lnTo>
                    <a:pt x="672" y="832"/>
                  </a:lnTo>
                  <a:lnTo>
                    <a:pt x="653" y="828"/>
                  </a:lnTo>
                  <a:lnTo>
                    <a:pt x="634" y="821"/>
                  </a:lnTo>
                  <a:lnTo>
                    <a:pt x="614" y="812"/>
                  </a:lnTo>
                  <a:lnTo>
                    <a:pt x="593" y="804"/>
                  </a:lnTo>
                  <a:lnTo>
                    <a:pt x="572" y="792"/>
                  </a:lnTo>
                  <a:lnTo>
                    <a:pt x="551" y="780"/>
                  </a:lnTo>
                  <a:lnTo>
                    <a:pt x="530" y="764"/>
                  </a:lnTo>
                  <a:lnTo>
                    <a:pt x="509" y="749"/>
                  </a:lnTo>
                  <a:lnTo>
                    <a:pt x="487" y="729"/>
                  </a:lnTo>
                  <a:lnTo>
                    <a:pt x="466" y="710"/>
                  </a:lnTo>
                  <a:lnTo>
                    <a:pt x="445" y="686"/>
                  </a:lnTo>
                  <a:lnTo>
                    <a:pt x="424" y="661"/>
                  </a:lnTo>
                  <a:lnTo>
                    <a:pt x="424" y="661"/>
                  </a:lnTo>
                  <a:lnTo>
                    <a:pt x="418" y="633"/>
                  </a:lnTo>
                  <a:lnTo>
                    <a:pt x="408" y="589"/>
                  </a:lnTo>
                  <a:lnTo>
                    <a:pt x="398" y="537"/>
                  </a:lnTo>
                  <a:lnTo>
                    <a:pt x="394" y="512"/>
                  </a:lnTo>
                  <a:lnTo>
                    <a:pt x="391" y="487"/>
                  </a:lnTo>
                  <a:lnTo>
                    <a:pt x="390" y="467"/>
                  </a:lnTo>
                  <a:lnTo>
                    <a:pt x="390" y="467"/>
                  </a:lnTo>
                  <a:lnTo>
                    <a:pt x="386" y="421"/>
                  </a:lnTo>
                  <a:lnTo>
                    <a:pt x="380" y="377"/>
                  </a:lnTo>
                  <a:lnTo>
                    <a:pt x="373" y="337"/>
                  </a:lnTo>
                  <a:lnTo>
                    <a:pt x="369" y="319"/>
                  </a:lnTo>
                  <a:lnTo>
                    <a:pt x="363" y="302"/>
                  </a:lnTo>
                  <a:lnTo>
                    <a:pt x="358" y="286"/>
                  </a:lnTo>
                  <a:lnTo>
                    <a:pt x="351" y="274"/>
                  </a:lnTo>
                  <a:lnTo>
                    <a:pt x="344" y="261"/>
                  </a:lnTo>
                  <a:lnTo>
                    <a:pt x="334" y="251"/>
                  </a:lnTo>
                  <a:lnTo>
                    <a:pt x="324" y="243"/>
                  </a:lnTo>
                  <a:lnTo>
                    <a:pt x="313" y="237"/>
                  </a:lnTo>
                  <a:lnTo>
                    <a:pt x="299" y="233"/>
                  </a:lnTo>
                  <a:lnTo>
                    <a:pt x="283" y="232"/>
                  </a:lnTo>
                  <a:lnTo>
                    <a:pt x="283" y="232"/>
                  </a:lnTo>
                  <a:lnTo>
                    <a:pt x="274" y="233"/>
                  </a:lnTo>
                  <a:lnTo>
                    <a:pt x="262" y="234"/>
                  </a:lnTo>
                  <a:lnTo>
                    <a:pt x="262" y="234"/>
                  </a:lnTo>
                  <a:lnTo>
                    <a:pt x="253" y="239"/>
                  </a:lnTo>
                  <a:lnTo>
                    <a:pt x="243" y="243"/>
                  </a:lnTo>
                  <a:lnTo>
                    <a:pt x="234" y="250"/>
                  </a:lnTo>
                  <a:lnTo>
                    <a:pt x="227" y="257"/>
                  </a:lnTo>
                  <a:lnTo>
                    <a:pt x="222" y="267"/>
                  </a:lnTo>
                  <a:lnTo>
                    <a:pt x="216" y="276"/>
                  </a:lnTo>
                  <a:lnTo>
                    <a:pt x="212" y="286"/>
                  </a:lnTo>
                  <a:lnTo>
                    <a:pt x="209" y="297"/>
                  </a:lnTo>
                  <a:lnTo>
                    <a:pt x="205" y="321"/>
                  </a:lnTo>
                  <a:lnTo>
                    <a:pt x="202" y="347"/>
                  </a:lnTo>
                  <a:lnTo>
                    <a:pt x="202" y="370"/>
                  </a:lnTo>
                  <a:lnTo>
                    <a:pt x="203" y="393"/>
                  </a:lnTo>
                  <a:lnTo>
                    <a:pt x="203" y="393"/>
                  </a:lnTo>
                  <a:lnTo>
                    <a:pt x="178" y="396"/>
                  </a:lnTo>
                  <a:lnTo>
                    <a:pt x="156" y="401"/>
                  </a:lnTo>
                  <a:lnTo>
                    <a:pt x="133" y="408"/>
                  </a:lnTo>
                  <a:lnTo>
                    <a:pt x="112" y="417"/>
                  </a:lnTo>
                  <a:lnTo>
                    <a:pt x="94" y="428"/>
                  </a:lnTo>
                  <a:lnTo>
                    <a:pt x="76" y="441"/>
                  </a:lnTo>
                  <a:lnTo>
                    <a:pt x="59" y="456"/>
                  </a:lnTo>
                  <a:lnTo>
                    <a:pt x="44" y="473"/>
                  </a:lnTo>
                  <a:lnTo>
                    <a:pt x="44" y="473"/>
                  </a:lnTo>
                  <a:lnTo>
                    <a:pt x="31" y="491"/>
                  </a:lnTo>
                  <a:lnTo>
                    <a:pt x="20" y="512"/>
                  </a:lnTo>
                  <a:lnTo>
                    <a:pt x="11" y="532"/>
                  </a:lnTo>
                  <a:lnTo>
                    <a:pt x="6" y="554"/>
                  </a:lnTo>
                  <a:lnTo>
                    <a:pt x="2" y="575"/>
                  </a:lnTo>
                  <a:lnTo>
                    <a:pt x="0" y="598"/>
                  </a:lnTo>
                  <a:lnTo>
                    <a:pt x="2" y="620"/>
                  </a:lnTo>
                  <a:lnTo>
                    <a:pt x="6" y="642"/>
                  </a:lnTo>
                  <a:lnTo>
                    <a:pt x="6" y="642"/>
                  </a:lnTo>
                  <a:lnTo>
                    <a:pt x="11" y="663"/>
                  </a:lnTo>
                  <a:lnTo>
                    <a:pt x="18" y="683"/>
                  </a:lnTo>
                  <a:lnTo>
                    <a:pt x="28" y="701"/>
                  </a:lnTo>
                  <a:lnTo>
                    <a:pt x="38" y="718"/>
                  </a:lnTo>
                  <a:lnTo>
                    <a:pt x="51" y="732"/>
                  </a:lnTo>
                  <a:lnTo>
                    <a:pt x="63" y="746"/>
                  </a:lnTo>
                  <a:lnTo>
                    <a:pt x="77" y="759"/>
                  </a:lnTo>
                  <a:lnTo>
                    <a:pt x="91" y="770"/>
                  </a:lnTo>
                  <a:lnTo>
                    <a:pt x="107" y="780"/>
                  </a:lnTo>
                  <a:lnTo>
                    <a:pt x="124" y="788"/>
                  </a:lnTo>
                  <a:lnTo>
                    <a:pt x="139" y="795"/>
                  </a:lnTo>
                  <a:lnTo>
                    <a:pt x="156" y="801"/>
                  </a:lnTo>
                  <a:lnTo>
                    <a:pt x="173" y="805"/>
                  </a:lnTo>
                  <a:lnTo>
                    <a:pt x="189" y="808"/>
                  </a:lnTo>
                  <a:lnTo>
                    <a:pt x="206" y="809"/>
                  </a:lnTo>
                  <a:lnTo>
                    <a:pt x="222" y="811"/>
                  </a:lnTo>
                  <a:lnTo>
                    <a:pt x="222" y="811"/>
                  </a:lnTo>
                  <a:lnTo>
                    <a:pt x="240" y="809"/>
                  </a:lnTo>
                  <a:lnTo>
                    <a:pt x="257" y="808"/>
                  </a:lnTo>
                  <a:lnTo>
                    <a:pt x="257" y="808"/>
                  </a:lnTo>
                  <a:lnTo>
                    <a:pt x="274" y="830"/>
                  </a:lnTo>
                  <a:lnTo>
                    <a:pt x="290" y="851"/>
                  </a:lnTo>
                  <a:lnTo>
                    <a:pt x="310" y="872"/>
                  </a:lnTo>
                  <a:lnTo>
                    <a:pt x="330" y="891"/>
                  </a:lnTo>
                  <a:lnTo>
                    <a:pt x="351" y="910"/>
                  </a:lnTo>
                  <a:lnTo>
                    <a:pt x="372" y="927"/>
                  </a:lnTo>
                  <a:lnTo>
                    <a:pt x="394" y="943"/>
                  </a:lnTo>
                  <a:lnTo>
                    <a:pt x="418" y="958"/>
                  </a:lnTo>
                  <a:lnTo>
                    <a:pt x="443" y="972"/>
                  </a:lnTo>
                  <a:lnTo>
                    <a:pt x="468" y="985"/>
                  </a:lnTo>
                  <a:lnTo>
                    <a:pt x="495" y="997"/>
                  </a:lnTo>
                  <a:lnTo>
                    <a:pt x="522" y="1007"/>
                  </a:lnTo>
                  <a:lnTo>
                    <a:pt x="550" y="1017"/>
                  </a:lnTo>
                  <a:lnTo>
                    <a:pt x="579" y="1025"/>
                  </a:lnTo>
                  <a:lnTo>
                    <a:pt x="609" y="1032"/>
                  </a:lnTo>
                  <a:lnTo>
                    <a:pt x="638" y="1038"/>
                  </a:lnTo>
                  <a:lnTo>
                    <a:pt x="638" y="1038"/>
                  </a:lnTo>
                  <a:lnTo>
                    <a:pt x="617" y="1178"/>
                  </a:lnTo>
                  <a:lnTo>
                    <a:pt x="596" y="1327"/>
                  </a:lnTo>
                  <a:lnTo>
                    <a:pt x="572" y="1496"/>
                  </a:lnTo>
                  <a:lnTo>
                    <a:pt x="572" y="1496"/>
                  </a:lnTo>
                  <a:lnTo>
                    <a:pt x="572" y="1502"/>
                  </a:lnTo>
                  <a:lnTo>
                    <a:pt x="574" y="1509"/>
                  </a:lnTo>
                  <a:lnTo>
                    <a:pt x="575" y="1515"/>
                  </a:lnTo>
                  <a:lnTo>
                    <a:pt x="578" y="1519"/>
                  </a:lnTo>
                  <a:lnTo>
                    <a:pt x="582" y="1524"/>
                  </a:lnTo>
                  <a:lnTo>
                    <a:pt x="586" y="1527"/>
                  </a:lnTo>
                  <a:lnTo>
                    <a:pt x="590" y="1531"/>
                  </a:lnTo>
                  <a:lnTo>
                    <a:pt x="596" y="1533"/>
                  </a:lnTo>
                  <a:lnTo>
                    <a:pt x="596" y="1533"/>
                  </a:lnTo>
                  <a:lnTo>
                    <a:pt x="620" y="1538"/>
                  </a:lnTo>
                  <a:lnTo>
                    <a:pt x="677" y="1548"/>
                  </a:lnTo>
                  <a:lnTo>
                    <a:pt x="717" y="1554"/>
                  </a:lnTo>
                  <a:lnTo>
                    <a:pt x="759" y="1558"/>
                  </a:lnTo>
                  <a:lnTo>
                    <a:pt x="805" y="1562"/>
                  </a:lnTo>
                  <a:lnTo>
                    <a:pt x="854" y="1564"/>
                  </a:lnTo>
                  <a:lnTo>
                    <a:pt x="854" y="1564"/>
                  </a:lnTo>
                  <a:lnTo>
                    <a:pt x="854" y="1564"/>
                  </a:lnTo>
                  <a:lnTo>
                    <a:pt x="854" y="1564"/>
                  </a:lnTo>
                  <a:lnTo>
                    <a:pt x="883" y="1562"/>
                  </a:lnTo>
                  <a:lnTo>
                    <a:pt x="911" y="1561"/>
                  </a:lnTo>
                  <a:lnTo>
                    <a:pt x="938" y="1558"/>
                  </a:lnTo>
                  <a:lnTo>
                    <a:pt x="963" y="1555"/>
                  </a:lnTo>
                  <a:lnTo>
                    <a:pt x="987" y="1550"/>
                  </a:lnTo>
                  <a:lnTo>
                    <a:pt x="1011" y="1544"/>
                  </a:lnTo>
                  <a:lnTo>
                    <a:pt x="1032" y="1538"/>
                  </a:lnTo>
                  <a:lnTo>
                    <a:pt x="1052" y="1531"/>
                  </a:lnTo>
                  <a:lnTo>
                    <a:pt x="1052" y="1531"/>
                  </a:lnTo>
                  <a:lnTo>
                    <a:pt x="1057" y="1529"/>
                  </a:lnTo>
                  <a:lnTo>
                    <a:pt x="1061" y="1526"/>
                  </a:lnTo>
                  <a:lnTo>
                    <a:pt x="1067" y="1519"/>
                  </a:lnTo>
                  <a:lnTo>
                    <a:pt x="1071" y="1509"/>
                  </a:lnTo>
                  <a:lnTo>
                    <a:pt x="1073" y="1503"/>
                  </a:lnTo>
                  <a:lnTo>
                    <a:pt x="1073" y="1499"/>
                  </a:lnTo>
                  <a:lnTo>
                    <a:pt x="1070" y="1474"/>
                  </a:lnTo>
                  <a:lnTo>
                    <a:pt x="1070" y="1474"/>
                  </a:lnTo>
                  <a:lnTo>
                    <a:pt x="1092" y="1467"/>
                  </a:lnTo>
                  <a:lnTo>
                    <a:pt x="1113" y="1457"/>
                  </a:lnTo>
                  <a:lnTo>
                    <a:pt x="1134" y="1447"/>
                  </a:lnTo>
                  <a:lnTo>
                    <a:pt x="1154" y="1438"/>
                  </a:lnTo>
                  <a:lnTo>
                    <a:pt x="1172" y="1425"/>
                  </a:lnTo>
                  <a:lnTo>
                    <a:pt x="1190" y="1411"/>
                  </a:lnTo>
                  <a:lnTo>
                    <a:pt x="1207" y="1397"/>
                  </a:lnTo>
                  <a:lnTo>
                    <a:pt x="1223" y="1381"/>
                  </a:lnTo>
                  <a:lnTo>
                    <a:pt x="1237" y="1366"/>
                  </a:lnTo>
                  <a:lnTo>
                    <a:pt x="1249" y="1349"/>
                  </a:lnTo>
                  <a:lnTo>
                    <a:pt x="1262" y="1331"/>
                  </a:lnTo>
                  <a:lnTo>
                    <a:pt x="1272" y="1311"/>
                  </a:lnTo>
                  <a:lnTo>
                    <a:pt x="1280" y="1293"/>
                  </a:lnTo>
                  <a:lnTo>
                    <a:pt x="1288" y="1272"/>
                  </a:lnTo>
                  <a:lnTo>
                    <a:pt x="1294" y="1251"/>
                  </a:lnTo>
                  <a:lnTo>
                    <a:pt x="1300" y="1230"/>
                  </a:lnTo>
                  <a:lnTo>
                    <a:pt x="1300" y="1230"/>
                  </a:lnTo>
                  <a:lnTo>
                    <a:pt x="1303" y="1212"/>
                  </a:lnTo>
                  <a:lnTo>
                    <a:pt x="1304" y="1194"/>
                  </a:lnTo>
                  <a:lnTo>
                    <a:pt x="1305" y="1175"/>
                  </a:lnTo>
                  <a:lnTo>
                    <a:pt x="1305" y="1157"/>
                  </a:lnTo>
                  <a:lnTo>
                    <a:pt x="1304" y="1140"/>
                  </a:lnTo>
                  <a:lnTo>
                    <a:pt x="1303" y="1123"/>
                  </a:lnTo>
                  <a:lnTo>
                    <a:pt x="1300" y="1107"/>
                  </a:lnTo>
                  <a:lnTo>
                    <a:pt x="1297" y="1090"/>
                  </a:lnTo>
                  <a:lnTo>
                    <a:pt x="1293" y="1073"/>
                  </a:lnTo>
                  <a:lnTo>
                    <a:pt x="1287" y="1058"/>
                  </a:lnTo>
                  <a:lnTo>
                    <a:pt x="1281" y="1042"/>
                  </a:lnTo>
                  <a:lnTo>
                    <a:pt x="1274" y="1027"/>
                  </a:lnTo>
                  <a:lnTo>
                    <a:pt x="1267" y="1013"/>
                  </a:lnTo>
                  <a:lnTo>
                    <a:pt x="1259" y="997"/>
                  </a:lnTo>
                  <a:lnTo>
                    <a:pt x="1249" y="983"/>
                  </a:lnTo>
                  <a:lnTo>
                    <a:pt x="1239" y="971"/>
                  </a:lnTo>
                  <a:lnTo>
                    <a:pt x="1239" y="971"/>
                  </a:lnTo>
                  <a:close/>
                  <a:moveTo>
                    <a:pt x="1239" y="1219"/>
                  </a:moveTo>
                  <a:lnTo>
                    <a:pt x="1239" y="1219"/>
                  </a:lnTo>
                  <a:lnTo>
                    <a:pt x="1235" y="1237"/>
                  </a:lnTo>
                  <a:lnTo>
                    <a:pt x="1230" y="1255"/>
                  </a:lnTo>
                  <a:lnTo>
                    <a:pt x="1223" y="1272"/>
                  </a:lnTo>
                  <a:lnTo>
                    <a:pt x="1214" y="1289"/>
                  </a:lnTo>
                  <a:lnTo>
                    <a:pt x="1204" y="1304"/>
                  </a:lnTo>
                  <a:lnTo>
                    <a:pt x="1195" y="1320"/>
                  </a:lnTo>
                  <a:lnTo>
                    <a:pt x="1182" y="1334"/>
                  </a:lnTo>
                  <a:lnTo>
                    <a:pt x="1169" y="1348"/>
                  </a:lnTo>
                  <a:lnTo>
                    <a:pt x="1155" y="1360"/>
                  </a:lnTo>
                  <a:lnTo>
                    <a:pt x="1140" y="1372"/>
                  </a:lnTo>
                  <a:lnTo>
                    <a:pt x="1124" y="1383"/>
                  </a:lnTo>
                  <a:lnTo>
                    <a:pt x="1106" y="1393"/>
                  </a:lnTo>
                  <a:lnTo>
                    <a:pt x="1089" y="1401"/>
                  </a:lnTo>
                  <a:lnTo>
                    <a:pt x="1070" y="1408"/>
                  </a:lnTo>
                  <a:lnTo>
                    <a:pt x="1050" y="1415"/>
                  </a:lnTo>
                  <a:lnTo>
                    <a:pt x="1029" y="1421"/>
                  </a:lnTo>
                  <a:lnTo>
                    <a:pt x="1029" y="1421"/>
                  </a:lnTo>
                  <a:lnTo>
                    <a:pt x="1025" y="1422"/>
                  </a:lnTo>
                  <a:lnTo>
                    <a:pt x="1019" y="1425"/>
                  </a:lnTo>
                  <a:lnTo>
                    <a:pt x="1015" y="1428"/>
                  </a:lnTo>
                  <a:lnTo>
                    <a:pt x="1011" y="1432"/>
                  </a:lnTo>
                  <a:lnTo>
                    <a:pt x="1008" y="1436"/>
                  </a:lnTo>
                  <a:lnTo>
                    <a:pt x="1007" y="1442"/>
                  </a:lnTo>
                  <a:lnTo>
                    <a:pt x="1005" y="1447"/>
                  </a:lnTo>
                  <a:lnTo>
                    <a:pt x="1005" y="1453"/>
                  </a:lnTo>
                  <a:lnTo>
                    <a:pt x="1008" y="1481"/>
                  </a:lnTo>
                  <a:lnTo>
                    <a:pt x="1008" y="1481"/>
                  </a:lnTo>
                  <a:lnTo>
                    <a:pt x="976" y="1489"/>
                  </a:lnTo>
                  <a:lnTo>
                    <a:pt x="938" y="1496"/>
                  </a:lnTo>
                  <a:lnTo>
                    <a:pt x="897" y="1501"/>
                  </a:lnTo>
                  <a:lnTo>
                    <a:pt x="854" y="1502"/>
                  </a:lnTo>
                  <a:lnTo>
                    <a:pt x="854" y="1502"/>
                  </a:lnTo>
                  <a:lnTo>
                    <a:pt x="854" y="1502"/>
                  </a:lnTo>
                  <a:lnTo>
                    <a:pt x="820" y="1501"/>
                  </a:lnTo>
                  <a:lnTo>
                    <a:pt x="788" y="1499"/>
                  </a:lnTo>
                  <a:lnTo>
                    <a:pt x="757" y="1496"/>
                  </a:lnTo>
                  <a:lnTo>
                    <a:pt x="728" y="1494"/>
                  </a:lnTo>
                  <a:lnTo>
                    <a:pt x="676" y="1485"/>
                  </a:lnTo>
                  <a:lnTo>
                    <a:pt x="637" y="1478"/>
                  </a:lnTo>
                  <a:lnTo>
                    <a:pt x="637" y="1478"/>
                  </a:lnTo>
                  <a:lnTo>
                    <a:pt x="666" y="1265"/>
                  </a:lnTo>
                  <a:lnTo>
                    <a:pt x="686" y="1132"/>
                  </a:lnTo>
                  <a:lnTo>
                    <a:pt x="704" y="1020"/>
                  </a:lnTo>
                  <a:lnTo>
                    <a:pt x="704" y="1020"/>
                  </a:lnTo>
                  <a:lnTo>
                    <a:pt x="704" y="1014"/>
                  </a:lnTo>
                  <a:lnTo>
                    <a:pt x="704" y="1007"/>
                  </a:lnTo>
                  <a:lnTo>
                    <a:pt x="703" y="1001"/>
                  </a:lnTo>
                  <a:lnTo>
                    <a:pt x="698" y="996"/>
                  </a:lnTo>
                  <a:lnTo>
                    <a:pt x="698" y="996"/>
                  </a:lnTo>
                  <a:lnTo>
                    <a:pt x="694" y="992"/>
                  </a:lnTo>
                  <a:lnTo>
                    <a:pt x="690" y="987"/>
                  </a:lnTo>
                  <a:lnTo>
                    <a:pt x="684" y="985"/>
                  </a:lnTo>
                  <a:lnTo>
                    <a:pt x="679" y="983"/>
                  </a:lnTo>
                  <a:lnTo>
                    <a:pt x="679" y="983"/>
                  </a:lnTo>
                  <a:lnTo>
                    <a:pt x="646" y="978"/>
                  </a:lnTo>
                  <a:lnTo>
                    <a:pt x="616" y="972"/>
                  </a:lnTo>
                  <a:lnTo>
                    <a:pt x="586" y="965"/>
                  </a:lnTo>
                  <a:lnTo>
                    <a:pt x="558" y="955"/>
                  </a:lnTo>
                  <a:lnTo>
                    <a:pt x="530" y="945"/>
                  </a:lnTo>
                  <a:lnTo>
                    <a:pt x="503" y="936"/>
                  </a:lnTo>
                  <a:lnTo>
                    <a:pt x="478" y="923"/>
                  </a:lnTo>
                  <a:lnTo>
                    <a:pt x="454" y="909"/>
                  </a:lnTo>
                  <a:lnTo>
                    <a:pt x="431" y="895"/>
                  </a:lnTo>
                  <a:lnTo>
                    <a:pt x="408" y="878"/>
                  </a:lnTo>
                  <a:lnTo>
                    <a:pt x="387" y="861"/>
                  </a:lnTo>
                  <a:lnTo>
                    <a:pt x="366" y="843"/>
                  </a:lnTo>
                  <a:lnTo>
                    <a:pt x="346" y="823"/>
                  </a:lnTo>
                  <a:lnTo>
                    <a:pt x="328" y="802"/>
                  </a:lnTo>
                  <a:lnTo>
                    <a:pt x="311" y="780"/>
                  </a:lnTo>
                  <a:lnTo>
                    <a:pt x="296" y="757"/>
                  </a:lnTo>
                  <a:lnTo>
                    <a:pt x="296" y="757"/>
                  </a:lnTo>
                  <a:lnTo>
                    <a:pt x="289" y="750"/>
                  </a:lnTo>
                  <a:lnTo>
                    <a:pt x="281" y="745"/>
                  </a:lnTo>
                  <a:lnTo>
                    <a:pt x="272" y="743"/>
                  </a:lnTo>
                  <a:lnTo>
                    <a:pt x="262" y="745"/>
                  </a:lnTo>
                  <a:lnTo>
                    <a:pt x="262" y="745"/>
                  </a:lnTo>
                  <a:lnTo>
                    <a:pt x="243" y="748"/>
                  </a:lnTo>
                  <a:lnTo>
                    <a:pt x="222" y="749"/>
                  </a:lnTo>
                  <a:lnTo>
                    <a:pt x="222" y="749"/>
                  </a:lnTo>
                  <a:lnTo>
                    <a:pt x="210" y="749"/>
                  </a:lnTo>
                  <a:lnTo>
                    <a:pt x="198" y="748"/>
                  </a:lnTo>
                  <a:lnTo>
                    <a:pt x="185" y="745"/>
                  </a:lnTo>
                  <a:lnTo>
                    <a:pt x="173" y="742"/>
                  </a:lnTo>
                  <a:lnTo>
                    <a:pt x="161" y="738"/>
                  </a:lnTo>
                  <a:lnTo>
                    <a:pt x="149" y="734"/>
                  </a:lnTo>
                  <a:lnTo>
                    <a:pt x="138" y="727"/>
                  </a:lnTo>
                  <a:lnTo>
                    <a:pt x="126" y="720"/>
                  </a:lnTo>
                  <a:lnTo>
                    <a:pt x="117" y="713"/>
                  </a:lnTo>
                  <a:lnTo>
                    <a:pt x="107" y="704"/>
                  </a:lnTo>
                  <a:lnTo>
                    <a:pt x="97" y="694"/>
                  </a:lnTo>
                  <a:lnTo>
                    <a:pt x="89" y="683"/>
                  </a:lnTo>
                  <a:lnTo>
                    <a:pt x="82" y="670"/>
                  </a:lnTo>
                  <a:lnTo>
                    <a:pt x="75" y="658"/>
                  </a:lnTo>
                  <a:lnTo>
                    <a:pt x="69" y="644"/>
                  </a:lnTo>
                  <a:lnTo>
                    <a:pt x="65" y="628"/>
                  </a:lnTo>
                  <a:lnTo>
                    <a:pt x="65" y="628"/>
                  </a:lnTo>
                  <a:lnTo>
                    <a:pt x="62" y="613"/>
                  </a:lnTo>
                  <a:lnTo>
                    <a:pt x="62" y="598"/>
                  </a:lnTo>
                  <a:lnTo>
                    <a:pt x="62" y="582"/>
                  </a:lnTo>
                  <a:lnTo>
                    <a:pt x="65" y="567"/>
                  </a:lnTo>
                  <a:lnTo>
                    <a:pt x="69" y="553"/>
                  </a:lnTo>
                  <a:lnTo>
                    <a:pt x="75" y="537"/>
                  </a:lnTo>
                  <a:lnTo>
                    <a:pt x="83" y="525"/>
                  </a:lnTo>
                  <a:lnTo>
                    <a:pt x="91" y="511"/>
                  </a:lnTo>
                  <a:lnTo>
                    <a:pt x="91" y="511"/>
                  </a:lnTo>
                  <a:lnTo>
                    <a:pt x="104" y="497"/>
                  </a:lnTo>
                  <a:lnTo>
                    <a:pt x="119" y="485"/>
                  </a:lnTo>
                  <a:lnTo>
                    <a:pt x="135" y="474"/>
                  </a:lnTo>
                  <a:lnTo>
                    <a:pt x="152" y="466"/>
                  </a:lnTo>
                  <a:lnTo>
                    <a:pt x="171" y="460"/>
                  </a:lnTo>
                  <a:lnTo>
                    <a:pt x="191" y="456"/>
                  </a:lnTo>
                  <a:lnTo>
                    <a:pt x="212" y="453"/>
                  </a:lnTo>
                  <a:lnTo>
                    <a:pt x="234" y="453"/>
                  </a:lnTo>
                  <a:lnTo>
                    <a:pt x="234" y="453"/>
                  </a:lnTo>
                  <a:lnTo>
                    <a:pt x="240" y="453"/>
                  </a:lnTo>
                  <a:lnTo>
                    <a:pt x="247" y="452"/>
                  </a:lnTo>
                  <a:lnTo>
                    <a:pt x="253" y="449"/>
                  </a:lnTo>
                  <a:lnTo>
                    <a:pt x="257" y="445"/>
                  </a:lnTo>
                  <a:lnTo>
                    <a:pt x="257" y="445"/>
                  </a:lnTo>
                  <a:lnTo>
                    <a:pt x="261" y="439"/>
                  </a:lnTo>
                  <a:lnTo>
                    <a:pt x="264" y="434"/>
                  </a:lnTo>
                  <a:lnTo>
                    <a:pt x="265" y="428"/>
                  </a:lnTo>
                  <a:lnTo>
                    <a:pt x="267" y="421"/>
                  </a:lnTo>
                  <a:lnTo>
                    <a:pt x="265" y="414"/>
                  </a:lnTo>
                  <a:lnTo>
                    <a:pt x="265" y="414"/>
                  </a:lnTo>
                  <a:lnTo>
                    <a:pt x="264" y="377"/>
                  </a:lnTo>
                  <a:lnTo>
                    <a:pt x="264" y="349"/>
                  </a:lnTo>
                  <a:lnTo>
                    <a:pt x="265" y="328"/>
                  </a:lnTo>
                  <a:lnTo>
                    <a:pt x="268" y="314"/>
                  </a:lnTo>
                  <a:lnTo>
                    <a:pt x="271" y="303"/>
                  </a:lnTo>
                  <a:lnTo>
                    <a:pt x="274" y="297"/>
                  </a:lnTo>
                  <a:lnTo>
                    <a:pt x="276" y="293"/>
                  </a:lnTo>
                  <a:lnTo>
                    <a:pt x="276" y="293"/>
                  </a:lnTo>
                  <a:lnTo>
                    <a:pt x="283" y="293"/>
                  </a:lnTo>
                  <a:lnTo>
                    <a:pt x="283" y="293"/>
                  </a:lnTo>
                  <a:lnTo>
                    <a:pt x="289" y="295"/>
                  </a:lnTo>
                  <a:lnTo>
                    <a:pt x="293" y="297"/>
                  </a:lnTo>
                  <a:lnTo>
                    <a:pt x="297" y="303"/>
                  </a:lnTo>
                  <a:lnTo>
                    <a:pt x="302" y="310"/>
                  </a:lnTo>
                  <a:lnTo>
                    <a:pt x="309" y="330"/>
                  </a:lnTo>
                  <a:lnTo>
                    <a:pt x="314" y="355"/>
                  </a:lnTo>
                  <a:lnTo>
                    <a:pt x="318" y="383"/>
                  </a:lnTo>
                  <a:lnTo>
                    <a:pt x="323" y="412"/>
                  </a:lnTo>
                  <a:lnTo>
                    <a:pt x="328" y="473"/>
                  </a:lnTo>
                  <a:lnTo>
                    <a:pt x="331" y="492"/>
                  </a:lnTo>
                  <a:lnTo>
                    <a:pt x="331" y="492"/>
                  </a:lnTo>
                  <a:lnTo>
                    <a:pt x="334" y="523"/>
                  </a:lnTo>
                  <a:lnTo>
                    <a:pt x="339" y="556"/>
                  </a:lnTo>
                  <a:lnTo>
                    <a:pt x="351" y="616"/>
                  </a:lnTo>
                  <a:lnTo>
                    <a:pt x="362" y="662"/>
                  </a:lnTo>
                  <a:lnTo>
                    <a:pt x="366" y="682"/>
                  </a:lnTo>
                  <a:lnTo>
                    <a:pt x="366" y="682"/>
                  </a:lnTo>
                  <a:lnTo>
                    <a:pt x="369" y="687"/>
                  </a:lnTo>
                  <a:lnTo>
                    <a:pt x="372" y="693"/>
                  </a:lnTo>
                  <a:lnTo>
                    <a:pt x="372" y="693"/>
                  </a:lnTo>
                  <a:lnTo>
                    <a:pt x="397" y="724"/>
                  </a:lnTo>
                  <a:lnTo>
                    <a:pt x="422" y="752"/>
                  </a:lnTo>
                  <a:lnTo>
                    <a:pt x="447" y="776"/>
                  </a:lnTo>
                  <a:lnTo>
                    <a:pt x="473" y="798"/>
                  </a:lnTo>
                  <a:lnTo>
                    <a:pt x="499" y="818"/>
                  </a:lnTo>
                  <a:lnTo>
                    <a:pt x="525" y="835"/>
                  </a:lnTo>
                  <a:lnTo>
                    <a:pt x="551" y="849"/>
                  </a:lnTo>
                  <a:lnTo>
                    <a:pt x="576" y="861"/>
                  </a:lnTo>
                  <a:lnTo>
                    <a:pt x="602" y="871"/>
                  </a:lnTo>
                  <a:lnTo>
                    <a:pt x="627" y="879"/>
                  </a:lnTo>
                  <a:lnTo>
                    <a:pt x="651" y="886"/>
                  </a:lnTo>
                  <a:lnTo>
                    <a:pt x="674" y="892"/>
                  </a:lnTo>
                  <a:lnTo>
                    <a:pt x="698" y="896"/>
                  </a:lnTo>
                  <a:lnTo>
                    <a:pt x="721" y="899"/>
                  </a:lnTo>
                  <a:lnTo>
                    <a:pt x="763" y="903"/>
                  </a:lnTo>
                  <a:lnTo>
                    <a:pt x="763" y="903"/>
                  </a:lnTo>
                  <a:lnTo>
                    <a:pt x="767" y="902"/>
                  </a:lnTo>
                  <a:lnTo>
                    <a:pt x="773" y="900"/>
                  </a:lnTo>
                  <a:lnTo>
                    <a:pt x="777" y="899"/>
                  </a:lnTo>
                  <a:lnTo>
                    <a:pt x="781" y="896"/>
                  </a:lnTo>
                  <a:lnTo>
                    <a:pt x="787" y="888"/>
                  </a:lnTo>
                  <a:lnTo>
                    <a:pt x="792" y="878"/>
                  </a:lnTo>
                  <a:lnTo>
                    <a:pt x="796" y="868"/>
                  </a:lnTo>
                  <a:lnTo>
                    <a:pt x="799" y="858"/>
                  </a:lnTo>
                  <a:lnTo>
                    <a:pt x="801" y="846"/>
                  </a:lnTo>
                  <a:lnTo>
                    <a:pt x="803" y="808"/>
                  </a:lnTo>
                  <a:lnTo>
                    <a:pt x="803" y="808"/>
                  </a:lnTo>
                  <a:lnTo>
                    <a:pt x="802" y="801"/>
                  </a:lnTo>
                  <a:lnTo>
                    <a:pt x="801" y="797"/>
                  </a:lnTo>
                  <a:lnTo>
                    <a:pt x="799" y="791"/>
                  </a:lnTo>
                  <a:lnTo>
                    <a:pt x="796" y="787"/>
                  </a:lnTo>
                  <a:lnTo>
                    <a:pt x="792" y="783"/>
                  </a:lnTo>
                  <a:lnTo>
                    <a:pt x="788" y="780"/>
                  </a:lnTo>
                  <a:lnTo>
                    <a:pt x="782" y="777"/>
                  </a:lnTo>
                  <a:lnTo>
                    <a:pt x="777" y="776"/>
                  </a:lnTo>
                  <a:lnTo>
                    <a:pt x="777" y="776"/>
                  </a:lnTo>
                  <a:lnTo>
                    <a:pt x="743" y="770"/>
                  </a:lnTo>
                  <a:lnTo>
                    <a:pt x="711" y="762"/>
                  </a:lnTo>
                  <a:lnTo>
                    <a:pt x="680" y="752"/>
                  </a:lnTo>
                  <a:lnTo>
                    <a:pt x="652" y="739"/>
                  </a:lnTo>
                  <a:lnTo>
                    <a:pt x="625" y="725"/>
                  </a:lnTo>
                  <a:lnTo>
                    <a:pt x="600" y="710"/>
                  </a:lnTo>
                  <a:lnTo>
                    <a:pt x="578" y="693"/>
                  </a:lnTo>
                  <a:lnTo>
                    <a:pt x="558" y="673"/>
                  </a:lnTo>
                  <a:lnTo>
                    <a:pt x="540" y="652"/>
                  </a:lnTo>
                  <a:lnTo>
                    <a:pt x="523" y="630"/>
                  </a:lnTo>
                  <a:lnTo>
                    <a:pt x="510" y="606"/>
                  </a:lnTo>
                  <a:lnTo>
                    <a:pt x="499" y="581"/>
                  </a:lnTo>
                  <a:lnTo>
                    <a:pt x="489" y="554"/>
                  </a:lnTo>
                  <a:lnTo>
                    <a:pt x="484" y="526"/>
                  </a:lnTo>
                  <a:lnTo>
                    <a:pt x="480" y="497"/>
                  </a:lnTo>
                  <a:lnTo>
                    <a:pt x="478" y="466"/>
                  </a:lnTo>
                  <a:lnTo>
                    <a:pt x="478" y="466"/>
                  </a:lnTo>
                  <a:lnTo>
                    <a:pt x="480" y="448"/>
                  </a:lnTo>
                  <a:lnTo>
                    <a:pt x="481" y="428"/>
                  </a:lnTo>
                  <a:lnTo>
                    <a:pt x="482" y="410"/>
                  </a:lnTo>
                  <a:lnTo>
                    <a:pt x="485" y="391"/>
                  </a:lnTo>
                  <a:lnTo>
                    <a:pt x="494" y="355"/>
                  </a:lnTo>
                  <a:lnTo>
                    <a:pt x="506" y="320"/>
                  </a:lnTo>
                  <a:lnTo>
                    <a:pt x="522" y="285"/>
                  </a:lnTo>
                  <a:lnTo>
                    <a:pt x="540" y="251"/>
                  </a:lnTo>
                  <a:lnTo>
                    <a:pt x="550" y="236"/>
                  </a:lnTo>
                  <a:lnTo>
                    <a:pt x="561" y="220"/>
                  </a:lnTo>
                  <a:lnTo>
                    <a:pt x="572" y="205"/>
                  </a:lnTo>
                  <a:lnTo>
                    <a:pt x="583" y="190"/>
                  </a:lnTo>
                  <a:lnTo>
                    <a:pt x="597" y="175"/>
                  </a:lnTo>
                  <a:lnTo>
                    <a:pt x="610" y="163"/>
                  </a:lnTo>
                  <a:lnTo>
                    <a:pt x="624" y="149"/>
                  </a:lnTo>
                  <a:lnTo>
                    <a:pt x="639" y="138"/>
                  </a:lnTo>
                  <a:lnTo>
                    <a:pt x="655" y="126"/>
                  </a:lnTo>
                  <a:lnTo>
                    <a:pt x="670" y="115"/>
                  </a:lnTo>
                  <a:lnTo>
                    <a:pt x="687" y="105"/>
                  </a:lnTo>
                  <a:lnTo>
                    <a:pt x="705" y="97"/>
                  </a:lnTo>
                  <a:lnTo>
                    <a:pt x="722" y="89"/>
                  </a:lnTo>
                  <a:lnTo>
                    <a:pt x="740" y="82"/>
                  </a:lnTo>
                  <a:lnTo>
                    <a:pt x="760" y="76"/>
                  </a:lnTo>
                  <a:lnTo>
                    <a:pt x="778" y="70"/>
                  </a:lnTo>
                  <a:lnTo>
                    <a:pt x="799" y="66"/>
                  </a:lnTo>
                  <a:lnTo>
                    <a:pt x="819" y="63"/>
                  </a:lnTo>
                  <a:lnTo>
                    <a:pt x="840" y="62"/>
                  </a:lnTo>
                  <a:lnTo>
                    <a:pt x="861" y="61"/>
                  </a:lnTo>
                  <a:lnTo>
                    <a:pt x="861" y="61"/>
                  </a:lnTo>
                  <a:lnTo>
                    <a:pt x="882" y="62"/>
                  </a:lnTo>
                  <a:lnTo>
                    <a:pt x="902" y="63"/>
                  </a:lnTo>
                  <a:lnTo>
                    <a:pt x="921" y="66"/>
                  </a:lnTo>
                  <a:lnTo>
                    <a:pt x="939" y="70"/>
                  </a:lnTo>
                  <a:lnTo>
                    <a:pt x="959" y="76"/>
                  </a:lnTo>
                  <a:lnTo>
                    <a:pt x="976" y="82"/>
                  </a:lnTo>
                  <a:lnTo>
                    <a:pt x="994" y="90"/>
                  </a:lnTo>
                  <a:lnTo>
                    <a:pt x="1011" y="98"/>
                  </a:lnTo>
                  <a:lnTo>
                    <a:pt x="1028" y="107"/>
                  </a:lnTo>
                  <a:lnTo>
                    <a:pt x="1043" y="117"/>
                  </a:lnTo>
                  <a:lnTo>
                    <a:pt x="1059" y="128"/>
                  </a:lnTo>
                  <a:lnTo>
                    <a:pt x="1074" y="140"/>
                  </a:lnTo>
                  <a:lnTo>
                    <a:pt x="1088" y="153"/>
                  </a:lnTo>
                  <a:lnTo>
                    <a:pt x="1102" y="166"/>
                  </a:lnTo>
                  <a:lnTo>
                    <a:pt x="1115" y="180"/>
                  </a:lnTo>
                  <a:lnTo>
                    <a:pt x="1127" y="195"/>
                  </a:lnTo>
                  <a:lnTo>
                    <a:pt x="1138" y="209"/>
                  </a:lnTo>
                  <a:lnTo>
                    <a:pt x="1150" y="226"/>
                  </a:lnTo>
                  <a:lnTo>
                    <a:pt x="1171" y="258"/>
                  </a:lnTo>
                  <a:lnTo>
                    <a:pt x="1188" y="293"/>
                  </a:lnTo>
                  <a:lnTo>
                    <a:pt x="1202" y="330"/>
                  </a:lnTo>
                  <a:lnTo>
                    <a:pt x="1213" y="366"/>
                  </a:lnTo>
                  <a:lnTo>
                    <a:pt x="1221" y="404"/>
                  </a:lnTo>
                  <a:lnTo>
                    <a:pt x="1227" y="442"/>
                  </a:lnTo>
                  <a:lnTo>
                    <a:pt x="1228" y="462"/>
                  </a:lnTo>
                  <a:lnTo>
                    <a:pt x="1228" y="480"/>
                  </a:lnTo>
                  <a:lnTo>
                    <a:pt x="1228" y="480"/>
                  </a:lnTo>
                  <a:lnTo>
                    <a:pt x="1228" y="502"/>
                  </a:lnTo>
                  <a:lnTo>
                    <a:pt x="1227" y="523"/>
                  </a:lnTo>
                  <a:lnTo>
                    <a:pt x="1224" y="543"/>
                  </a:lnTo>
                  <a:lnTo>
                    <a:pt x="1220" y="563"/>
                  </a:lnTo>
                  <a:lnTo>
                    <a:pt x="1214" y="581"/>
                  </a:lnTo>
                  <a:lnTo>
                    <a:pt x="1209" y="598"/>
                  </a:lnTo>
                  <a:lnTo>
                    <a:pt x="1203" y="613"/>
                  </a:lnTo>
                  <a:lnTo>
                    <a:pt x="1195" y="628"/>
                  </a:lnTo>
                  <a:lnTo>
                    <a:pt x="1188" y="642"/>
                  </a:lnTo>
                  <a:lnTo>
                    <a:pt x="1178" y="655"/>
                  </a:lnTo>
                  <a:lnTo>
                    <a:pt x="1169" y="668"/>
                  </a:lnTo>
                  <a:lnTo>
                    <a:pt x="1158" y="679"/>
                  </a:lnTo>
                  <a:lnTo>
                    <a:pt x="1148" y="690"/>
                  </a:lnTo>
                  <a:lnTo>
                    <a:pt x="1137" y="700"/>
                  </a:lnTo>
                  <a:lnTo>
                    <a:pt x="1113" y="718"/>
                  </a:lnTo>
                  <a:lnTo>
                    <a:pt x="1088" y="734"/>
                  </a:lnTo>
                  <a:lnTo>
                    <a:pt x="1061" y="745"/>
                  </a:lnTo>
                  <a:lnTo>
                    <a:pt x="1035" y="756"/>
                  </a:lnTo>
                  <a:lnTo>
                    <a:pt x="1007" y="764"/>
                  </a:lnTo>
                  <a:lnTo>
                    <a:pt x="980" y="770"/>
                  </a:lnTo>
                  <a:lnTo>
                    <a:pt x="953" y="774"/>
                  </a:lnTo>
                  <a:lnTo>
                    <a:pt x="928" y="778"/>
                  </a:lnTo>
                  <a:lnTo>
                    <a:pt x="904" y="780"/>
                  </a:lnTo>
                  <a:lnTo>
                    <a:pt x="904" y="780"/>
                  </a:lnTo>
                  <a:lnTo>
                    <a:pt x="904" y="780"/>
                  </a:lnTo>
                  <a:lnTo>
                    <a:pt x="904" y="780"/>
                  </a:lnTo>
                  <a:lnTo>
                    <a:pt x="900" y="790"/>
                  </a:lnTo>
                  <a:lnTo>
                    <a:pt x="897" y="800"/>
                  </a:lnTo>
                  <a:lnTo>
                    <a:pt x="895" y="818"/>
                  </a:lnTo>
                  <a:lnTo>
                    <a:pt x="896" y="836"/>
                  </a:lnTo>
                  <a:lnTo>
                    <a:pt x="897" y="853"/>
                  </a:lnTo>
                  <a:lnTo>
                    <a:pt x="902" y="867"/>
                  </a:lnTo>
                  <a:lnTo>
                    <a:pt x="904" y="878"/>
                  </a:lnTo>
                  <a:lnTo>
                    <a:pt x="909" y="888"/>
                  </a:lnTo>
                  <a:lnTo>
                    <a:pt x="909" y="888"/>
                  </a:lnTo>
                  <a:lnTo>
                    <a:pt x="928" y="891"/>
                  </a:lnTo>
                  <a:lnTo>
                    <a:pt x="956" y="893"/>
                  </a:lnTo>
                  <a:lnTo>
                    <a:pt x="990" y="899"/>
                  </a:lnTo>
                  <a:lnTo>
                    <a:pt x="990" y="899"/>
                  </a:lnTo>
                  <a:lnTo>
                    <a:pt x="989" y="899"/>
                  </a:lnTo>
                  <a:lnTo>
                    <a:pt x="989" y="899"/>
                  </a:lnTo>
                  <a:lnTo>
                    <a:pt x="1019" y="906"/>
                  </a:lnTo>
                  <a:lnTo>
                    <a:pt x="1050" y="914"/>
                  </a:lnTo>
                  <a:lnTo>
                    <a:pt x="1078" y="926"/>
                  </a:lnTo>
                  <a:lnTo>
                    <a:pt x="1105" y="938"/>
                  </a:lnTo>
                  <a:lnTo>
                    <a:pt x="1130" y="952"/>
                  </a:lnTo>
                  <a:lnTo>
                    <a:pt x="1153" y="969"/>
                  </a:lnTo>
                  <a:lnTo>
                    <a:pt x="1174" y="987"/>
                  </a:lnTo>
                  <a:lnTo>
                    <a:pt x="1190" y="1008"/>
                  </a:lnTo>
                  <a:lnTo>
                    <a:pt x="1190" y="1008"/>
                  </a:lnTo>
                  <a:lnTo>
                    <a:pt x="1207" y="1031"/>
                  </a:lnTo>
                  <a:lnTo>
                    <a:pt x="1220" y="1053"/>
                  </a:lnTo>
                  <a:lnTo>
                    <a:pt x="1230" y="1079"/>
                  </a:lnTo>
                  <a:lnTo>
                    <a:pt x="1238" y="1105"/>
                  </a:lnTo>
                  <a:lnTo>
                    <a:pt x="1242" y="1132"/>
                  </a:lnTo>
                  <a:lnTo>
                    <a:pt x="1244" y="1160"/>
                  </a:lnTo>
                  <a:lnTo>
                    <a:pt x="1242" y="1189"/>
                  </a:lnTo>
                  <a:lnTo>
                    <a:pt x="1239" y="1219"/>
                  </a:lnTo>
                  <a:lnTo>
                    <a:pt x="1239" y="1219"/>
                  </a:lnTo>
                  <a:close/>
                </a:path>
              </a:pathLst>
            </a:custGeom>
            <a:solidFill>
              <a:schemeClr val="tx2"/>
            </a:solidFill>
            <a:ln w="9525">
              <a:noFill/>
            </a:ln>
          </p:spPr>
          <p:txBody>
            <a:bodyPr/>
            <a:p>
              <a:endParaRPr lang="zh-CN" altLang="en-US"/>
            </a:p>
          </p:txBody>
        </p:sp>
      </p:grpSp>
      <p:grpSp>
        <p:nvGrpSpPr>
          <p:cNvPr id="25" name="组合 24"/>
          <p:cNvGrpSpPr/>
          <p:nvPr/>
        </p:nvGrpSpPr>
        <p:grpSpPr>
          <a:xfrm>
            <a:off x="4477322" y="2500880"/>
            <a:ext cx="1799419" cy="1469697"/>
            <a:chOff x="4477322" y="2500881"/>
            <a:chExt cx="1799419" cy="1469697"/>
          </a:xfrm>
          <a:solidFill>
            <a:schemeClr val="tx2">
              <a:lumMod val="75000"/>
            </a:schemeClr>
          </a:solidFill>
        </p:grpSpPr>
        <p:sp>
          <p:nvSpPr>
            <p:cNvPr id="6" name="Freeform: Shape 3"/>
            <p:cNvSpPr/>
            <p:nvPr/>
          </p:nvSpPr>
          <p:spPr bwMode="auto">
            <a:xfrm flipH="1">
              <a:off x="4477322" y="2500881"/>
              <a:ext cx="1799419" cy="1469697"/>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grpFill/>
            <a:ln w="76200">
              <a:solidFill>
                <a:schemeClr val="bg1"/>
              </a:solidFill>
            </a:ln>
          </p:spPr>
          <p:txBody>
            <a:bodyPr vert="horz" wrap="square" lIns="288000" tIns="45720" rIns="288000" bIns="360000" anchor="b" anchorCtr="1" compatLnSpc="1">
              <a:normAutofit/>
            </a:bodyPr>
            <a:lstStyle/>
            <a:p>
              <a:pPr algn="ctr" fontAlgn="auto">
                <a:lnSpc>
                  <a:spcPct val="120000"/>
                </a:lnSpc>
                <a:defRPr/>
              </a:pPr>
              <a:endParaRPr lang="zh-CN" altLang="en-US" sz="900" strike="noStrike" noProof="1" dirty="0">
                <a:solidFill>
                  <a:schemeClr val="bg1"/>
                </a:solidFill>
              </a:endParaRPr>
            </a:p>
          </p:txBody>
        </p:sp>
        <p:sp>
          <p:nvSpPr>
            <p:cNvPr id="10" name="TextBox 18"/>
            <p:cNvSpPr txBox="1"/>
            <p:nvPr/>
          </p:nvSpPr>
          <p:spPr bwMode="auto">
            <a:xfrm>
              <a:off x="4889437" y="2979036"/>
              <a:ext cx="975360" cy="512445"/>
            </a:xfrm>
            <a:prstGeom prst="rect">
              <a:avLst/>
            </a:prstGeom>
            <a:grpFill/>
            <a:ln w="9525">
              <a:noFill/>
              <a:miter lim="800000"/>
            </a:ln>
          </p:spPr>
          <p:txBody>
            <a:bodyPr wrap="none" lIns="0" tIns="0" rIns="0" bIns="0" anchor="ctr" anchorCtr="0">
              <a:normAutofit/>
              <a:scene3d>
                <a:camera prst="orthographicFront"/>
                <a:lightRig rig="threePt" dir="t"/>
              </a:scene3d>
              <a:sp3d>
                <a:bevelT w="0" h="0"/>
              </a:sp3d>
            </a:bodyPr>
            <a:lstStyle/>
            <a:p>
              <a:pPr marL="0" lvl="1" algn="ctr" fontAlgn="auto"/>
              <a:r>
                <a:rPr lang="zh-CN" altLang="en-US" sz="1400" b="1" strike="noStrike" noProof="1" dirty="0">
                  <a:solidFill>
                    <a:schemeClr val="bg1"/>
                  </a:solidFill>
                  <a:latin typeface="+mn-lt"/>
                  <a:ea typeface="+mn-ea"/>
                  <a:cs typeface="+mn-cs"/>
                </a:rPr>
                <a:t>科技成果转化法</a:t>
              </a:r>
              <a:endParaRPr lang="zh-CN" altLang="en-US" sz="1400" b="1" strike="noStrike" noProof="1" dirty="0">
                <a:solidFill>
                  <a:schemeClr val="bg1"/>
                </a:solidFill>
              </a:endParaRPr>
            </a:p>
          </p:txBody>
        </p:sp>
      </p:grpSp>
      <p:grpSp>
        <p:nvGrpSpPr>
          <p:cNvPr id="24" name="组合 23"/>
          <p:cNvGrpSpPr/>
          <p:nvPr/>
        </p:nvGrpSpPr>
        <p:grpSpPr>
          <a:xfrm>
            <a:off x="2830442" y="2842861"/>
            <a:ext cx="1799419" cy="1469697"/>
            <a:chOff x="2830442" y="2842861"/>
            <a:chExt cx="1799419" cy="1469697"/>
          </a:xfrm>
          <a:solidFill>
            <a:schemeClr val="tx2">
              <a:lumMod val="60000"/>
              <a:lumOff val="40000"/>
            </a:schemeClr>
          </a:solidFill>
        </p:grpSpPr>
        <p:sp>
          <p:nvSpPr>
            <p:cNvPr id="7" name="Freeform: Shape 4"/>
            <p:cNvSpPr/>
            <p:nvPr/>
          </p:nvSpPr>
          <p:spPr bwMode="auto">
            <a:xfrm>
              <a:off x="2830442" y="2842861"/>
              <a:ext cx="1799419" cy="1469697"/>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grpFill/>
            <a:ln w="76200">
              <a:solidFill>
                <a:schemeClr val="bg1"/>
              </a:solidFill>
              <a:round/>
            </a:ln>
          </p:spPr>
          <p:txBody>
            <a:bodyPr vert="horz" wrap="square" lIns="288000" tIns="45720" rIns="288000" bIns="360000" anchor="b" anchorCtr="1" compatLnSpc="1">
              <a:normAutofit/>
            </a:bodyPr>
            <a:lstStyle/>
            <a:p>
              <a:pPr algn="ctr" fontAlgn="auto">
                <a:lnSpc>
                  <a:spcPct val="120000"/>
                </a:lnSpc>
                <a:defRPr/>
              </a:pPr>
              <a:endParaRPr lang="zh-CN" altLang="en-US" sz="800" strike="noStrike" noProof="1" dirty="0">
                <a:solidFill>
                  <a:schemeClr val="bg1"/>
                </a:solidFill>
              </a:endParaRPr>
            </a:p>
          </p:txBody>
        </p:sp>
        <p:sp>
          <p:nvSpPr>
            <p:cNvPr id="11" name="TextBox 21"/>
            <p:cNvSpPr txBox="1"/>
            <p:nvPr/>
          </p:nvSpPr>
          <p:spPr bwMode="auto">
            <a:xfrm>
              <a:off x="3154292" y="3288631"/>
              <a:ext cx="1151890" cy="577850"/>
            </a:xfrm>
            <a:prstGeom prst="rect">
              <a:avLst/>
            </a:prstGeom>
            <a:grpFill/>
            <a:ln w="9525">
              <a:noFill/>
              <a:miter lim="800000"/>
            </a:ln>
          </p:spPr>
          <p:txBody>
            <a:bodyPr wrap="none" lIns="0" tIns="0" rIns="0" bIns="0" anchor="ctr" anchorCtr="0">
              <a:normAutofit/>
              <a:scene3d>
                <a:camera prst="orthographicFront"/>
                <a:lightRig rig="threePt" dir="t"/>
              </a:scene3d>
              <a:sp3d>
                <a:bevelT w="0" h="0"/>
              </a:sp3d>
            </a:bodyPr>
            <a:lstStyle/>
            <a:p>
              <a:pPr marL="0" lvl="1" algn="ctr" fontAlgn="auto"/>
              <a:r>
                <a:rPr lang="zh-CN" altLang="en-US" sz="1400" b="1" strike="noStrike" noProof="1" dirty="0">
                  <a:solidFill>
                    <a:schemeClr val="bg1"/>
                  </a:solidFill>
                  <a:latin typeface="+mn-lt"/>
                  <a:ea typeface="+mn-ea"/>
                  <a:cs typeface="+mn-cs"/>
                </a:rPr>
                <a:t>技术合同认定</a:t>
              </a:r>
              <a:endParaRPr lang="zh-CN" altLang="en-US" sz="1400" b="1" strike="noStrike" noProof="1" dirty="0">
                <a:solidFill>
                  <a:schemeClr val="bg1"/>
                </a:solidFill>
              </a:endParaRPr>
            </a:p>
            <a:p>
              <a:pPr marL="0" lvl="1" algn="ctr" fontAlgn="auto"/>
              <a:r>
                <a:rPr lang="zh-CN" altLang="en-US" sz="1400" b="1" strike="noStrike" noProof="1" dirty="0">
                  <a:solidFill>
                    <a:schemeClr val="bg1"/>
                  </a:solidFill>
                  <a:latin typeface="+mn-lt"/>
                  <a:ea typeface="+mn-ea"/>
                  <a:cs typeface="+mn-cs"/>
                </a:rPr>
                <a:t>登记管理办法</a:t>
              </a:r>
              <a:endParaRPr lang="zh-CN" altLang="en-US" sz="1400" b="1" strike="noStrike" noProof="1" dirty="0">
                <a:solidFill>
                  <a:schemeClr val="bg1"/>
                </a:solidFill>
              </a:endParaRPr>
            </a:p>
          </p:txBody>
        </p:sp>
      </p:grpSp>
      <p:sp>
        <p:nvSpPr>
          <p:cNvPr id="13" name="TextBox 27"/>
          <p:cNvSpPr txBox="1"/>
          <p:nvPr/>
        </p:nvSpPr>
        <p:spPr bwMode="auto">
          <a:xfrm>
            <a:off x="5141594" y="1301750"/>
            <a:ext cx="807720" cy="145415"/>
          </a:xfrm>
          <a:prstGeom prst="rect">
            <a:avLst/>
          </a:prstGeom>
          <a:noFill/>
          <a:sp3d prstMaterial="matte">
            <a:bevelT w="1270" h="1270"/>
          </a:sp3d>
        </p:spPr>
        <p:txBody>
          <a:bodyPr wrap="none" lIns="0" tIns="0" rIns="0" bIns="0" anchor="ctr">
            <a:normAutofit fontScale="67500" lnSpcReduction="20000"/>
            <a:scene3d>
              <a:camera prst="orthographicFront"/>
              <a:lightRig rig="threePt" dir="t"/>
            </a:scene3d>
            <a:sp3d>
              <a:bevelT w="0" h="0"/>
            </a:sp3d>
          </a:bodyPr>
          <a:lstStyle/>
          <a:p>
            <a:pPr algn="ctr" fontAlgn="auto">
              <a:buClr>
                <a:prstClr val="white"/>
              </a:buClr>
              <a:defRPr/>
            </a:pPr>
            <a:r>
              <a:rPr lang="zh-CN" altLang="en-US" sz="1400" b="1" noProof="1" dirty="0">
                <a:solidFill>
                  <a:schemeClr val="bg1"/>
                </a:solidFill>
                <a:latin typeface="+mn-lt"/>
                <a:ea typeface="+mn-ea"/>
                <a:cs typeface="+mn-cs"/>
              </a:rPr>
              <a:t>标题文本预设</a:t>
            </a:r>
            <a:endParaRPr lang="zh-CN" altLang="en-US" sz="1400" b="1" noProof="1" dirty="0">
              <a:solidFill>
                <a:schemeClr val="bg1"/>
              </a:solidFill>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58385" name="TextBox 14"/>
          <p:cNvSpPr txBox="1"/>
          <p:nvPr/>
        </p:nvSpPr>
        <p:spPr>
          <a:xfrm>
            <a:off x="313055" y="59055"/>
            <a:ext cx="8404225"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5</a:t>
            </a:r>
            <a:r>
              <a:rPr lang="zh-CN" altLang="en-US" sz="2000" b="1" dirty="0">
                <a:solidFill>
                  <a:srgbClr val="A94D28"/>
                </a:solidFill>
                <a:latin typeface="微软雅黑" panose="020B0503020204020204" pitchFamily="34" charset="-122"/>
                <a:ea typeface="微软雅黑" panose="020B0503020204020204" pitchFamily="34" charset="-122"/>
              </a:rPr>
              <a:t>、对个人的奖酬金提取</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a:t>
            </a:r>
            <a:r>
              <a:rPr lang="zh-CN" altLang="en-US" sz="2000" b="1"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技术开发、转让、许可、咨询、服务合同）</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86" name="TextBox 14"/>
          <p:cNvSpPr txBox="1"/>
          <p:nvPr/>
        </p:nvSpPr>
        <p:spPr>
          <a:xfrm>
            <a:off x="131763" y="906463"/>
            <a:ext cx="3487737" cy="1861185"/>
          </a:xfrm>
          <a:prstGeom prst="rect">
            <a:avLst/>
          </a:prstGeom>
          <a:solidFill>
            <a:schemeClr val="bg1"/>
          </a:solidFill>
          <a:ln w="9525">
            <a:noFill/>
          </a:ln>
        </p:spPr>
        <p:txBody>
          <a:bodyPr wrap="square" anchor="t">
            <a:spAutoFit/>
          </a:bodyPr>
          <a:p>
            <a:pP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法人和其他组织按照国家有关规定，根据所订立的技术合同，从技术开发、技术转让（许可）、技术咨询和技术服务的净收入中提取一定比例作为奖励和报酬，给予职务技术成果完成人和为成果转化做出重要贡献人员的，应当申请对相关的技术合同进行认定登记，并依照规定提取奖金和报酬。</a:t>
            </a:r>
            <a:endParaRPr lang="zh-CN" altLang="en-US" sz="12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A94D28"/>
                </a:solidFill>
                <a:latin typeface="微软雅黑" panose="020B0503020204020204" pitchFamily="34" charset="-122"/>
                <a:ea typeface="微软雅黑" panose="020B0503020204020204" pitchFamily="34" charset="-122"/>
              </a:rPr>
              <a:t>国科发政字【2000】063号</a:t>
            </a:r>
            <a:endParaRPr lang="zh-CN" altLang="en-US" sz="1200" b="1" dirty="0">
              <a:solidFill>
                <a:srgbClr val="A94D28"/>
              </a:solidFill>
              <a:latin typeface="微软雅黑" panose="020B0503020204020204" pitchFamily="34" charset="-122"/>
              <a:ea typeface="微软雅黑" panose="020B0503020204020204" pitchFamily="34" charset="-122"/>
            </a:endParaRPr>
          </a:p>
        </p:txBody>
      </p:sp>
      <p:sp>
        <p:nvSpPr>
          <p:cNvPr id="58387" name="TextBox 14"/>
          <p:cNvSpPr txBox="1"/>
          <p:nvPr/>
        </p:nvSpPr>
        <p:spPr>
          <a:xfrm>
            <a:off x="5427663" y="776288"/>
            <a:ext cx="3373437" cy="1861185"/>
          </a:xfrm>
          <a:prstGeom prst="rect">
            <a:avLst/>
          </a:prstGeom>
          <a:noFill/>
          <a:ln w="9525">
            <a:noFill/>
          </a:ln>
        </p:spPr>
        <p:txBody>
          <a:bodyPr wrap="square" anchor="t">
            <a:spAutoFit/>
          </a:bodyPr>
          <a:p>
            <a:pPr>
              <a:lnSpc>
                <a:spcPct val="120000"/>
              </a:lnSpc>
            </a:pPr>
            <a:r>
              <a:rPr lang="zh-CN" altLang="en-US" sz="1200" b="1" dirty="0">
                <a:solidFill>
                  <a:srgbClr val="808080"/>
                </a:solidFill>
                <a:latin typeface="微软雅黑" panose="020B0503020204020204" pitchFamily="34" charset="-122"/>
                <a:ea typeface="微软雅黑" panose="020B0503020204020204" pitchFamily="34" charset="-122"/>
              </a:rPr>
              <a:t>职务科技成果转化后，由科技成果完成单位对完成、转化该项科技成果做出重要贡献的人员给予奖励和报酬。</a:t>
            </a:r>
            <a:endParaRPr lang="zh-CN" altLang="en-US" sz="1200" b="1" dirty="0">
              <a:solidFill>
                <a:srgbClr val="808080"/>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808080"/>
                </a:solidFill>
                <a:latin typeface="微软雅黑" panose="020B0503020204020204" pitchFamily="34" charset="-122"/>
                <a:ea typeface="微软雅黑" panose="020B0503020204020204" pitchFamily="34" charset="-122"/>
              </a:rPr>
              <a:t>科技成果完成单位可以规定或者与科技人员约定奖励和报酬的方式、数额和时限。单位制定相关规定，应当充分听取本单位科技人员的意见，并在本单位公开相关规定。</a:t>
            </a:r>
            <a:endParaRPr lang="zh-CN" altLang="en-US" sz="1200" b="1" dirty="0">
              <a:solidFill>
                <a:srgbClr val="808080"/>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A94D28"/>
                </a:solidFill>
                <a:latin typeface="微软雅黑" panose="020B0503020204020204" pitchFamily="34" charset="-122"/>
                <a:ea typeface="微软雅黑" panose="020B0503020204020204" pitchFamily="34" charset="-122"/>
              </a:rPr>
              <a:t>2015年修订</a:t>
            </a:r>
            <a:endParaRPr lang="zh-CN" altLang="en-US" sz="12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Arrow: Pentagon 2"/>
          <p:cNvSpPr/>
          <p:nvPr/>
        </p:nvSpPr>
        <p:spPr bwMode="auto">
          <a:xfrm>
            <a:off x="1184275" y="2047875"/>
            <a:ext cx="1171575" cy="660400"/>
          </a:xfrm>
          <a:prstGeom prst="homePlate">
            <a:avLst>
              <a:gd name="adj" fmla="val 0"/>
            </a:avLst>
          </a:prstGeom>
          <a:noFill/>
          <a:ln w="19050">
            <a:noFill/>
            <a:round/>
          </a:ln>
        </p:spPr>
        <p:txBody>
          <a:bodyPr rot="0" spcFirstLastPara="0" vert="horz" wrap="square" lIns="91440" tIns="45720" rIns="91440" bIns="45720" anchor="ctr" anchorCtr="1" forceAA="0" compatLnSpc="1">
            <a:normAutofit fontScale="90000"/>
          </a:bodyPr>
          <a:lstStyle/>
          <a:p>
            <a:pPr algn="ctr" fontAlgn="auto"/>
            <a:r>
              <a:rPr lang="zh-CN" altLang="en-US" sz="1600" b="1" strike="noStrike" noProof="1" dirty="0">
                <a:solidFill>
                  <a:schemeClr val="tx1">
                    <a:lumMod val="65000"/>
                    <a:lumOff val="35000"/>
                  </a:schemeClr>
                </a:solidFill>
                <a:latin typeface="+mn-lt"/>
                <a:ea typeface="+mn-ea"/>
                <a:cs typeface="+mn-cs"/>
              </a:rPr>
              <a:t>促进科技成果转化法</a:t>
            </a:r>
            <a:endParaRPr lang="zh-CN" altLang="en-US" sz="1600" b="1" strike="noStrike" noProof="1" dirty="0">
              <a:solidFill>
                <a:schemeClr val="tx1">
                  <a:lumMod val="65000"/>
                  <a:lumOff val="35000"/>
                </a:schemeClr>
              </a:solidFill>
            </a:endParaRPr>
          </a:p>
          <a:p>
            <a:pPr algn="ctr" fontAlgn="auto"/>
            <a:r>
              <a:rPr lang="zh-CN" altLang="en-US" sz="900" b="1" strike="noStrike" noProof="1" dirty="0">
                <a:solidFill>
                  <a:srgbClr val="FF0000"/>
                </a:solidFill>
                <a:latin typeface="+mn-lt"/>
                <a:ea typeface="+mn-ea"/>
                <a:cs typeface="+mn-cs"/>
              </a:rPr>
              <a:t>（</a:t>
            </a:r>
            <a:r>
              <a:rPr lang="en-US" altLang="zh-CN" sz="900" b="1" strike="noStrike" noProof="1" dirty="0">
                <a:solidFill>
                  <a:srgbClr val="FF0000"/>
                </a:solidFill>
                <a:latin typeface="+mn-lt"/>
                <a:ea typeface="+mn-ea"/>
                <a:cs typeface="+mn-cs"/>
              </a:rPr>
              <a:t>2015</a:t>
            </a:r>
            <a:r>
              <a:rPr lang="zh-CN" altLang="en-US" sz="900" b="1" strike="noStrike" noProof="1" dirty="0">
                <a:solidFill>
                  <a:srgbClr val="FF0000"/>
                </a:solidFill>
                <a:latin typeface="+mn-lt"/>
                <a:ea typeface="+mn-ea"/>
                <a:cs typeface="+mn-cs"/>
              </a:rPr>
              <a:t>修订）</a:t>
            </a:r>
            <a:endParaRPr lang="zh-CN" altLang="en-US" sz="900" b="1" strike="noStrike" noProof="1" dirty="0">
              <a:solidFill>
                <a:srgbClr val="FF0000"/>
              </a:solidFill>
            </a:endParaRPr>
          </a:p>
        </p:txBody>
      </p:sp>
      <p:grpSp>
        <p:nvGrpSpPr>
          <p:cNvPr id="33" name="组合 32"/>
          <p:cNvGrpSpPr/>
          <p:nvPr/>
        </p:nvGrpSpPr>
        <p:grpSpPr>
          <a:xfrm>
            <a:off x="3824288" y="3530600"/>
            <a:ext cx="4973637" cy="1419225"/>
            <a:chOff x="3713889" y="3653603"/>
            <a:chExt cx="3410972" cy="430315"/>
          </a:xfrm>
        </p:grpSpPr>
        <p:sp>
          <p:nvSpPr>
            <p:cNvPr id="9" name="Diamond 27"/>
            <p:cNvSpPr/>
            <p:nvPr/>
          </p:nvSpPr>
          <p:spPr>
            <a:xfrm>
              <a:off x="3713889" y="3714829"/>
              <a:ext cx="350547" cy="152680"/>
            </a:xfrm>
            <a:prstGeom prst="diamond">
              <a:avLst/>
            </a:prstGeom>
            <a:gradFill>
              <a:gsLst>
                <a:gs pos="0">
                  <a:srgbClr val="14CD68"/>
                </a:gs>
                <a:gs pos="100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fontAlgn="auto"/>
              <a:r>
                <a:rPr lang="en-US" altLang="zh-CN" sz="1400" strike="noStrike" noProof="1">
                  <a:solidFill>
                    <a:schemeClr val="bg1"/>
                  </a:solidFill>
                  <a:latin typeface="Impact" panose="020B0806030902050204" pitchFamily="34" charset="0"/>
                </a:rPr>
                <a:t>04</a:t>
              </a:r>
              <a:endParaRPr lang="en-US" altLang="zh-CN" sz="1400" strike="noStrike" noProof="1">
                <a:solidFill>
                  <a:schemeClr val="bg1"/>
                </a:solidFill>
                <a:latin typeface="Impact" panose="020B0806030902050204" pitchFamily="34" charset="0"/>
              </a:endParaRPr>
            </a:p>
          </p:txBody>
        </p:sp>
        <p:sp>
          <p:nvSpPr>
            <p:cNvPr id="24" name="TextBox 42"/>
            <p:cNvSpPr txBox="1"/>
            <p:nvPr/>
          </p:nvSpPr>
          <p:spPr>
            <a:xfrm>
              <a:off x="3902879" y="3653603"/>
              <a:ext cx="3221982" cy="430315"/>
            </a:xfrm>
            <a:prstGeom prst="rect">
              <a:avLst/>
            </a:prstGeom>
          </p:spPr>
          <p:txBody>
            <a:bodyPr vert="horz" wrap="square" lIns="360000" tIns="0" rIns="0" bIns="0" anchor="ctr" anchorCtr="0">
              <a:normAutofit fontScale="90000"/>
            </a:bodyPr>
            <a:lstStyle/>
            <a:p>
              <a:pPr fontAlgn="auto">
                <a:lnSpc>
                  <a:spcPct val="120000"/>
                </a:lnSpc>
              </a:pPr>
              <a:r>
                <a:rPr lang="zh-CN" altLang="en-US" sz="1200" noProof="1">
                  <a:solidFill>
                    <a:schemeClr val="dk1">
                      <a:lumMod val="100000"/>
                    </a:schemeClr>
                  </a:solidFill>
                  <a:latin typeface="+mn-lt"/>
                  <a:ea typeface="+mn-ea"/>
                  <a:cs typeface="+mn-cs"/>
                  <a:sym typeface="+mn-ea"/>
                </a:rPr>
                <a:t>国务院关于印发实施《中华人民共和国促进科技成果转化法》若干规定的通知</a:t>
              </a:r>
              <a:r>
                <a:rPr lang="zh-CN" altLang="en-US" sz="1400" noProof="1">
                  <a:solidFill>
                    <a:srgbClr val="A94D28"/>
                  </a:solidFill>
                  <a:latin typeface="+mn-lt"/>
                  <a:ea typeface="+mn-ea"/>
                  <a:cs typeface="+mn-cs"/>
                  <a:sym typeface="+mn-ea"/>
                </a:rPr>
                <a:t> </a:t>
              </a:r>
              <a:r>
                <a:rPr lang="zh-CN" altLang="en-US" sz="1000" noProof="1">
                  <a:solidFill>
                    <a:srgbClr val="A94D28"/>
                  </a:solidFill>
                  <a:latin typeface="+mn-lt"/>
                  <a:ea typeface="+mn-ea"/>
                  <a:cs typeface="+mn-cs"/>
                  <a:sym typeface="+mn-ea"/>
                </a:rPr>
                <a:t>( 国发〔2016〕16号</a:t>
              </a:r>
              <a:r>
                <a:rPr lang="en-US" altLang="zh-CN" sz="1000" noProof="1">
                  <a:solidFill>
                    <a:srgbClr val="A94D28"/>
                  </a:solidFill>
                  <a:latin typeface="+mn-lt"/>
                  <a:ea typeface="+mn-ea"/>
                  <a:cs typeface="+mn-cs"/>
                  <a:sym typeface="+mn-ea"/>
                </a:rPr>
                <a:t>)</a:t>
              </a:r>
              <a:endParaRPr lang="zh-CN" altLang="en-US" sz="1000" noProof="1">
                <a:solidFill>
                  <a:srgbClr val="A94D28"/>
                </a:solidFill>
              </a:endParaRPr>
            </a:p>
            <a:p>
              <a:pPr fontAlgn="auto">
                <a:lnSpc>
                  <a:spcPct val="120000"/>
                </a:lnSpc>
              </a:pPr>
              <a:r>
                <a:rPr lang="zh-CN" altLang="en-US" sz="1000" noProof="1">
                  <a:solidFill>
                    <a:schemeClr val="tx1"/>
                  </a:solidFill>
                  <a:latin typeface="+mn-lt"/>
                  <a:ea typeface="+mn-ea"/>
                  <a:cs typeface="+mn-cs"/>
                </a:rPr>
                <a:t>（1）在研究开发和科技成果转化中作出主要贡献的人员，获得奖励的份额不低于奖励总额的</a:t>
              </a:r>
              <a:r>
                <a:rPr lang="zh-CN" altLang="en-US" sz="1000" noProof="1">
                  <a:solidFill>
                    <a:srgbClr val="FF0000"/>
                  </a:solidFill>
                  <a:latin typeface="+mn-lt"/>
                  <a:ea typeface="+mn-ea"/>
                  <a:cs typeface="+mn-cs"/>
                </a:rPr>
                <a:t>50%</a:t>
              </a:r>
              <a:r>
                <a:rPr lang="zh-CN" altLang="en-US" sz="1000" noProof="1">
                  <a:solidFill>
                    <a:schemeClr val="tx1"/>
                  </a:solidFill>
                  <a:latin typeface="+mn-lt"/>
                  <a:ea typeface="+mn-ea"/>
                  <a:cs typeface="+mn-cs"/>
                </a:rPr>
                <a:t>。</a:t>
              </a:r>
              <a:endParaRPr lang="zh-CN" altLang="en-US" sz="1000" noProof="1">
                <a:solidFill>
                  <a:srgbClr val="C00000"/>
                </a:solidFill>
                <a:latin typeface="+mn-lt"/>
                <a:ea typeface="+mn-ea"/>
              </a:endParaRPr>
            </a:p>
            <a:p>
              <a:pPr fontAlgn="auto">
                <a:lnSpc>
                  <a:spcPct val="120000"/>
                </a:lnSpc>
              </a:pPr>
              <a:r>
                <a:rPr lang="zh-CN" altLang="en-US" sz="1000" noProof="1">
                  <a:solidFill>
                    <a:srgbClr val="C00000"/>
                  </a:solidFill>
                  <a:latin typeface="+mn-lt"/>
                  <a:ea typeface="+mn-ea"/>
                  <a:cs typeface="+mn-cs"/>
                </a:rPr>
                <a:t>（2）对科技人员在科技成果转化工作中开展技术开发、技术咨询、技术服务等活动给予的奖励，可按照促进科技成果转化法和本规定执行。</a:t>
              </a:r>
              <a:endParaRPr lang="zh-CN" altLang="en-US" sz="1000" noProof="1"/>
            </a:p>
            <a:p>
              <a:pPr fontAlgn="auto">
                <a:lnSpc>
                  <a:spcPct val="120000"/>
                </a:lnSpc>
              </a:pPr>
              <a:r>
                <a:rPr lang="zh-CN" altLang="en-US" sz="1000" noProof="1">
                  <a:latin typeface="+mn-lt"/>
                  <a:ea typeface="+mn-ea"/>
                  <a:cs typeface="+mn-cs"/>
                </a:rPr>
                <a:t>（</a:t>
              </a:r>
              <a:r>
                <a:rPr lang="en-US" altLang="zh-CN" sz="1000" noProof="1">
                  <a:latin typeface="+mn-lt"/>
                  <a:ea typeface="+mn-ea"/>
                  <a:cs typeface="+mn-cs"/>
                </a:rPr>
                <a:t>3</a:t>
              </a:r>
              <a:r>
                <a:rPr lang="zh-CN" altLang="en-US" sz="1000" noProof="1">
                  <a:latin typeface="+mn-lt"/>
                  <a:ea typeface="+mn-ea"/>
                  <a:cs typeface="+mn-cs"/>
                </a:rPr>
                <a:t>）鼓励研究开发机构、高等院校在不增加编制的前提下建设专业化技术转移机构。</a:t>
              </a:r>
              <a:endParaRPr lang="zh-CN" altLang="en-US" sz="1000" noProof="1">
                <a:solidFill>
                  <a:srgbClr val="FF0000"/>
                </a:solidFill>
              </a:endParaRPr>
            </a:p>
          </p:txBody>
        </p:sp>
      </p:grpSp>
      <p:grpSp>
        <p:nvGrpSpPr>
          <p:cNvPr id="32" name="组合 31"/>
          <p:cNvGrpSpPr/>
          <p:nvPr/>
        </p:nvGrpSpPr>
        <p:grpSpPr>
          <a:xfrm>
            <a:off x="3824288" y="2778125"/>
            <a:ext cx="4448175" cy="625475"/>
            <a:chOff x="3716191" y="2928622"/>
            <a:chExt cx="3284599" cy="565472"/>
          </a:xfrm>
        </p:grpSpPr>
        <p:sp>
          <p:nvSpPr>
            <p:cNvPr id="11" name="Diamond 29"/>
            <p:cNvSpPr/>
            <p:nvPr/>
          </p:nvSpPr>
          <p:spPr>
            <a:xfrm>
              <a:off x="3716191" y="2998016"/>
              <a:ext cx="345056" cy="42668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2500"/>
            </a:bodyPr>
            <a:lstStyle/>
            <a:p>
              <a:pPr algn="ctr" fontAlgn="auto"/>
              <a:r>
                <a:rPr lang="en-US" altLang="zh-CN" strike="noStrike" noProof="1">
                  <a:solidFill>
                    <a:schemeClr val="bg1"/>
                  </a:solidFill>
                  <a:latin typeface="Impact" panose="020B0806030902050204" pitchFamily="34" charset="0"/>
                </a:rPr>
                <a:t>03</a:t>
              </a:r>
              <a:endParaRPr lang="en-US" altLang="zh-CN" strike="noStrike" noProof="1">
                <a:solidFill>
                  <a:schemeClr val="bg1"/>
                </a:solidFill>
                <a:latin typeface="Impact" panose="020B0806030902050204" pitchFamily="34" charset="0"/>
              </a:endParaRPr>
            </a:p>
          </p:txBody>
        </p:sp>
        <p:sp>
          <p:nvSpPr>
            <p:cNvPr id="22" name="TextBox 40"/>
            <p:cNvSpPr txBox="1"/>
            <p:nvPr/>
          </p:nvSpPr>
          <p:spPr>
            <a:xfrm>
              <a:off x="3982523" y="2928622"/>
              <a:ext cx="3018267" cy="565472"/>
            </a:xfrm>
            <a:prstGeom prst="rect">
              <a:avLst/>
            </a:prstGeom>
          </p:spPr>
          <p:txBody>
            <a:bodyPr vert="horz" wrap="square" lIns="360000" tIns="0" rIns="0" bIns="0" anchor="ctr" anchorCtr="0">
              <a:normAutofit/>
            </a:bodyPr>
            <a:lstStyle/>
            <a:p>
              <a:pPr fontAlgn="auto">
                <a:lnSpc>
                  <a:spcPct val="120000"/>
                </a:lnSpc>
              </a:pPr>
              <a:r>
                <a:rPr lang="zh-CN" altLang="en-US" sz="1050" noProof="1">
                  <a:solidFill>
                    <a:schemeClr val="dk1">
                      <a:lumMod val="100000"/>
                    </a:schemeClr>
                  </a:solidFill>
                  <a:latin typeface="+mn-lt"/>
                  <a:ea typeface="+mn-ea"/>
                  <a:cs typeface="+mn-cs"/>
                </a:rPr>
                <a:t>将该项职务科技成果</a:t>
              </a:r>
              <a:r>
                <a:rPr lang="zh-CN" altLang="en-US" sz="1050" noProof="1">
                  <a:solidFill>
                    <a:schemeClr val="tx1"/>
                  </a:solidFill>
                  <a:latin typeface="+mn-lt"/>
                  <a:ea typeface="+mn-ea"/>
                  <a:cs typeface="+mn-cs"/>
                </a:rPr>
                <a:t>自行实施或者与他人合作实施的，应当在实施转化成功投产后连续三至五年，每年从实施该项科技成果的营业利润中提取不低于</a:t>
              </a:r>
              <a:r>
                <a:rPr lang="zh-CN" altLang="en-US" sz="1050" noProof="1">
                  <a:solidFill>
                    <a:srgbClr val="FF0000"/>
                  </a:solidFill>
                  <a:latin typeface="+mn-lt"/>
                  <a:ea typeface="+mn-ea"/>
                  <a:cs typeface="+mn-cs"/>
                </a:rPr>
                <a:t>百分之五</a:t>
              </a:r>
              <a:r>
                <a:rPr lang="zh-CN" altLang="en-US" sz="1050" noProof="1">
                  <a:solidFill>
                    <a:schemeClr val="tx1"/>
                  </a:solidFill>
                  <a:latin typeface="+mn-lt"/>
                  <a:ea typeface="+mn-ea"/>
                  <a:cs typeface="+mn-cs"/>
                </a:rPr>
                <a:t>的比例</a:t>
              </a:r>
              <a:r>
                <a:rPr lang="zh-CN" altLang="en-US" sz="1050" noProof="1">
                  <a:solidFill>
                    <a:schemeClr val="dk1">
                      <a:lumMod val="100000"/>
                    </a:schemeClr>
                  </a:solidFill>
                  <a:latin typeface="+mn-lt"/>
                  <a:ea typeface="+mn-ea"/>
                  <a:cs typeface="+mn-cs"/>
                </a:rPr>
                <a:t>。</a:t>
              </a:r>
              <a:endParaRPr lang="zh-CN" altLang="en-US" sz="1050" noProof="1">
                <a:solidFill>
                  <a:schemeClr val="dk1">
                    <a:lumMod val="100000"/>
                  </a:schemeClr>
                </a:solidFill>
              </a:endParaRPr>
            </a:p>
          </p:txBody>
        </p:sp>
      </p:grpSp>
      <p:grpSp>
        <p:nvGrpSpPr>
          <p:cNvPr id="31" name="组合 30"/>
          <p:cNvGrpSpPr/>
          <p:nvPr/>
        </p:nvGrpSpPr>
        <p:grpSpPr>
          <a:xfrm>
            <a:off x="3779838" y="2143125"/>
            <a:ext cx="4438650" cy="469900"/>
            <a:chOff x="3735318" y="2297157"/>
            <a:chExt cx="3271098" cy="468897"/>
          </a:xfrm>
        </p:grpSpPr>
        <p:sp>
          <p:nvSpPr>
            <p:cNvPr id="13" name="Diamond 31"/>
            <p:cNvSpPr/>
            <p:nvPr/>
          </p:nvSpPr>
          <p:spPr>
            <a:xfrm>
              <a:off x="3735318" y="2297157"/>
              <a:ext cx="357528" cy="468897"/>
            </a:xfrm>
            <a:prstGeom prst="diamond">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2500"/>
            </a:bodyPr>
            <a:lstStyle/>
            <a:p>
              <a:pPr algn="ctr" fontAlgn="auto"/>
              <a:r>
                <a:rPr lang="en-US" altLang="zh-CN" strike="noStrike" noProof="1">
                  <a:solidFill>
                    <a:schemeClr val="bg1"/>
                  </a:solidFill>
                  <a:latin typeface="Impact" panose="020B0806030902050204" pitchFamily="34" charset="0"/>
                </a:rPr>
                <a:t>02</a:t>
              </a:r>
              <a:endParaRPr lang="en-US" altLang="zh-CN" strike="noStrike" noProof="1">
                <a:solidFill>
                  <a:schemeClr val="bg1"/>
                </a:solidFill>
                <a:latin typeface="Impact" panose="020B0806030902050204" pitchFamily="34" charset="0"/>
              </a:endParaRPr>
            </a:p>
          </p:txBody>
        </p:sp>
        <p:sp>
          <p:nvSpPr>
            <p:cNvPr id="20" name="TextBox 38"/>
            <p:cNvSpPr txBox="1"/>
            <p:nvPr/>
          </p:nvSpPr>
          <p:spPr>
            <a:xfrm>
              <a:off x="4034350" y="2297157"/>
              <a:ext cx="2972066" cy="468897"/>
            </a:xfrm>
            <a:prstGeom prst="rect">
              <a:avLst/>
            </a:prstGeom>
          </p:spPr>
          <p:txBody>
            <a:bodyPr vert="horz" wrap="square" lIns="360000" tIns="0" rIns="0" bIns="0" anchor="ctr" anchorCtr="0">
              <a:normAutofit/>
            </a:bodyPr>
            <a:lstStyle/>
            <a:p>
              <a:pPr fontAlgn="auto">
                <a:lnSpc>
                  <a:spcPct val="120000"/>
                </a:lnSpc>
              </a:pPr>
              <a:r>
                <a:rPr lang="zh-CN" altLang="en-US" sz="1050" noProof="1">
                  <a:solidFill>
                    <a:schemeClr val="tx1"/>
                  </a:solidFill>
                  <a:latin typeface="+mn-lt"/>
                  <a:ea typeface="+mn-ea"/>
                  <a:cs typeface="+mn-cs"/>
                </a:rPr>
                <a:t>利用该项职务科技成果作价投资的，从该项科技成果形成的股份或者出资比例中提取不低于</a:t>
              </a:r>
              <a:r>
                <a:rPr lang="zh-CN" altLang="en-US" sz="1050" noProof="1">
                  <a:solidFill>
                    <a:srgbClr val="FF0000"/>
                  </a:solidFill>
                  <a:latin typeface="+mn-lt"/>
                  <a:ea typeface="+mn-ea"/>
                  <a:cs typeface="+mn-cs"/>
                </a:rPr>
                <a:t>百分之五十</a:t>
              </a:r>
              <a:r>
                <a:rPr lang="zh-CN" altLang="en-US" sz="1050" noProof="1">
                  <a:solidFill>
                    <a:schemeClr val="tx1"/>
                  </a:solidFill>
                  <a:latin typeface="+mn-lt"/>
                  <a:ea typeface="+mn-ea"/>
                  <a:cs typeface="+mn-cs"/>
                </a:rPr>
                <a:t>的比例。</a:t>
              </a:r>
              <a:endParaRPr lang="zh-CN" altLang="en-US" sz="1050" noProof="1">
                <a:solidFill>
                  <a:schemeClr val="tx1"/>
                </a:solidFill>
                <a:latin typeface="+mn-lt"/>
                <a:ea typeface="+mn-ea"/>
                <a:cs typeface="+mn-cs"/>
              </a:endParaRPr>
            </a:p>
          </p:txBody>
        </p:sp>
      </p:grpSp>
      <p:grpSp>
        <p:nvGrpSpPr>
          <p:cNvPr id="30" name="组合 29"/>
          <p:cNvGrpSpPr/>
          <p:nvPr/>
        </p:nvGrpSpPr>
        <p:grpSpPr>
          <a:xfrm>
            <a:off x="3797300" y="1484313"/>
            <a:ext cx="4421823" cy="468312"/>
            <a:chOff x="3696946" y="1638225"/>
            <a:chExt cx="3258217" cy="468897"/>
          </a:xfrm>
        </p:grpSpPr>
        <p:sp>
          <p:nvSpPr>
            <p:cNvPr id="15" name="Diamond 33"/>
            <p:cNvSpPr/>
            <p:nvPr/>
          </p:nvSpPr>
          <p:spPr>
            <a:xfrm>
              <a:off x="3696946" y="1638860"/>
              <a:ext cx="350481" cy="468262"/>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82500"/>
            </a:bodyPr>
            <a:lstStyle/>
            <a:p>
              <a:pPr algn="ctr" fontAlgn="auto"/>
              <a:r>
                <a:rPr lang="en-US" altLang="zh-CN" strike="noStrike" noProof="1">
                  <a:solidFill>
                    <a:schemeClr val="bg1"/>
                  </a:solidFill>
                  <a:latin typeface="Impact" panose="020B0806030902050204" pitchFamily="34" charset="0"/>
                </a:rPr>
                <a:t>01</a:t>
              </a:r>
              <a:endParaRPr lang="en-US" altLang="zh-CN" strike="noStrike" noProof="1">
                <a:solidFill>
                  <a:schemeClr val="bg1"/>
                </a:solidFill>
                <a:latin typeface="Impact" panose="020B0806030902050204" pitchFamily="34" charset="0"/>
              </a:endParaRPr>
            </a:p>
          </p:txBody>
        </p:sp>
        <p:sp>
          <p:nvSpPr>
            <p:cNvPr id="18" name="TextBox 36"/>
            <p:cNvSpPr txBox="1"/>
            <p:nvPr/>
          </p:nvSpPr>
          <p:spPr>
            <a:xfrm>
              <a:off x="3983363" y="1638225"/>
              <a:ext cx="2971800" cy="468630"/>
            </a:xfrm>
            <a:prstGeom prst="rect">
              <a:avLst/>
            </a:prstGeom>
          </p:spPr>
          <p:txBody>
            <a:bodyPr vert="horz" wrap="square" lIns="360000" tIns="0" rIns="0" bIns="0" anchor="ctr" anchorCtr="0">
              <a:normAutofit/>
            </a:bodyPr>
            <a:lstStyle/>
            <a:p>
              <a:pPr fontAlgn="auto">
                <a:lnSpc>
                  <a:spcPct val="120000"/>
                </a:lnSpc>
              </a:pPr>
              <a:r>
                <a:rPr lang="zh-CN" altLang="en-US" sz="1050" noProof="1">
                  <a:solidFill>
                    <a:schemeClr val="tx1"/>
                  </a:solidFill>
                  <a:latin typeface="+mn-lt"/>
                  <a:ea typeface="+mn-ea"/>
                  <a:cs typeface="+mn-cs"/>
                </a:rPr>
                <a:t>将该项职务科技成果转让、许可给他人实施的，从该项科技成果转让净收入或者许可净收入中提取不低于</a:t>
              </a:r>
              <a:r>
                <a:rPr lang="zh-CN" altLang="en-US" sz="1050" noProof="1">
                  <a:solidFill>
                    <a:srgbClr val="FF0000"/>
                  </a:solidFill>
                  <a:latin typeface="+mn-lt"/>
                  <a:ea typeface="+mn-ea"/>
                  <a:cs typeface="+mn-cs"/>
                </a:rPr>
                <a:t>百分之五十</a:t>
              </a:r>
              <a:r>
                <a:rPr lang="zh-CN" altLang="en-US" sz="1050" noProof="1">
                  <a:solidFill>
                    <a:schemeClr val="tx1"/>
                  </a:solidFill>
                  <a:latin typeface="+mn-lt"/>
                  <a:ea typeface="+mn-ea"/>
                  <a:cs typeface="+mn-cs"/>
                </a:rPr>
                <a:t>的比例。</a:t>
              </a:r>
              <a:endParaRPr lang="zh-CN" altLang="en-US" sz="1050" noProof="1">
                <a:solidFill>
                  <a:schemeClr val="tx1"/>
                </a:solidFill>
                <a:latin typeface="+mn-lt"/>
                <a:ea typeface="+mn-ea"/>
                <a:cs typeface="+mn-cs"/>
              </a:endParaRPr>
            </a:p>
          </p:txBody>
        </p:sp>
      </p:grpSp>
      <p:sp>
        <p:nvSpPr>
          <p:cNvPr id="34" name="draw-open-laptop_73232"/>
          <p:cNvSpPr>
            <a:spLocks noChangeAspect="1"/>
          </p:cNvSpPr>
          <p:nvPr/>
        </p:nvSpPr>
        <p:spPr>
          <a:xfrm>
            <a:off x="639763" y="1697038"/>
            <a:ext cx="2374900" cy="2184400"/>
          </a:xfrm>
          <a:custGeom>
            <a:avLst/>
            <a:gdLst/>
            <a:ahLst/>
            <a:cxnLst>
              <a:cxn ang="0">
                <a:pos x="2074838" y="1142940"/>
              </a:cxn>
              <a:cxn ang="0">
                <a:pos x="440966" y="66183"/>
              </a:cxn>
              <a:cxn ang="0">
                <a:pos x="5097" y="2021146"/>
              </a:cxn>
              <a:cxn ang="0">
                <a:pos x="2215030" y="2145877"/>
              </a:cxn>
              <a:cxn ang="0">
                <a:pos x="2110524" y="1608771"/>
              </a:cxn>
              <a:cxn ang="0">
                <a:pos x="2153856" y="1710592"/>
              </a:cxn>
              <a:cxn ang="0">
                <a:pos x="2143660" y="1781867"/>
              </a:cxn>
              <a:cxn ang="0">
                <a:pos x="1544658" y="1776776"/>
              </a:cxn>
              <a:cxn ang="0">
                <a:pos x="1386624" y="1779321"/>
              </a:cxn>
              <a:cxn ang="0">
                <a:pos x="1325449" y="1522223"/>
              </a:cxn>
              <a:cxn ang="0">
                <a:pos x="1279568" y="1428039"/>
              </a:cxn>
              <a:cxn ang="0">
                <a:pos x="1455445" y="1453494"/>
              </a:cxn>
              <a:cxn ang="0">
                <a:pos x="1498777" y="1616408"/>
              </a:cxn>
              <a:cxn ang="0">
                <a:pos x="1519169" y="1450948"/>
              </a:cxn>
              <a:cxn ang="0">
                <a:pos x="1549756" y="1573134"/>
              </a:cxn>
              <a:cxn ang="0">
                <a:pos x="1697595" y="1682591"/>
              </a:cxn>
              <a:cxn ang="0">
                <a:pos x="1735829" y="1613862"/>
              </a:cxn>
              <a:cxn ang="0">
                <a:pos x="1835238" y="1405129"/>
              </a:cxn>
              <a:cxn ang="0">
                <a:pos x="1911706" y="1766593"/>
              </a:cxn>
              <a:cxn ang="0">
                <a:pos x="1944842" y="1491677"/>
              </a:cxn>
              <a:cxn ang="0">
                <a:pos x="2107975" y="1776776"/>
              </a:cxn>
              <a:cxn ang="0">
                <a:pos x="672920" y="119639"/>
              </a:cxn>
              <a:cxn ang="0">
                <a:pos x="1557403" y="162913"/>
              </a:cxn>
              <a:cxn ang="0">
                <a:pos x="1850531" y="208733"/>
              </a:cxn>
              <a:cxn ang="0">
                <a:pos x="469005" y="1064029"/>
              </a:cxn>
              <a:cxn ang="0">
                <a:pos x="1985625" y="995300"/>
              </a:cxn>
              <a:cxn ang="0">
                <a:pos x="1972881" y="901115"/>
              </a:cxn>
              <a:cxn ang="0">
                <a:pos x="1990723" y="1132758"/>
              </a:cxn>
              <a:cxn ang="0">
                <a:pos x="1988174" y="353827"/>
              </a:cxn>
              <a:cxn ang="0">
                <a:pos x="1998370" y="498922"/>
              </a:cxn>
              <a:cxn ang="0">
                <a:pos x="1988174" y="353827"/>
              </a:cxn>
              <a:cxn ang="0">
                <a:pos x="2000919" y="651654"/>
              </a:cxn>
              <a:cxn ang="0">
                <a:pos x="2000919" y="766202"/>
              </a:cxn>
              <a:cxn ang="0">
                <a:pos x="1177611" y="1018209"/>
              </a:cxn>
              <a:cxn ang="0">
                <a:pos x="1842885" y="287644"/>
              </a:cxn>
              <a:cxn ang="0">
                <a:pos x="1664459" y="1300763"/>
              </a:cxn>
              <a:cxn ang="0">
                <a:pos x="2054447" y="1341491"/>
              </a:cxn>
              <a:cxn ang="0">
                <a:pos x="2136013" y="1504404"/>
              </a:cxn>
              <a:cxn ang="0">
                <a:pos x="1863276" y="1346582"/>
              </a:cxn>
              <a:cxn ang="0">
                <a:pos x="226855" y="1835323"/>
              </a:cxn>
              <a:cxn ang="0">
                <a:pos x="2204834" y="1870960"/>
              </a:cxn>
              <a:cxn ang="0">
                <a:pos x="158034" y="1761502"/>
              </a:cxn>
              <a:cxn ang="0">
                <a:pos x="1231139" y="1618953"/>
              </a:cxn>
              <a:cxn ang="0">
                <a:pos x="1159768" y="1466222"/>
              </a:cxn>
              <a:cxn ang="0">
                <a:pos x="1182709" y="1794594"/>
              </a:cxn>
              <a:cxn ang="0">
                <a:pos x="920168" y="1695319"/>
              </a:cxn>
              <a:cxn ang="0">
                <a:pos x="917619" y="1438221"/>
              </a:cxn>
              <a:cxn ang="0">
                <a:pos x="1052713" y="1529860"/>
              </a:cxn>
              <a:cxn ang="0">
                <a:pos x="871738" y="1695319"/>
              </a:cxn>
              <a:cxn ang="0">
                <a:pos x="871738" y="1626590"/>
              </a:cxn>
              <a:cxn ang="0">
                <a:pos x="772329" y="1478949"/>
              </a:cxn>
              <a:cxn ang="0">
                <a:pos x="711154" y="1807322"/>
              </a:cxn>
              <a:cxn ang="0">
                <a:pos x="599001" y="1484040"/>
              </a:cxn>
              <a:cxn ang="0">
                <a:pos x="267638" y="1825141"/>
              </a:cxn>
              <a:cxn ang="0">
                <a:pos x="384890" y="1820050"/>
              </a:cxn>
              <a:cxn ang="0">
                <a:pos x="323715" y="1641863"/>
              </a:cxn>
              <a:cxn ang="0">
                <a:pos x="387439" y="1496768"/>
              </a:cxn>
              <a:cxn ang="0">
                <a:pos x="456260" y="1636772"/>
              </a:cxn>
              <a:cxn ang="0">
                <a:pos x="474103" y="1491677"/>
              </a:cxn>
              <a:cxn ang="0">
                <a:pos x="1873472" y="2031328"/>
              </a:cxn>
              <a:cxn ang="0">
                <a:pos x="84115" y="2110239"/>
              </a:cxn>
              <a:cxn ang="0">
                <a:pos x="1774063" y="1957508"/>
              </a:cxn>
            </a:cxnLst>
            <a:pathLst>
              <a:path w="932" h="858">
                <a:moveTo>
                  <a:pt x="918" y="696"/>
                </a:moveTo>
                <a:cubicBezTo>
                  <a:pt x="902" y="660"/>
                  <a:pt x="875" y="630"/>
                  <a:pt x="855" y="597"/>
                </a:cubicBezTo>
                <a:cubicBezTo>
                  <a:pt x="842" y="574"/>
                  <a:pt x="830" y="549"/>
                  <a:pt x="819" y="524"/>
                </a:cubicBezTo>
                <a:cubicBezTo>
                  <a:pt x="819" y="523"/>
                  <a:pt x="818" y="521"/>
                  <a:pt x="817" y="520"/>
                </a:cubicBezTo>
                <a:cubicBezTo>
                  <a:pt x="811" y="506"/>
                  <a:pt x="805" y="493"/>
                  <a:pt x="798" y="479"/>
                </a:cubicBezTo>
                <a:cubicBezTo>
                  <a:pt x="806" y="472"/>
                  <a:pt x="811" y="463"/>
                  <a:pt x="814" y="449"/>
                </a:cubicBezTo>
                <a:cubicBezTo>
                  <a:pt x="827" y="401"/>
                  <a:pt x="815" y="332"/>
                  <a:pt x="814" y="282"/>
                </a:cubicBezTo>
                <a:cubicBezTo>
                  <a:pt x="813" y="223"/>
                  <a:pt x="814" y="164"/>
                  <a:pt x="814" y="105"/>
                </a:cubicBezTo>
                <a:cubicBezTo>
                  <a:pt x="814" y="83"/>
                  <a:pt x="821" y="42"/>
                  <a:pt x="804" y="22"/>
                </a:cubicBezTo>
                <a:cubicBezTo>
                  <a:pt x="784" y="0"/>
                  <a:pt x="738" y="8"/>
                  <a:pt x="714" y="8"/>
                </a:cubicBezTo>
                <a:cubicBezTo>
                  <a:pt x="654" y="7"/>
                  <a:pt x="594" y="6"/>
                  <a:pt x="534" y="7"/>
                </a:cubicBezTo>
                <a:cubicBezTo>
                  <a:pt x="415" y="9"/>
                  <a:pt x="292" y="10"/>
                  <a:pt x="173" y="26"/>
                </a:cubicBezTo>
                <a:cubicBezTo>
                  <a:pt x="100" y="36"/>
                  <a:pt x="103" y="75"/>
                  <a:pt x="104" y="144"/>
                </a:cubicBezTo>
                <a:cubicBezTo>
                  <a:pt x="106" y="256"/>
                  <a:pt x="112" y="371"/>
                  <a:pt x="132" y="481"/>
                </a:cubicBezTo>
                <a:cubicBezTo>
                  <a:pt x="91" y="548"/>
                  <a:pt x="57" y="627"/>
                  <a:pt x="28" y="701"/>
                </a:cubicBezTo>
                <a:cubicBezTo>
                  <a:pt x="24" y="712"/>
                  <a:pt x="19" y="725"/>
                  <a:pt x="17" y="738"/>
                </a:cubicBezTo>
                <a:cubicBezTo>
                  <a:pt x="12" y="735"/>
                  <a:pt x="5" y="736"/>
                  <a:pt x="4" y="743"/>
                </a:cubicBezTo>
                <a:cubicBezTo>
                  <a:pt x="1" y="760"/>
                  <a:pt x="0" y="777"/>
                  <a:pt x="2" y="794"/>
                </a:cubicBezTo>
                <a:cubicBezTo>
                  <a:pt x="4" y="808"/>
                  <a:pt x="5" y="827"/>
                  <a:pt x="16" y="837"/>
                </a:cubicBezTo>
                <a:cubicBezTo>
                  <a:pt x="18" y="838"/>
                  <a:pt x="20" y="839"/>
                  <a:pt x="22" y="839"/>
                </a:cubicBezTo>
                <a:cubicBezTo>
                  <a:pt x="23" y="841"/>
                  <a:pt x="24" y="842"/>
                  <a:pt x="26" y="842"/>
                </a:cubicBezTo>
                <a:cubicBezTo>
                  <a:pt x="112" y="854"/>
                  <a:pt x="201" y="847"/>
                  <a:pt x="287" y="847"/>
                </a:cubicBezTo>
                <a:cubicBezTo>
                  <a:pt x="387" y="847"/>
                  <a:pt x="486" y="846"/>
                  <a:pt x="586" y="846"/>
                </a:cubicBezTo>
                <a:cubicBezTo>
                  <a:pt x="676" y="845"/>
                  <a:pt x="779" y="858"/>
                  <a:pt x="869" y="843"/>
                </a:cubicBezTo>
                <a:cubicBezTo>
                  <a:pt x="932" y="833"/>
                  <a:pt x="915" y="791"/>
                  <a:pt x="923" y="740"/>
                </a:cubicBezTo>
                <a:cubicBezTo>
                  <a:pt x="923" y="738"/>
                  <a:pt x="923" y="736"/>
                  <a:pt x="923" y="735"/>
                </a:cubicBezTo>
                <a:cubicBezTo>
                  <a:pt x="926" y="724"/>
                  <a:pt x="924" y="711"/>
                  <a:pt x="918" y="696"/>
                </a:cubicBezTo>
                <a:close/>
                <a:moveTo>
                  <a:pt x="855" y="628"/>
                </a:moveTo>
                <a:cubicBezTo>
                  <a:pt x="853" y="628"/>
                  <a:pt x="851" y="629"/>
                  <a:pt x="848" y="629"/>
                </a:cubicBezTo>
                <a:cubicBezTo>
                  <a:pt x="842" y="630"/>
                  <a:pt x="834" y="630"/>
                  <a:pt x="828" y="632"/>
                </a:cubicBezTo>
                <a:cubicBezTo>
                  <a:pt x="824" y="633"/>
                  <a:pt x="825" y="638"/>
                  <a:pt x="828" y="638"/>
                </a:cubicBezTo>
                <a:cubicBezTo>
                  <a:pt x="836" y="639"/>
                  <a:pt x="843" y="638"/>
                  <a:pt x="850" y="637"/>
                </a:cubicBezTo>
                <a:cubicBezTo>
                  <a:pt x="853" y="637"/>
                  <a:pt x="856" y="637"/>
                  <a:pt x="859" y="636"/>
                </a:cubicBezTo>
                <a:cubicBezTo>
                  <a:pt x="862" y="644"/>
                  <a:pt x="866" y="652"/>
                  <a:pt x="869" y="660"/>
                </a:cubicBezTo>
                <a:cubicBezTo>
                  <a:pt x="870" y="663"/>
                  <a:pt x="871" y="665"/>
                  <a:pt x="872" y="667"/>
                </a:cubicBezTo>
                <a:cubicBezTo>
                  <a:pt x="863" y="668"/>
                  <a:pt x="854" y="670"/>
                  <a:pt x="845" y="672"/>
                </a:cubicBezTo>
                <a:cubicBezTo>
                  <a:pt x="842" y="673"/>
                  <a:pt x="843" y="679"/>
                  <a:pt x="846" y="678"/>
                </a:cubicBezTo>
                <a:cubicBezTo>
                  <a:pt x="856" y="677"/>
                  <a:pt x="866" y="676"/>
                  <a:pt x="876" y="674"/>
                </a:cubicBezTo>
                <a:cubicBezTo>
                  <a:pt x="881" y="685"/>
                  <a:pt x="886" y="696"/>
                  <a:pt x="885" y="707"/>
                </a:cubicBezTo>
                <a:cubicBezTo>
                  <a:pt x="870" y="710"/>
                  <a:pt x="856" y="711"/>
                  <a:pt x="840" y="709"/>
                </a:cubicBezTo>
                <a:cubicBezTo>
                  <a:pt x="841" y="708"/>
                  <a:pt x="840" y="706"/>
                  <a:pt x="840" y="705"/>
                </a:cubicBezTo>
                <a:cubicBezTo>
                  <a:pt x="841" y="703"/>
                  <a:pt x="841" y="702"/>
                  <a:pt x="841" y="700"/>
                </a:cubicBezTo>
                <a:cubicBezTo>
                  <a:pt x="831" y="665"/>
                  <a:pt x="817" y="629"/>
                  <a:pt x="799" y="596"/>
                </a:cubicBezTo>
                <a:cubicBezTo>
                  <a:pt x="813" y="597"/>
                  <a:pt x="827" y="598"/>
                  <a:pt x="841" y="598"/>
                </a:cubicBezTo>
                <a:cubicBezTo>
                  <a:pt x="846" y="608"/>
                  <a:pt x="850" y="618"/>
                  <a:pt x="855" y="628"/>
                </a:cubicBezTo>
                <a:close/>
                <a:moveTo>
                  <a:pt x="556" y="664"/>
                </a:moveTo>
                <a:cubicBezTo>
                  <a:pt x="569" y="663"/>
                  <a:pt x="582" y="663"/>
                  <a:pt x="595" y="663"/>
                </a:cubicBezTo>
                <a:cubicBezTo>
                  <a:pt x="598" y="675"/>
                  <a:pt x="602" y="686"/>
                  <a:pt x="606" y="698"/>
                </a:cubicBezTo>
                <a:cubicBezTo>
                  <a:pt x="590" y="699"/>
                  <a:pt x="575" y="699"/>
                  <a:pt x="560" y="700"/>
                </a:cubicBezTo>
                <a:cubicBezTo>
                  <a:pt x="561" y="698"/>
                  <a:pt x="561" y="697"/>
                  <a:pt x="561" y="694"/>
                </a:cubicBezTo>
                <a:cubicBezTo>
                  <a:pt x="559" y="684"/>
                  <a:pt x="557" y="674"/>
                  <a:pt x="556" y="664"/>
                </a:cubicBezTo>
                <a:close/>
                <a:moveTo>
                  <a:pt x="505" y="665"/>
                </a:moveTo>
                <a:cubicBezTo>
                  <a:pt x="515" y="664"/>
                  <a:pt x="525" y="664"/>
                  <a:pt x="535" y="664"/>
                </a:cubicBezTo>
                <a:cubicBezTo>
                  <a:pt x="538" y="676"/>
                  <a:pt x="541" y="687"/>
                  <a:pt x="544" y="699"/>
                </a:cubicBezTo>
                <a:cubicBezTo>
                  <a:pt x="544" y="700"/>
                  <a:pt x="544" y="700"/>
                  <a:pt x="544" y="701"/>
                </a:cubicBezTo>
                <a:cubicBezTo>
                  <a:pt x="531" y="702"/>
                  <a:pt x="518" y="702"/>
                  <a:pt x="505" y="703"/>
                </a:cubicBezTo>
                <a:cubicBezTo>
                  <a:pt x="505" y="702"/>
                  <a:pt x="505" y="702"/>
                  <a:pt x="505" y="701"/>
                </a:cubicBezTo>
                <a:cubicBezTo>
                  <a:pt x="505" y="689"/>
                  <a:pt x="505" y="677"/>
                  <a:pt x="505" y="665"/>
                </a:cubicBezTo>
                <a:close/>
                <a:moveTo>
                  <a:pt x="505" y="598"/>
                </a:moveTo>
                <a:cubicBezTo>
                  <a:pt x="510" y="598"/>
                  <a:pt x="515" y="598"/>
                  <a:pt x="520" y="598"/>
                </a:cubicBezTo>
                <a:cubicBezTo>
                  <a:pt x="523" y="611"/>
                  <a:pt x="526" y="623"/>
                  <a:pt x="528" y="636"/>
                </a:cubicBezTo>
                <a:cubicBezTo>
                  <a:pt x="520" y="636"/>
                  <a:pt x="512" y="636"/>
                  <a:pt x="504" y="636"/>
                </a:cubicBezTo>
                <a:cubicBezTo>
                  <a:pt x="504" y="632"/>
                  <a:pt x="504" y="628"/>
                  <a:pt x="504" y="625"/>
                </a:cubicBezTo>
                <a:cubicBezTo>
                  <a:pt x="504" y="616"/>
                  <a:pt x="505" y="607"/>
                  <a:pt x="505" y="598"/>
                </a:cubicBezTo>
                <a:close/>
                <a:moveTo>
                  <a:pt x="504" y="574"/>
                </a:moveTo>
                <a:cubicBezTo>
                  <a:pt x="504" y="570"/>
                  <a:pt x="503" y="566"/>
                  <a:pt x="502" y="561"/>
                </a:cubicBezTo>
                <a:cubicBezTo>
                  <a:pt x="506" y="561"/>
                  <a:pt x="510" y="561"/>
                  <a:pt x="514" y="561"/>
                </a:cubicBezTo>
                <a:cubicBezTo>
                  <a:pt x="515" y="565"/>
                  <a:pt x="515" y="570"/>
                  <a:pt x="516" y="574"/>
                </a:cubicBezTo>
                <a:cubicBezTo>
                  <a:pt x="512" y="574"/>
                  <a:pt x="508" y="574"/>
                  <a:pt x="504" y="574"/>
                </a:cubicBezTo>
                <a:close/>
                <a:moveTo>
                  <a:pt x="536" y="560"/>
                </a:moveTo>
                <a:cubicBezTo>
                  <a:pt x="547" y="560"/>
                  <a:pt x="558" y="560"/>
                  <a:pt x="569" y="559"/>
                </a:cubicBezTo>
                <a:cubicBezTo>
                  <a:pt x="570" y="563"/>
                  <a:pt x="570" y="567"/>
                  <a:pt x="571" y="571"/>
                </a:cubicBezTo>
                <a:cubicBezTo>
                  <a:pt x="560" y="572"/>
                  <a:pt x="550" y="572"/>
                  <a:pt x="539" y="573"/>
                </a:cubicBezTo>
                <a:cubicBezTo>
                  <a:pt x="538" y="569"/>
                  <a:pt x="537" y="564"/>
                  <a:pt x="536" y="560"/>
                </a:cubicBezTo>
                <a:close/>
                <a:moveTo>
                  <a:pt x="544" y="598"/>
                </a:moveTo>
                <a:cubicBezTo>
                  <a:pt x="555" y="597"/>
                  <a:pt x="566" y="597"/>
                  <a:pt x="578" y="597"/>
                </a:cubicBezTo>
                <a:cubicBezTo>
                  <a:pt x="580" y="604"/>
                  <a:pt x="582" y="611"/>
                  <a:pt x="583" y="619"/>
                </a:cubicBezTo>
                <a:cubicBezTo>
                  <a:pt x="585" y="624"/>
                  <a:pt x="586" y="629"/>
                  <a:pt x="588" y="635"/>
                </a:cubicBezTo>
                <a:cubicBezTo>
                  <a:pt x="575" y="635"/>
                  <a:pt x="563" y="635"/>
                  <a:pt x="551" y="635"/>
                </a:cubicBezTo>
                <a:cubicBezTo>
                  <a:pt x="549" y="623"/>
                  <a:pt x="547" y="610"/>
                  <a:pt x="544" y="598"/>
                </a:cubicBezTo>
                <a:close/>
                <a:moveTo>
                  <a:pt x="593" y="558"/>
                </a:moveTo>
                <a:cubicBezTo>
                  <a:pt x="607" y="557"/>
                  <a:pt x="621" y="557"/>
                  <a:pt x="636" y="556"/>
                </a:cubicBezTo>
                <a:cubicBezTo>
                  <a:pt x="636" y="560"/>
                  <a:pt x="637" y="564"/>
                  <a:pt x="637" y="569"/>
                </a:cubicBezTo>
                <a:cubicBezTo>
                  <a:pt x="624" y="569"/>
                  <a:pt x="610" y="570"/>
                  <a:pt x="596" y="570"/>
                </a:cubicBezTo>
                <a:cubicBezTo>
                  <a:pt x="595" y="566"/>
                  <a:pt x="594" y="562"/>
                  <a:pt x="593" y="558"/>
                </a:cubicBezTo>
                <a:close/>
                <a:moveTo>
                  <a:pt x="603" y="597"/>
                </a:moveTo>
                <a:cubicBezTo>
                  <a:pt x="616" y="596"/>
                  <a:pt x="629" y="596"/>
                  <a:pt x="643" y="595"/>
                </a:cubicBezTo>
                <a:cubicBezTo>
                  <a:pt x="646" y="608"/>
                  <a:pt x="650" y="621"/>
                  <a:pt x="655" y="634"/>
                </a:cubicBezTo>
                <a:cubicBezTo>
                  <a:pt x="640" y="634"/>
                  <a:pt x="626" y="635"/>
                  <a:pt x="612" y="635"/>
                </a:cubicBezTo>
                <a:cubicBezTo>
                  <a:pt x="611" y="629"/>
                  <a:pt x="609" y="624"/>
                  <a:pt x="608" y="618"/>
                </a:cubicBezTo>
                <a:cubicBezTo>
                  <a:pt x="606" y="611"/>
                  <a:pt x="605" y="604"/>
                  <a:pt x="603" y="597"/>
                </a:cubicBezTo>
                <a:close/>
                <a:moveTo>
                  <a:pt x="666" y="661"/>
                </a:moveTo>
                <a:cubicBezTo>
                  <a:pt x="672" y="673"/>
                  <a:pt x="679" y="684"/>
                  <a:pt x="686" y="694"/>
                </a:cubicBezTo>
                <a:cubicBezTo>
                  <a:pt x="666" y="695"/>
                  <a:pt x="645" y="696"/>
                  <a:pt x="625" y="697"/>
                </a:cubicBezTo>
                <a:cubicBezTo>
                  <a:pt x="623" y="685"/>
                  <a:pt x="621" y="674"/>
                  <a:pt x="619" y="662"/>
                </a:cubicBezTo>
                <a:cubicBezTo>
                  <a:pt x="635" y="662"/>
                  <a:pt x="650" y="662"/>
                  <a:pt x="666" y="661"/>
                </a:cubicBezTo>
                <a:close/>
                <a:moveTo>
                  <a:pt x="659" y="555"/>
                </a:moveTo>
                <a:cubicBezTo>
                  <a:pt x="671" y="554"/>
                  <a:pt x="682" y="554"/>
                  <a:pt x="694" y="553"/>
                </a:cubicBezTo>
                <a:cubicBezTo>
                  <a:pt x="695" y="558"/>
                  <a:pt x="697" y="563"/>
                  <a:pt x="699" y="568"/>
                </a:cubicBezTo>
                <a:cubicBezTo>
                  <a:pt x="687" y="568"/>
                  <a:pt x="674" y="568"/>
                  <a:pt x="662" y="568"/>
                </a:cubicBezTo>
                <a:cubicBezTo>
                  <a:pt x="661" y="564"/>
                  <a:pt x="660" y="560"/>
                  <a:pt x="659" y="555"/>
                </a:cubicBezTo>
                <a:close/>
                <a:moveTo>
                  <a:pt x="681" y="634"/>
                </a:moveTo>
                <a:cubicBezTo>
                  <a:pt x="679" y="630"/>
                  <a:pt x="678" y="625"/>
                  <a:pt x="676" y="621"/>
                </a:cubicBezTo>
                <a:cubicBezTo>
                  <a:pt x="673" y="612"/>
                  <a:pt x="671" y="603"/>
                  <a:pt x="668" y="594"/>
                </a:cubicBezTo>
                <a:cubicBezTo>
                  <a:pt x="681" y="593"/>
                  <a:pt x="694" y="593"/>
                  <a:pt x="707" y="592"/>
                </a:cubicBezTo>
                <a:cubicBezTo>
                  <a:pt x="712" y="606"/>
                  <a:pt x="717" y="620"/>
                  <a:pt x="723" y="634"/>
                </a:cubicBezTo>
                <a:cubicBezTo>
                  <a:pt x="709" y="634"/>
                  <a:pt x="695" y="634"/>
                  <a:pt x="681" y="634"/>
                </a:cubicBezTo>
                <a:close/>
                <a:moveTo>
                  <a:pt x="720" y="552"/>
                </a:moveTo>
                <a:cubicBezTo>
                  <a:pt x="727" y="551"/>
                  <a:pt x="734" y="551"/>
                  <a:pt x="741" y="551"/>
                </a:cubicBezTo>
                <a:cubicBezTo>
                  <a:pt x="745" y="557"/>
                  <a:pt x="750" y="564"/>
                  <a:pt x="754" y="570"/>
                </a:cubicBezTo>
                <a:cubicBezTo>
                  <a:pt x="745" y="570"/>
                  <a:pt x="736" y="569"/>
                  <a:pt x="727" y="569"/>
                </a:cubicBezTo>
                <a:cubicBezTo>
                  <a:pt x="725" y="563"/>
                  <a:pt x="723" y="558"/>
                  <a:pt x="720" y="552"/>
                </a:cubicBezTo>
                <a:close/>
                <a:moveTo>
                  <a:pt x="734" y="659"/>
                </a:moveTo>
                <a:cubicBezTo>
                  <a:pt x="739" y="671"/>
                  <a:pt x="744" y="682"/>
                  <a:pt x="750" y="694"/>
                </a:cubicBezTo>
                <a:cubicBezTo>
                  <a:pt x="735" y="694"/>
                  <a:pt x="719" y="694"/>
                  <a:pt x="704" y="694"/>
                </a:cubicBezTo>
                <a:cubicBezTo>
                  <a:pt x="704" y="693"/>
                  <a:pt x="704" y="693"/>
                  <a:pt x="704" y="692"/>
                </a:cubicBezTo>
                <a:cubicBezTo>
                  <a:pt x="700" y="681"/>
                  <a:pt x="696" y="671"/>
                  <a:pt x="691" y="660"/>
                </a:cubicBezTo>
                <a:cubicBezTo>
                  <a:pt x="706" y="660"/>
                  <a:pt x="720" y="659"/>
                  <a:pt x="734" y="659"/>
                </a:cubicBezTo>
                <a:close/>
                <a:moveTo>
                  <a:pt x="735" y="589"/>
                </a:moveTo>
                <a:cubicBezTo>
                  <a:pt x="744" y="588"/>
                  <a:pt x="754" y="587"/>
                  <a:pt x="763" y="586"/>
                </a:cubicBezTo>
                <a:cubicBezTo>
                  <a:pt x="773" y="601"/>
                  <a:pt x="782" y="617"/>
                  <a:pt x="792" y="633"/>
                </a:cubicBezTo>
                <a:cubicBezTo>
                  <a:pt x="778" y="633"/>
                  <a:pt x="764" y="633"/>
                  <a:pt x="750" y="634"/>
                </a:cubicBezTo>
                <a:cubicBezTo>
                  <a:pt x="745" y="619"/>
                  <a:pt x="740" y="604"/>
                  <a:pt x="735" y="589"/>
                </a:cubicBezTo>
                <a:close/>
                <a:moveTo>
                  <a:pt x="793" y="657"/>
                </a:moveTo>
                <a:cubicBezTo>
                  <a:pt x="797" y="657"/>
                  <a:pt x="800" y="655"/>
                  <a:pt x="802" y="652"/>
                </a:cubicBezTo>
                <a:cubicBezTo>
                  <a:pt x="811" y="667"/>
                  <a:pt x="819" y="682"/>
                  <a:pt x="827" y="698"/>
                </a:cubicBezTo>
                <a:cubicBezTo>
                  <a:pt x="807" y="696"/>
                  <a:pt x="788" y="695"/>
                  <a:pt x="768" y="694"/>
                </a:cubicBezTo>
                <a:cubicBezTo>
                  <a:pt x="764" y="682"/>
                  <a:pt x="761" y="670"/>
                  <a:pt x="758" y="658"/>
                </a:cubicBezTo>
                <a:cubicBezTo>
                  <a:pt x="769" y="658"/>
                  <a:pt x="781" y="657"/>
                  <a:pt x="793" y="657"/>
                </a:cubicBezTo>
                <a:close/>
                <a:moveTo>
                  <a:pt x="131" y="222"/>
                </a:moveTo>
                <a:cubicBezTo>
                  <a:pt x="130" y="186"/>
                  <a:pt x="121" y="140"/>
                  <a:pt x="129" y="105"/>
                </a:cubicBezTo>
                <a:cubicBezTo>
                  <a:pt x="144" y="39"/>
                  <a:pt x="212" y="49"/>
                  <a:pt x="264" y="47"/>
                </a:cubicBezTo>
                <a:cubicBezTo>
                  <a:pt x="345" y="43"/>
                  <a:pt x="427" y="41"/>
                  <a:pt x="508" y="40"/>
                </a:cubicBezTo>
                <a:cubicBezTo>
                  <a:pt x="551" y="39"/>
                  <a:pt x="594" y="39"/>
                  <a:pt x="637" y="39"/>
                </a:cubicBezTo>
                <a:cubicBezTo>
                  <a:pt x="664" y="39"/>
                  <a:pt x="742" y="26"/>
                  <a:pt x="766" y="40"/>
                </a:cubicBezTo>
                <a:cubicBezTo>
                  <a:pt x="773" y="44"/>
                  <a:pt x="777" y="51"/>
                  <a:pt x="780" y="58"/>
                </a:cubicBezTo>
                <a:cubicBezTo>
                  <a:pt x="724" y="55"/>
                  <a:pt x="667" y="57"/>
                  <a:pt x="611" y="58"/>
                </a:cubicBezTo>
                <a:cubicBezTo>
                  <a:pt x="606" y="58"/>
                  <a:pt x="606" y="64"/>
                  <a:pt x="611" y="64"/>
                </a:cubicBezTo>
                <a:cubicBezTo>
                  <a:pt x="668" y="65"/>
                  <a:pt x="725" y="67"/>
                  <a:pt x="782" y="64"/>
                </a:cubicBezTo>
                <a:cubicBezTo>
                  <a:pt x="785" y="74"/>
                  <a:pt x="786" y="86"/>
                  <a:pt x="785" y="98"/>
                </a:cubicBezTo>
                <a:cubicBezTo>
                  <a:pt x="785" y="98"/>
                  <a:pt x="785" y="97"/>
                  <a:pt x="784" y="97"/>
                </a:cubicBezTo>
                <a:cubicBezTo>
                  <a:pt x="773" y="96"/>
                  <a:pt x="761" y="96"/>
                  <a:pt x="749" y="97"/>
                </a:cubicBezTo>
                <a:cubicBezTo>
                  <a:pt x="747" y="92"/>
                  <a:pt x="743" y="90"/>
                  <a:pt x="739" y="89"/>
                </a:cubicBezTo>
                <a:cubicBezTo>
                  <a:pt x="737" y="85"/>
                  <a:pt x="732" y="82"/>
                  <a:pt x="726" y="82"/>
                </a:cubicBezTo>
                <a:cubicBezTo>
                  <a:pt x="638" y="80"/>
                  <a:pt x="549" y="81"/>
                  <a:pt x="460" y="83"/>
                </a:cubicBezTo>
                <a:cubicBezTo>
                  <a:pt x="418" y="84"/>
                  <a:pt x="376" y="86"/>
                  <a:pt x="334" y="88"/>
                </a:cubicBezTo>
                <a:cubicBezTo>
                  <a:pt x="296" y="90"/>
                  <a:pt x="230" y="84"/>
                  <a:pt x="195" y="100"/>
                </a:cubicBezTo>
                <a:cubicBezTo>
                  <a:pt x="163" y="114"/>
                  <a:pt x="169" y="135"/>
                  <a:pt x="167" y="172"/>
                </a:cubicBezTo>
                <a:cubicBezTo>
                  <a:pt x="162" y="253"/>
                  <a:pt x="168" y="334"/>
                  <a:pt x="182" y="414"/>
                </a:cubicBezTo>
                <a:cubicBezTo>
                  <a:pt x="183" y="416"/>
                  <a:pt x="184" y="417"/>
                  <a:pt x="184" y="418"/>
                </a:cubicBezTo>
                <a:cubicBezTo>
                  <a:pt x="181" y="421"/>
                  <a:pt x="182" y="428"/>
                  <a:pt x="188" y="428"/>
                </a:cubicBezTo>
                <a:cubicBezTo>
                  <a:pt x="362" y="444"/>
                  <a:pt x="556" y="433"/>
                  <a:pt x="727" y="394"/>
                </a:cubicBezTo>
                <a:cubicBezTo>
                  <a:pt x="730" y="396"/>
                  <a:pt x="733" y="397"/>
                  <a:pt x="737" y="396"/>
                </a:cubicBezTo>
                <a:cubicBezTo>
                  <a:pt x="735" y="398"/>
                  <a:pt x="736" y="402"/>
                  <a:pt x="740" y="403"/>
                </a:cubicBezTo>
                <a:cubicBezTo>
                  <a:pt x="754" y="404"/>
                  <a:pt x="768" y="404"/>
                  <a:pt x="781" y="397"/>
                </a:cubicBezTo>
                <a:cubicBezTo>
                  <a:pt x="785" y="396"/>
                  <a:pt x="782" y="390"/>
                  <a:pt x="779" y="391"/>
                </a:cubicBezTo>
                <a:cubicBezTo>
                  <a:pt x="766" y="394"/>
                  <a:pt x="753" y="396"/>
                  <a:pt x="740" y="395"/>
                </a:cubicBezTo>
                <a:cubicBezTo>
                  <a:pt x="743" y="393"/>
                  <a:pt x="745" y="390"/>
                  <a:pt x="746" y="385"/>
                </a:cubicBezTo>
                <a:cubicBezTo>
                  <a:pt x="746" y="385"/>
                  <a:pt x="746" y="384"/>
                  <a:pt x="746" y="384"/>
                </a:cubicBezTo>
                <a:cubicBezTo>
                  <a:pt x="746" y="382"/>
                  <a:pt x="746" y="379"/>
                  <a:pt x="746" y="377"/>
                </a:cubicBezTo>
                <a:cubicBezTo>
                  <a:pt x="746" y="371"/>
                  <a:pt x="746" y="364"/>
                  <a:pt x="746" y="358"/>
                </a:cubicBezTo>
                <a:cubicBezTo>
                  <a:pt x="756" y="356"/>
                  <a:pt x="765" y="355"/>
                  <a:pt x="774" y="354"/>
                </a:cubicBezTo>
                <a:cubicBezTo>
                  <a:pt x="778" y="354"/>
                  <a:pt x="782" y="354"/>
                  <a:pt x="785" y="354"/>
                </a:cubicBezTo>
                <a:cubicBezTo>
                  <a:pt x="785" y="368"/>
                  <a:pt x="786" y="382"/>
                  <a:pt x="786" y="396"/>
                </a:cubicBezTo>
                <a:cubicBezTo>
                  <a:pt x="786" y="412"/>
                  <a:pt x="787" y="425"/>
                  <a:pt x="785" y="436"/>
                </a:cubicBezTo>
                <a:cubicBezTo>
                  <a:pt x="718" y="442"/>
                  <a:pt x="650" y="449"/>
                  <a:pt x="583" y="461"/>
                </a:cubicBezTo>
                <a:cubicBezTo>
                  <a:pt x="581" y="461"/>
                  <a:pt x="581" y="466"/>
                  <a:pt x="584" y="466"/>
                </a:cubicBezTo>
                <a:cubicBezTo>
                  <a:pt x="650" y="463"/>
                  <a:pt x="716" y="455"/>
                  <a:pt x="781" y="445"/>
                </a:cubicBezTo>
                <a:cubicBezTo>
                  <a:pt x="777" y="455"/>
                  <a:pt x="767" y="463"/>
                  <a:pt x="749" y="472"/>
                </a:cubicBezTo>
                <a:cubicBezTo>
                  <a:pt x="736" y="478"/>
                  <a:pt x="714" y="478"/>
                  <a:pt x="700" y="481"/>
                </a:cubicBezTo>
                <a:cubicBezTo>
                  <a:pt x="520" y="509"/>
                  <a:pt x="328" y="507"/>
                  <a:pt x="150" y="472"/>
                </a:cubicBezTo>
                <a:cubicBezTo>
                  <a:pt x="150" y="471"/>
                  <a:pt x="149" y="472"/>
                  <a:pt x="149" y="472"/>
                </a:cubicBezTo>
                <a:cubicBezTo>
                  <a:pt x="143" y="388"/>
                  <a:pt x="135" y="306"/>
                  <a:pt x="131" y="222"/>
                </a:cubicBezTo>
                <a:close/>
                <a:moveTo>
                  <a:pt x="780" y="139"/>
                </a:moveTo>
                <a:cubicBezTo>
                  <a:pt x="769" y="139"/>
                  <a:pt x="759" y="141"/>
                  <a:pt x="749" y="142"/>
                </a:cubicBezTo>
                <a:cubicBezTo>
                  <a:pt x="749" y="130"/>
                  <a:pt x="749" y="117"/>
                  <a:pt x="749" y="105"/>
                </a:cubicBezTo>
                <a:cubicBezTo>
                  <a:pt x="761" y="106"/>
                  <a:pt x="773" y="106"/>
                  <a:pt x="784" y="105"/>
                </a:cubicBezTo>
                <a:cubicBezTo>
                  <a:pt x="784" y="105"/>
                  <a:pt x="785" y="104"/>
                  <a:pt x="785" y="104"/>
                </a:cubicBezTo>
                <a:cubicBezTo>
                  <a:pt x="785" y="119"/>
                  <a:pt x="783" y="133"/>
                  <a:pt x="783" y="143"/>
                </a:cubicBezTo>
                <a:cubicBezTo>
                  <a:pt x="784" y="161"/>
                  <a:pt x="784" y="178"/>
                  <a:pt x="784" y="196"/>
                </a:cubicBezTo>
                <a:cubicBezTo>
                  <a:pt x="784" y="196"/>
                  <a:pt x="784" y="196"/>
                  <a:pt x="784" y="196"/>
                </a:cubicBezTo>
                <a:cubicBezTo>
                  <a:pt x="776" y="196"/>
                  <a:pt x="768" y="199"/>
                  <a:pt x="760" y="199"/>
                </a:cubicBezTo>
                <a:cubicBezTo>
                  <a:pt x="756" y="200"/>
                  <a:pt x="752" y="200"/>
                  <a:pt x="748" y="200"/>
                </a:cubicBezTo>
                <a:cubicBezTo>
                  <a:pt x="748" y="183"/>
                  <a:pt x="749" y="167"/>
                  <a:pt x="749" y="150"/>
                </a:cubicBezTo>
                <a:cubicBezTo>
                  <a:pt x="760" y="151"/>
                  <a:pt x="772" y="150"/>
                  <a:pt x="781" y="145"/>
                </a:cubicBezTo>
                <a:cubicBezTo>
                  <a:pt x="784" y="143"/>
                  <a:pt x="783" y="138"/>
                  <a:pt x="780" y="139"/>
                </a:cubicBezTo>
                <a:close/>
                <a:moveTo>
                  <a:pt x="784" y="203"/>
                </a:moveTo>
                <a:cubicBezTo>
                  <a:pt x="784" y="217"/>
                  <a:pt x="785" y="232"/>
                  <a:pt x="785" y="246"/>
                </a:cubicBezTo>
                <a:cubicBezTo>
                  <a:pt x="772" y="248"/>
                  <a:pt x="761" y="249"/>
                  <a:pt x="748" y="245"/>
                </a:cubicBezTo>
                <a:cubicBezTo>
                  <a:pt x="748" y="233"/>
                  <a:pt x="748" y="221"/>
                  <a:pt x="748" y="208"/>
                </a:cubicBezTo>
                <a:cubicBezTo>
                  <a:pt x="761" y="209"/>
                  <a:pt x="774" y="208"/>
                  <a:pt x="784" y="203"/>
                </a:cubicBezTo>
                <a:close/>
                <a:moveTo>
                  <a:pt x="785" y="256"/>
                </a:moveTo>
                <a:cubicBezTo>
                  <a:pt x="785" y="261"/>
                  <a:pt x="785" y="265"/>
                  <a:pt x="785" y="270"/>
                </a:cubicBezTo>
                <a:cubicBezTo>
                  <a:pt x="785" y="277"/>
                  <a:pt x="785" y="284"/>
                  <a:pt x="785" y="291"/>
                </a:cubicBezTo>
                <a:cubicBezTo>
                  <a:pt x="773" y="294"/>
                  <a:pt x="761" y="297"/>
                  <a:pt x="747" y="297"/>
                </a:cubicBezTo>
                <a:cubicBezTo>
                  <a:pt x="748" y="282"/>
                  <a:pt x="748" y="267"/>
                  <a:pt x="748" y="253"/>
                </a:cubicBezTo>
                <a:cubicBezTo>
                  <a:pt x="759" y="257"/>
                  <a:pt x="773" y="259"/>
                  <a:pt x="785" y="256"/>
                </a:cubicBezTo>
                <a:close/>
                <a:moveTo>
                  <a:pt x="785" y="301"/>
                </a:moveTo>
                <a:cubicBezTo>
                  <a:pt x="785" y="315"/>
                  <a:pt x="785" y="330"/>
                  <a:pt x="785" y="344"/>
                </a:cubicBezTo>
                <a:cubicBezTo>
                  <a:pt x="772" y="343"/>
                  <a:pt x="758" y="346"/>
                  <a:pt x="746" y="349"/>
                </a:cubicBezTo>
                <a:cubicBezTo>
                  <a:pt x="747" y="335"/>
                  <a:pt x="747" y="320"/>
                  <a:pt x="747" y="305"/>
                </a:cubicBezTo>
                <a:cubicBezTo>
                  <a:pt x="760" y="306"/>
                  <a:pt x="773" y="305"/>
                  <a:pt x="785" y="301"/>
                </a:cubicBezTo>
                <a:close/>
                <a:moveTo>
                  <a:pt x="722" y="369"/>
                </a:moveTo>
                <a:cubicBezTo>
                  <a:pt x="635" y="378"/>
                  <a:pt x="549" y="394"/>
                  <a:pt x="462" y="400"/>
                </a:cubicBezTo>
                <a:cubicBezTo>
                  <a:pt x="375" y="407"/>
                  <a:pt x="287" y="410"/>
                  <a:pt x="200" y="416"/>
                </a:cubicBezTo>
                <a:cubicBezTo>
                  <a:pt x="200" y="414"/>
                  <a:pt x="200" y="413"/>
                  <a:pt x="200" y="412"/>
                </a:cubicBezTo>
                <a:cubicBezTo>
                  <a:pt x="192" y="348"/>
                  <a:pt x="188" y="284"/>
                  <a:pt x="188" y="220"/>
                </a:cubicBezTo>
                <a:cubicBezTo>
                  <a:pt x="187" y="182"/>
                  <a:pt x="177" y="139"/>
                  <a:pt x="220" y="120"/>
                </a:cubicBezTo>
                <a:cubicBezTo>
                  <a:pt x="244" y="109"/>
                  <a:pt x="294" y="117"/>
                  <a:pt x="321" y="116"/>
                </a:cubicBezTo>
                <a:cubicBezTo>
                  <a:pt x="455" y="111"/>
                  <a:pt x="589" y="109"/>
                  <a:pt x="723" y="113"/>
                </a:cubicBezTo>
                <a:cubicBezTo>
                  <a:pt x="723" y="199"/>
                  <a:pt x="721" y="284"/>
                  <a:pt x="722" y="369"/>
                </a:cubicBezTo>
                <a:close/>
                <a:moveTo>
                  <a:pt x="62" y="692"/>
                </a:moveTo>
                <a:cubicBezTo>
                  <a:pt x="72" y="669"/>
                  <a:pt x="82" y="647"/>
                  <a:pt x="92" y="624"/>
                </a:cubicBezTo>
                <a:cubicBezTo>
                  <a:pt x="112" y="580"/>
                  <a:pt x="134" y="535"/>
                  <a:pt x="149" y="489"/>
                </a:cubicBezTo>
                <a:cubicBezTo>
                  <a:pt x="258" y="507"/>
                  <a:pt x="365" y="522"/>
                  <a:pt x="476" y="521"/>
                </a:cubicBezTo>
                <a:cubicBezTo>
                  <a:pt x="535" y="520"/>
                  <a:pt x="594" y="517"/>
                  <a:pt x="653" y="511"/>
                </a:cubicBezTo>
                <a:cubicBezTo>
                  <a:pt x="691" y="507"/>
                  <a:pt x="741" y="507"/>
                  <a:pt x="776" y="492"/>
                </a:cubicBezTo>
                <a:cubicBezTo>
                  <a:pt x="780" y="491"/>
                  <a:pt x="783" y="490"/>
                  <a:pt x="785" y="488"/>
                </a:cubicBezTo>
                <a:cubicBezTo>
                  <a:pt x="791" y="498"/>
                  <a:pt x="796" y="508"/>
                  <a:pt x="802" y="519"/>
                </a:cubicBezTo>
                <a:cubicBezTo>
                  <a:pt x="791" y="519"/>
                  <a:pt x="780" y="521"/>
                  <a:pt x="770" y="525"/>
                </a:cubicBezTo>
                <a:cubicBezTo>
                  <a:pt x="766" y="526"/>
                  <a:pt x="768" y="531"/>
                  <a:pt x="771" y="530"/>
                </a:cubicBezTo>
                <a:cubicBezTo>
                  <a:pt x="783" y="527"/>
                  <a:pt x="794" y="527"/>
                  <a:pt x="806" y="527"/>
                </a:cubicBezTo>
                <a:cubicBezTo>
                  <a:pt x="810" y="535"/>
                  <a:pt x="814" y="543"/>
                  <a:pt x="818" y="551"/>
                </a:cubicBezTo>
                <a:cubicBezTo>
                  <a:pt x="814" y="551"/>
                  <a:pt x="810" y="551"/>
                  <a:pt x="805" y="551"/>
                </a:cubicBezTo>
                <a:cubicBezTo>
                  <a:pt x="797" y="551"/>
                  <a:pt x="789" y="549"/>
                  <a:pt x="780" y="547"/>
                </a:cubicBezTo>
                <a:cubicBezTo>
                  <a:pt x="776" y="546"/>
                  <a:pt x="775" y="552"/>
                  <a:pt x="779" y="553"/>
                </a:cubicBezTo>
                <a:cubicBezTo>
                  <a:pt x="792" y="557"/>
                  <a:pt x="808" y="561"/>
                  <a:pt x="822" y="559"/>
                </a:cubicBezTo>
                <a:cubicBezTo>
                  <a:pt x="827" y="570"/>
                  <a:pt x="833" y="580"/>
                  <a:pt x="838" y="591"/>
                </a:cubicBezTo>
                <a:cubicBezTo>
                  <a:pt x="824" y="591"/>
                  <a:pt x="811" y="592"/>
                  <a:pt x="797" y="592"/>
                </a:cubicBezTo>
                <a:cubicBezTo>
                  <a:pt x="797" y="592"/>
                  <a:pt x="797" y="593"/>
                  <a:pt x="797" y="593"/>
                </a:cubicBezTo>
                <a:cubicBezTo>
                  <a:pt x="785" y="572"/>
                  <a:pt x="772" y="552"/>
                  <a:pt x="756" y="534"/>
                </a:cubicBezTo>
                <a:cubicBezTo>
                  <a:pt x="756" y="533"/>
                  <a:pt x="756" y="532"/>
                  <a:pt x="755" y="532"/>
                </a:cubicBezTo>
                <a:cubicBezTo>
                  <a:pt x="753" y="529"/>
                  <a:pt x="751" y="526"/>
                  <a:pt x="748" y="524"/>
                </a:cubicBezTo>
                <a:cubicBezTo>
                  <a:pt x="742" y="517"/>
                  <a:pt x="733" y="522"/>
                  <a:pt x="731" y="529"/>
                </a:cubicBezTo>
                <a:cubicBezTo>
                  <a:pt x="724" y="529"/>
                  <a:pt x="718" y="529"/>
                  <a:pt x="711" y="529"/>
                </a:cubicBezTo>
                <a:cubicBezTo>
                  <a:pt x="707" y="521"/>
                  <a:pt x="696" y="523"/>
                  <a:pt x="691" y="529"/>
                </a:cubicBezTo>
                <a:cubicBezTo>
                  <a:pt x="517" y="529"/>
                  <a:pt x="340" y="535"/>
                  <a:pt x="167" y="548"/>
                </a:cubicBezTo>
                <a:cubicBezTo>
                  <a:pt x="164" y="540"/>
                  <a:pt x="154" y="537"/>
                  <a:pt x="150" y="546"/>
                </a:cubicBezTo>
                <a:cubicBezTo>
                  <a:pt x="129" y="591"/>
                  <a:pt x="109" y="636"/>
                  <a:pt x="93" y="684"/>
                </a:cubicBezTo>
                <a:cubicBezTo>
                  <a:pt x="91" y="692"/>
                  <a:pt x="83" y="712"/>
                  <a:pt x="89" y="721"/>
                </a:cubicBezTo>
                <a:cubicBezTo>
                  <a:pt x="86" y="726"/>
                  <a:pt x="87" y="734"/>
                  <a:pt x="95" y="734"/>
                </a:cubicBezTo>
                <a:cubicBezTo>
                  <a:pt x="222" y="735"/>
                  <a:pt x="350" y="730"/>
                  <a:pt x="477" y="727"/>
                </a:cubicBezTo>
                <a:cubicBezTo>
                  <a:pt x="594" y="725"/>
                  <a:pt x="720" y="733"/>
                  <a:pt x="835" y="714"/>
                </a:cubicBezTo>
                <a:cubicBezTo>
                  <a:pt x="836" y="714"/>
                  <a:pt x="837" y="714"/>
                  <a:pt x="837" y="713"/>
                </a:cubicBezTo>
                <a:cubicBezTo>
                  <a:pt x="852" y="716"/>
                  <a:pt x="868" y="717"/>
                  <a:pt x="883" y="715"/>
                </a:cubicBezTo>
                <a:cubicBezTo>
                  <a:pt x="881" y="722"/>
                  <a:pt x="875" y="728"/>
                  <a:pt x="865" y="735"/>
                </a:cubicBezTo>
                <a:cubicBezTo>
                  <a:pt x="855" y="742"/>
                  <a:pt x="800" y="738"/>
                  <a:pt x="787" y="739"/>
                </a:cubicBezTo>
                <a:cubicBezTo>
                  <a:pt x="674" y="746"/>
                  <a:pt x="561" y="749"/>
                  <a:pt x="448" y="753"/>
                </a:cubicBezTo>
                <a:cubicBezTo>
                  <a:pt x="396" y="756"/>
                  <a:pt x="343" y="758"/>
                  <a:pt x="291" y="760"/>
                </a:cubicBezTo>
                <a:cubicBezTo>
                  <a:pt x="236" y="763"/>
                  <a:pt x="163" y="777"/>
                  <a:pt x="109" y="767"/>
                </a:cubicBezTo>
                <a:cubicBezTo>
                  <a:pt x="100" y="767"/>
                  <a:pt x="91" y="768"/>
                  <a:pt x="82" y="768"/>
                </a:cubicBezTo>
                <a:cubicBezTo>
                  <a:pt x="43" y="748"/>
                  <a:pt x="37" y="722"/>
                  <a:pt x="62" y="692"/>
                </a:cubicBezTo>
                <a:close/>
                <a:moveTo>
                  <a:pt x="483" y="636"/>
                </a:moveTo>
                <a:cubicBezTo>
                  <a:pt x="467" y="637"/>
                  <a:pt x="451" y="637"/>
                  <a:pt x="435" y="637"/>
                </a:cubicBezTo>
                <a:cubicBezTo>
                  <a:pt x="436" y="625"/>
                  <a:pt x="436" y="613"/>
                  <a:pt x="436" y="600"/>
                </a:cubicBezTo>
                <a:cubicBezTo>
                  <a:pt x="447" y="600"/>
                  <a:pt x="457" y="600"/>
                  <a:pt x="468" y="599"/>
                </a:cubicBezTo>
                <a:cubicBezTo>
                  <a:pt x="473" y="599"/>
                  <a:pt x="478" y="599"/>
                  <a:pt x="482" y="599"/>
                </a:cubicBezTo>
                <a:cubicBezTo>
                  <a:pt x="482" y="611"/>
                  <a:pt x="482" y="624"/>
                  <a:pt x="483" y="636"/>
                </a:cubicBezTo>
                <a:close/>
                <a:moveTo>
                  <a:pt x="455" y="576"/>
                </a:moveTo>
                <a:cubicBezTo>
                  <a:pt x="448" y="577"/>
                  <a:pt x="442" y="577"/>
                  <a:pt x="435" y="577"/>
                </a:cubicBezTo>
                <a:cubicBezTo>
                  <a:pt x="435" y="572"/>
                  <a:pt x="434" y="568"/>
                  <a:pt x="433" y="563"/>
                </a:cubicBezTo>
                <a:cubicBezTo>
                  <a:pt x="452" y="563"/>
                  <a:pt x="470" y="562"/>
                  <a:pt x="488" y="562"/>
                </a:cubicBezTo>
                <a:cubicBezTo>
                  <a:pt x="487" y="566"/>
                  <a:pt x="486" y="571"/>
                  <a:pt x="485" y="575"/>
                </a:cubicBezTo>
                <a:cubicBezTo>
                  <a:pt x="475" y="576"/>
                  <a:pt x="465" y="576"/>
                  <a:pt x="455" y="576"/>
                </a:cubicBezTo>
                <a:close/>
                <a:moveTo>
                  <a:pt x="434" y="666"/>
                </a:moveTo>
                <a:cubicBezTo>
                  <a:pt x="434" y="665"/>
                  <a:pt x="434" y="665"/>
                  <a:pt x="434" y="665"/>
                </a:cubicBezTo>
                <a:cubicBezTo>
                  <a:pt x="451" y="665"/>
                  <a:pt x="468" y="665"/>
                  <a:pt x="486" y="665"/>
                </a:cubicBezTo>
                <a:cubicBezTo>
                  <a:pt x="487" y="678"/>
                  <a:pt x="489" y="690"/>
                  <a:pt x="490" y="701"/>
                </a:cubicBezTo>
                <a:cubicBezTo>
                  <a:pt x="490" y="702"/>
                  <a:pt x="491" y="703"/>
                  <a:pt x="491" y="704"/>
                </a:cubicBezTo>
                <a:cubicBezTo>
                  <a:pt x="482" y="704"/>
                  <a:pt x="473" y="704"/>
                  <a:pt x="464" y="705"/>
                </a:cubicBezTo>
                <a:cubicBezTo>
                  <a:pt x="449" y="705"/>
                  <a:pt x="434" y="706"/>
                  <a:pt x="419" y="706"/>
                </a:cubicBezTo>
                <a:cubicBezTo>
                  <a:pt x="435" y="698"/>
                  <a:pt x="433" y="682"/>
                  <a:pt x="434" y="666"/>
                </a:cubicBezTo>
                <a:close/>
                <a:moveTo>
                  <a:pt x="411" y="706"/>
                </a:moveTo>
                <a:cubicBezTo>
                  <a:pt x="392" y="707"/>
                  <a:pt x="374" y="707"/>
                  <a:pt x="356" y="708"/>
                </a:cubicBezTo>
                <a:cubicBezTo>
                  <a:pt x="356" y="708"/>
                  <a:pt x="356" y="708"/>
                  <a:pt x="356" y="708"/>
                </a:cubicBezTo>
                <a:cubicBezTo>
                  <a:pt x="358" y="694"/>
                  <a:pt x="360" y="680"/>
                  <a:pt x="361" y="666"/>
                </a:cubicBezTo>
                <a:cubicBezTo>
                  <a:pt x="380" y="666"/>
                  <a:pt x="398" y="666"/>
                  <a:pt x="417" y="665"/>
                </a:cubicBezTo>
                <a:cubicBezTo>
                  <a:pt x="417" y="680"/>
                  <a:pt x="417" y="693"/>
                  <a:pt x="412" y="696"/>
                </a:cubicBezTo>
                <a:cubicBezTo>
                  <a:pt x="408" y="698"/>
                  <a:pt x="408" y="704"/>
                  <a:pt x="411" y="706"/>
                </a:cubicBezTo>
                <a:close/>
                <a:moveTo>
                  <a:pt x="413" y="578"/>
                </a:moveTo>
                <a:cubicBezTo>
                  <a:pt x="396" y="578"/>
                  <a:pt x="379" y="579"/>
                  <a:pt x="361" y="579"/>
                </a:cubicBezTo>
                <a:cubicBezTo>
                  <a:pt x="361" y="574"/>
                  <a:pt x="360" y="569"/>
                  <a:pt x="360" y="565"/>
                </a:cubicBezTo>
                <a:cubicBezTo>
                  <a:pt x="378" y="564"/>
                  <a:pt x="396" y="564"/>
                  <a:pt x="415" y="563"/>
                </a:cubicBezTo>
                <a:cubicBezTo>
                  <a:pt x="414" y="568"/>
                  <a:pt x="413" y="573"/>
                  <a:pt x="413" y="578"/>
                </a:cubicBezTo>
                <a:close/>
                <a:moveTo>
                  <a:pt x="414" y="638"/>
                </a:moveTo>
                <a:cubicBezTo>
                  <a:pt x="397" y="638"/>
                  <a:pt x="380" y="638"/>
                  <a:pt x="363" y="639"/>
                </a:cubicBezTo>
                <a:cubicBezTo>
                  <a:pt x="363" y="627"/>
                  <a:pt x="363" y="615"/>
                  <a:pt x="363" y="603"/>
                </a:cubicBezTo>
                <a:cubicBezTo>
                  <a:pt x="380" y="603"/>
                  <a:pt x="396" y="602"/>
                  <a:pt x="413" y="601"/>
                </a:cubicBezTo>
                <a:cubicBezTo>
                  <a:pt x="413" y="609"/>
                  <a:pt x="413" y="617"/>
                  <a:pt x="413" y="625"/>
                </a:cubicBezTo>
                <a:cubicBezTo>
                  <a:pt x="413" y="627"/>
                  <a:pt x="414" y="632"/>
                  <a:pt x="414" y="638"/>
                </a:cubicBezTo>
                <a:close/>
                <a:moveTo>
                  <a:pt x="339" y="709"/>
                </a:moveTo>
                <a:cubicBezTo>
                  <a:pt x="324" y="709"/>
                  <a:pt x="308" y="709"/>
                  <a:pt x="293" y="710"/>
                </a:cubicBezTo>
                <a:cubicBezTo>
                  <a:pt x="294" y="695"/>
                  <a:pt x="295" y="681"/>
                  <a:pt x="296" y="666"/>
                </a:cubicBezTo>
                <a:cubicBezTo>
                  <a:pt x="311" y="666"/>
                  <a:pt x="326" y="666"/>
                  <a:pt x="342" y="666"/>
                </a:cubicBezTo>
                <a:cubicBezTo>
                  <a:pt x="341" y="679"/>
                  <a:pt x="340" y="692"/>
                  <a:pt x="339" y="705"/>
                </a:cubicBezTo>
                <a:cubicBezTo>
                  <a:pt x="339" y="707"/>
                  <a:pt x="339" y="708"/>
                  <a:pt x="339" y="709"/>
                </a:cubicBezTo>
                <a:close/>
                <a:moveTo>
                  <a:pt x="299" y="640"/>
                </a:moveTo>
                <a:cubicBezTo>
                  <a:pt x="300" y="629"/>
                  <a:pt x="301" y="617"/>
                  <a:pt x="302" y="605"/>
                </a:cubicBezTo>
                <a:cubicBezTo>
                  <a:pt x="315" y="605"/>
                  <a:pt x="329" y="604"/>
                  <a:pt x="342" y="604"/>
                </a:cubicBezTo>
                <a:cubicBezTo>
                  <a:pt x="342" y="616"/>
                  <a:pt x="342" y="627"/>
                  <a:pt x="342" y="639"/>
                </a:cubicBezTo>
                <a:cubicBezTo>
                  <a:pt x="328" y="639"/>
                  <a:pt x="313" y="640"/>
                  <a:pt x="299" y="640"/>
                </a:cubicBezTo>
                <a:close/>
                <a:moveTo>
                  <a:pt x="303" y="581"/>
                </a:moveTo>
                <a:cubicBezTo>
                  <a:pt x="303" y="576"/>
                  <a:pt x="303" y="570"/>
                  <a:pt x="303" y="565"/>
                </a:cubicBezTo>
                <a:cubicBezTo>
                  <a:pt x="316" y="565"/>
                  <a:pt x="328" y="565"/>
                  <a:pt x="341" y="565"/>
                </a:cubicBezTo>
                <a:cubicBezTo>
                  <a:pt x="341" y="570"/>
                  <a:pt x="341" y="575"/>
                  <a:pt x="341" y="580"/>
                </a:cubicBezTo>
                <a:cubicBezTo>
                  <a:pt x="329" y="580"/>
                  <a:pt x="316" y="580"/>
                  <a:pt x="303" y="581"/>
                </a:cubicBezTo>
                <a:close/>
                <a:moveTo>
                  <a:pt x="278" y="641"/>
                </a:moveTo>
                <a:cubicBezTo>
                  <a:pt x="262" y="641"/>
                  <a:pt x="247" y="641"/>
                  <a:pt x="232" y="642"/>
                </a:cubicBezTo>
                <a:cubicBezTo>
                  <a:pt x="233" y="630"/>
                  <a:pt x="234" y="619"/>
                  <a:pt x="234" y="607"/>
                </a:cubicBezTo>
                <a:cubicBezTo>
                  <a:pt x="249" y="607"/>
                  <a:pt x="265" y="607"/>
                  <a:pt x="280" y="606"/>
                </a:cubicBezTo>
                <a:cubicBezTo>
                  <a:pt x="279" y="617"/>
                  <a:pt x="278" y="629"/>
                  <a:pt x="278" y="641"/>
                </a:cubicBezTo>
                <a:close/>
                <a:moveTo>
                  <a:pt x="279" y="710"/>
                </a:moveTo>
                <a:cubicBezTo>
                  <a:pt x="260" y="711"/>
                  <a:pt x="242" y="711"/>
                  <a:pt x="224" y="712"/>
                </a:cubicBezTo>
                <a:cubicBezTo>
                  <a:pt x="226" y="697"/>
                  <a:pt x="228" y="681"/>
                  <a:pt x="229" y="666"/>
                </a:cubicBezTo>
                <a:cubicBezTo>
                  <a:pt x="245" y="666"/>
                  <a:pt x="261" y="666"/>
                  <a:pt x="277" y="666"/>
                </a:cubicBezTo>
                <a:cubicBezTo>
                  <a:pt x="278" y="681"/>
                  <a:pt x="278" y="696"/>
                  <a:pt x="279" y="710"/>
                </a:cubicBezTo>
                <a:cubicBezTo>
                  <a:pt x="279" y="710"/>
                  <a:pt x="279" y="710"/>
                  <a:pt x="279" y="710"/>
                </a:cubicBezTo>
                <a:close/>
                <a:moveTo>
                  <a:pt x="235" y="583"/>
                </a:moveTo>
                <a:cubicBezTo>
                  <a:pt x="235" y="577"/>
                  <a:pt x="235" y="571"/>
                  <a:pt x="235" y="565"/>
                </a:cubicBezTo>
                <a:cubicBezTo>
                  <a:pt x="252" y="565"/>
                  <a:pt x="269" y="565"/>
                  <a:pt x="286" y="565"/>
                </a:cubicBezTo>
                <a:cubicBezTo>
                  <a:pt x="285" y="571"/>
                  <a:pt x="284" y="576"/>
                  <a:pt x="283" y="581"/>
                </a:cubicBezTo>
                <a:cubicBezTo>
                  <a:pt x="267" y="582"/>
                  <a:pt x="251" y="582"/>
                  <a:pt x="235" y="583"/>
                </a:cubicBezTo>
                <a:close/>
                <a:moveTo>
                  <a:pt x="151" y="715"/>
                </a:moveTo>
                <a:cubicBezTo>
                  <a:pt x="136" y="716"/>
                  <a:pt x="121" y="716"/>
                  <a:pt x="105" y="717"/>
                </a:cubicBezTo>
                <a:cubicBezTo>
                  <a:pt x="105" y="717"/>
                  <a:pt x="105" y="717"/>
                  <a:pt x="105" y="716"/>
                </a:cubicBezTo>
                <a:cubicBezTo>
                  <a:pt x="109" y="699"/>
                  <a:pt x="114" y="680"/>
                  <a:pt x="121" y="662"/>
                </a:cubicBezTo>
                <a:cubicBezTo>
                  <a:pt x="122" y="663"/>
                  <a:pt x="124" y="664"/>
                  <a:pt x="126" y="664"/>
                </a:cubicBezTo>
                <a:cubicBezTo>
                  <a:pt x="136" y="664"/>
                  <a:pt x="145" y="664"/>
                  <a:pt x="154" y="664"/>
                </a:cubicBezTo>
                <a:cubicBezTo>
                  <a:pt x="153" y="681"/>
                  <a:pt x="151" y="698"/>
                  <a:pt x="151" y="715"/>
                </a:cubicBezTo>
                <a:cubicBezTo>
                  <a:pt x="151" y="715"/>
                  <a:pt x="151" y="715"/>
                  <a:pt x="151" y="715"/>
                </a:cubicBezTo>
                <a:close/>
                <a:moveTo>
                  <a:pt x="127" y="645"/>
                </a:moveTo>
                <a:cubicBezTo>
                  <a:pt x="132" y="633"/>
                  <a:pt x="138" y="620"/>
                  <a:pt x="143" y="608"/>
                </a:cubicBezTo>
                <a:cubicBezTo>
                  <a:pt x="149" y="608"/>
                  <a:pt x="154" y="608"/>
                  <a:pt x="160" y="608"/>
                </a:cubicBezTo>
                <a:cubicBezTo>
                  <a:pt x="160" y="612"/>
                  <a:pt x="159" y="617"/>
                  <a:pt x="159" y="622"/>
                </a:cubicBezTo>
                <a:cubicBezTo>
                  <a:pt x="158" y="629"/>
                  <a:pt x="157" y="637"/>
                  <a:pt x="156" y="644"/>
                </a:cubicBezTo>
                <a:cubicBezTo>
                  <a:pt x="147" y="645"/>
                  <a:pt x="137" y="645"/>
                  <a:pt x="127" y="645"/>
                </a:cubicBezTo>
                <a:close/>
                <a:moveTo>
                  <a:pt x="152" y="588"/>
                </a:moveTo>
                <a:cubicBezTo>
                  <a:pt x="155" y="580"/>
                  <a:pt x="159" y="572"/>
                  <a:pt x="162" y="565"/>
                </a:cubicBezTo>
                <a:cubicBezTo>
                  <a:pt x="163" y="565"/>
                  <a:pt x="163" y="565"/>
                  <a:pt x="163" y="565"/>
                </a:cubicBezTo>
                <a:cubicBezTo>
                  <a:pt x="166" y="565"/>
                  <a:pt x="168" y="565"/>
                  <a:pt x="171" y="565"/>
                </a:cubicBezTo>
                <a:cubicBezTo>
                  <a:pt x="166" y="572"/>
                  <a:pt x="164" y="579"/>
                  <a:pt x="162" y="587"/>
                </a:cubicBezTo>
                <a:cubicBezTo>
                  <a:pt x="159" y="587"/>
                  <a:pt x="155" y="587"/>
                  <a:pt x="152" y="588"/>
                </a:cubicBezTo>
                <a:close/>
                <a:moveTo>
                  <a:pt x="176" y="665"/>
                </a:moveTo>
                <a:cubicBezTo>
                  <a:pt x="187" y="665"/>
                  <a:pt x="198" y="665"/>
                  <a:pt x="209" y="665"/>
                </a:cubicBezTo>
                <a:cubicBezTo>
                  <a:pt x="208" y="681"/>
                  <a:pt x="207" y="697"/>
                  <a:pt x="206" y="713"/>
                </a:cubicBezTo>
                <a:cubicBezTo>
                  <a:pt x="193" y="713"/>
                  <a:pt x="180" y="714"/>
                  <a:pt x="168" y="714"/>
                </a:cubicBezTo>
                <a:cubicBezTo>
                  <a:pt x="171" y="698"/>
                  <a:pt x="174" y="681"/>
                  <a:pt x="176" y="665"/>
                </a:cubicBezTo>
                <a:close/>
                <a:moveTo>
                  <a:pt x="179" y="643"/>
                </a:moveTo>
                <a:cubicBezTo>
                  <a:pt x="179" y="637"/>
                  <a:pt x="180" y="631"/>
                  <a:pt x="181" y="625"/>
                </a:cubicBezTo>
                <a:cubicBezTo>
                  <a:pt x="182" y="619"/>
                  <a:pt x="183" y="614"/>
                  <a:pt x="184" y="608"/>
                </a:cubicBezTo>
                <a:cubicBezTo>
                  <a:pt x="194" y="608"/>
                  <a:pt x="204" y="608"/>
                  <a:pt x="214" y="608"/>
                </a:cubicBezTo>
                <a:cubicBezTo>
                  <a:pt x="213" y="619"/>
                  <a:pt x="212" y="631"/>
                  <a:pt x="211" y="642"/>
                </a:cubicBezTo>
                <a:cubicBezTo>
                  <a:pt x="200" y="643"/>
                  <a:pt x="189" y="643"/>
                  <a:pt x="179" y="643"/>
                </a:cubicBezTo>
                <a:close/>
                <a:moveTo>
                  <a:pt x="186" y="586"/>
                </a:moveTo>
                <a:cubicBezTo>
                  <a:pt x="186" y="579"/>
                  <a:pt x="185" y="572"/>
                  <a:pt x="182" y="565"/>
                </a:cubicBezTo>
                <a:cubicBezTo>
                  <a:pt x="195" y="565"/>
                  <a:pt x="208" y="565"/>
                  <a:pt x="221" y="565"/>
                </a:cubicBezTo>
                <a:cubicBezTo>
                  <a:pt x="220" y="571"/>
                  <a:pt x="219" y="578"/>
                  <a:pt x="218" y="584"/>
                </a:cubicBezTo>
                <a:cubicBezTo>
                  <a:pt x="207" y="585"/>
                  <a:pt x="197" y="585"/>
                  <a:pt x="186" y="586"/>
                </a:cubicBezTo>
                <a:close/>
                <a:moveTo>
                  <a:pt x="885" y="787"/>
                </a:moveTo>
                <a:cubicBezTo>
                  <a:pt x="835" y="789"/>
                  <a:pt x="785" y="794"/>
                  <a:pt x="735" y="798"/>
                </a:cubicBezTo>
                <a:cubicBezTo>
                  <a:pt x="734" y="798"/>
                  <a:pt x="734" y="800"/>
                  <a:pt x="735" y="800"/>
                </a:cubicBezTo>
                <a:cubicBezTo>
                  <a:pt x="782" y="803"/>
                  <a:pt x="831" y="803"/>
                  <a:pt x="878" y="797"/>
                </a:cubicBezTo>
                <a:cubicBezTo>
                  <a:pt x="870" y="806"/>
                  <a:pt x="860" y="813"/>
                  <a:pt x="845" y="818"/>
                </a:cubicBezTo>
                <a:cubicBezTo>
                  <a:pt x="813" y="827"/>
                  <a:pt x="763" y="819"/>
                  <a:pt x="728" y="819"/>
                </a:cubicBezTo>
                <a:cubicBezTo>
                  <a:pt x="646" y="819"/>
                  <a:pt x="564" y="821"/>
                  <a:pt x="482" y="820"/>
                </a:cubicBezTo>
                <a:cubicBezTo>
                  <a:pt x="335" y="820"/>
                  <a:pt x="178" y="809"/>
                  <a:pt x="33" y="829"/>
                </a:cubicBezTo>
                <a:cubicBezTo>
                  <a:pt x="35" y="817"/>
                  <a:pt x="29" y="806"/>
                  <a:pt x="27" y="794"/>
                </a:cubicBezTo>
                <a:cubicBezTo>
                  <a:pt x="26" y="787"/>
                  <a:pt x="25" y="779"/>
                  <a:pt x="24" y="772"/>
                </a:cubicBezTo>
                <a:cubicBezTo>
                  <a:pt x="26" y="774"/>
                  <a:pt x="28" y="777"/>
                  <a:pt x="30" y="779"/>
                </a:cubicBezTo>
                <a:cubicBezTo>
                  <a:pt x="65" y="811"/>
                  <a:pt x="146" y="789"/>
                  <a:pt x="187" y="788"/>
                </a:cubicBezTo>
                <a:cubicBezTo>
                  <a:pt x="274" y="785"/>
                  <a:pt x="361" y="782"/>
                  <a:pt x="448" y="779"/>
                </a:cubicBezTo>
                <a:cubicBezTo>
                  <a:pt x="530" y="776"/>
                  <a:pt x="613" y="771"/>
                  <a:pt x="696" y="769"/>
                </a:cubicBezTo>
                <a:cubicBezTo>
                  <a:pt x="739" y="768"/>
                  <a:pt x="783" y="768"/>
                  <a:pt x="826" y="766"/>
                </a:cubicBezTo>
                <a:cubicBezTo>
                  <a:pt x="848" y="766"/>
                  <a:pt x="875" y="769"/>
                  <a:pt x="896" y="760"/>
                </a:cubicBezTo>
                <a:cubicBezTo>
                  <a:pt x="893" y="769"/>
                  <a:pt x="889" y="779"/>
                  <a:pt x="885" y="787"/>
                </a:cubicBezTo>
                <a:close/>
              </a:path>
            </a:pathLst>
          </a:custGeom>
          <a:solidFill>
            <a:srgbClr val="0070C0"/>
          </a:solidFill>
          <a:ln w="9525">
            <a:noFill/>
          </a:ln>
        </p:spPr>
        <p:txBody>
          <a:bodyPr/>
          <a:p>
            <a:endParaRPr lang="zh-CN" altLang="en-US"/>
          </a:p>
        </p:txBody>
      </p:sp>
      <p:cxnSp>
        <p:nvCxnSpPr>
          <p:cNvPr id="2" name="直接连接符 1"/>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60432" name="TextBox 14"/>
          <p:cNvSpPr txBox="1"/>
          <p:nvPr/>
        </p:nvSpPr>
        <p:spPr>
          <a:xfrm>
            <a:off x="312738" y="58738"/>
            <a:ext cx="6259512" cy="460375"/>
          </a:xfrm>
          <a:prstGeom prst="rect">
            <a:avLst/>
          </a:prstGeom>
          <a:noFill/>
          <a:ln w="9525">
            <a:noFill/>
          </a:ln>
        </p:spPr>
        <p:txBody>
          <a:bodyPr wrap="square" anchor="t">
            <a:spAutoFit/>
          </a:bodyPr>
          <a:p>
            <a:pPr>
              <a:lnSpc>
                <a:spcPct val="120000"/>
              </a:lnSpc>
            </a:pPr>
            <a:r>
              <a:rPr lang="en-US" altLang="zh-CN" sz="2000" b="1" dirty="0">
                <a:solidFill>
                  <a:srgbClr val="404040"/>
                </a:solidFill>
                <a:latin typeface="微软雅黑" panose="020B0503020204020204" pitchFamily="34" charset="-122"/>
                <a:ea typeface="微软雅黑" panose="020B0503020204020204" pitchFamily="34" charset="-122"/>
              </a:rPr>
              <a:t> </a:t>
            </a:r>
            <a:r>
              <a:rPr lang="en-US" altLang="zh-CN" sz="2000" b="1" dirty="0">
                <a:solidFill>
                  <a:srgbClr val="A94D28"/>
                </a:solidFill>
                <a:latin typeface="微软雅黑" panose="020B0503020204020204" pitchFamily="34" charset="-122"/>
                <a:ea typeface="微软雅黑" panose="020B0503020204020204" pitchFamily="34" charset="-122"/>
              </a:rPr>
              <a:t>5-1</a:t>
            </a:r>
            <a:r>
              <a:rPr lang="zh-CN" altLang="en-US" sz="2000" b="1" dirty="0">
                <a:solidFill>
                  <a:srgbClr val="A94D28"/>
                </a:solidFill>
                <a:latin typeface="微软雅黑" panose="020B0503020204020204" pitchFamily="34" charset="-122"/>
                <a:ea typeface="微软雅黑" panose="020B0503020204020204" pitchFamily="34" charset="-122"/>
              </a:rPr>
              <a:t>、提取标准</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522538" y="730250"/>
            <a:ext cx="5695950" cy="644525"/>
          </a:xfrm>
          <a:prstGeom prst="rect">
            <a:avLst/>
          </a:prstGeom>
          <a:noFill/>
        </p:spPr>
        <p:txBody>
          <a:bodyPr wrap="square" rtlCol="0">
            <a:spAutoFit/>
          </a:bodyPr>
          <a:p>
            <a:pPr algn="just" fontAlgn="auto">
              <a:lnSpc>
                <a:spcPct val="120000"/>
              </a:lnSpc>
            </a:pPr>
            <a:r>
              <a:rPr lang="zh-CN" altLang="en-US" sz="1000" noProof="1">
                <a:solidFill>
                  <a:schemeClr val="dk1">
                    <a:lumMod val="100000"/>
                  </a:schemeClr>
                </a:solidFill>
                <a:latin typeface="+mn-lt"/>
                <a:ea typeface="+mn-ea"/>
                <a:cs typeface="+mn-cs"/>
                <a:sym typeface="+mn-ea"/>
              </a:rPr>
              <a:t>国有企业、事业单位依照本法规定对完成、转化职务科技成果做出重要贡献的人员给予奖励和报酬的支出计入当年本单位工资总额，但不受当年本单位工资总额限制、不纳入本单位工资总额基数。</a:t>
            </a:r>
            <a:endParaRPr lang="zh-CN" altLang="en-US" sz="1000" noProof="1">
              <a:solidFill>
                <a:schemeClr val="dk1">
                  <a:lumMod val="100000"/>
                </a:schemeClr>
              </a:solidFill>
              <a:sym typeface="+mn-ea"/>
            </a:endParaRPr>
          </a:p>
          <a:p>
            <a:pPr algn="just" fontAlgn="auto">
              <a:lnSpc>
                <a:spcPct val="120000"/>
              </a:lnSpc>
            </a:pPr>
            <a:r>
              <a:rPr sz="1000" noProof="1" dirty="0">
                <a:solidFill>
                  <a:schemeClr val="tx1">
                    <a:lumMod val="75000"/>
                    <a:lumOff val="25000"/>
                  </a:schemeClr>
                </a:solidFill>
                <a:latin typeface="微软雅黑" panose="020B0503020204020204" pitchFamily="34" charset="-122"/>
                <a:ea typeface="微软雅黑" panose="020B0503020204020204" pitchFamily="34" charset="-122"/>
                <a:cs typeface="+mn-cs"/>
              </a:rPr>
              <a:t>按照下列标准对完成、转化职务科技成果</a:t>
            </a:r>
            <a:r>
              <a:rPr lang="zh-CN" altLang="en-US" sz="1000" noProof="1">
                <a:solidFill>
                  <a:schemeClr val="dk1">
                    <a:lumMod val="100000"/>
                  </a:schemeClr>
                </a:solidFill>
                <a:latin typeface="+mn-lt"/>
                <a:ea typeface="+mn-ea"/>
                <a:cs typeface="+mn-cs"/>
              </a:rPr>
              <a:t>做出重要贡献</a:t>
            </a:r>
            <a:r>
              <a:rPr sz="1000" noProof="1" dirty="0">
                <a:solidFill>
                  <a:schemeClr val="tx1">
                    <a:lumMod val="75000"/>
                    <a:lumOff val="25000"/>
                  </a:schemeClr>
                </a:solidFill>
                <a:latin typeface="微软雅黑" panose="020B0503020204020204" pitchFamily="34" charset="-122"/>
                <a:ea typeface="微软雅黑" panose="020B0503020204020204" pitchFamily="34" charset="-122"/>
                <a:cs typeface="+mn-cs"/>
              </a:rPr>
              <a:t>的人员给予奖励和报酬：</a:t>
            </a:r>
            <a:endParaRPr sz="1000" noProof="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000000"/>
                                          </p:val>
                                        </p:tav>
                                        <p:tav tm="100000">
                                          <p:val>
                                            <p:strVal val="#ppt_w"/>
                                          </p:val>
                                        </p:tav>
                                      </p:tavLst>
                                    </p:anim>
                                    <p:anim calcmode="lin" valueType="num">
                                      <p:cBhvr>
                                        <p:cTn id="8" dur="500" fill="hold"/>
                                        <p:tgtEl>
                                          <p:spTgt spid="34"/>
                                        </p:tgtEl>
                                        <p:attrNameLst>
                                          <p:attrName>ppt_h</p:attrName>
                                        </p:attrNameLst>
                                      </p:cBhvr>
                                      <p:tavLst>
                                        <p:tav tm="0">
                                          <p:val>
                                            <p:fltVal val="0.00000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1+#ppt_w/2"/>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ppt_x</p:attrName>
                                        </p:attrNameLst>
                                      </p:cBhvr>
                                      <p:tavLst>
                                        <p:tav tm="0">
                                          <p:val>
                                            <p:strVal val="1+#ppt_w/2"/>
                                          </p:val>
                                        </p:tav>
                                        <p:tav tm="100000">
                                          <p:val>
                                            <p:strVal val="#ppt_x"/>
                                          </p:val>
                                        </p:tav>
                                      </p:tavLst>
                                    </p:anim>
                                    <p:anim calcmode="lin" valueType="num">
                                      <p:cBhvr>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ppt_x</p:attrName>
                                        </p:attrNameLst>
                                      </p:cBhvr>
                                      <p:tavLst>
                                        <p:tav tm="0">
                                          <p:val>
                                            <p:strVal val="1+#ppt_w/2"/>
                                          </p:val>
                                        </p:tav>
                                        <p:tav tm="100000">
                                          <p:val>
                                            <p:strVal val="#ppt_x"/>
                                          </p:val>
                                        </p:tav>
                                      </p:tavLst>
                                    </p:anim>
                                    <p:anim calcmode="lin" valueType="num">
                                      <p:cBhvr>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ppt_x</p:attrName>
                                        </p:attrNameLst>
                                      </p:cBhvr>
                                      <p:tavLst>
                                        <p:tav tm="0">
                                          <p:val>
                                            <p:strVal val="1+#ppt_w/2"/>
                                          </p:val>
                                        </p:tav>
                                        <p:tav tm="100000">
                                          <p:val>
                                            <p:strVal val="#ppt_x"/>
                                          </p:val>
                                        </p:tav>
                                      </p:tavLst>
                                    </p:anim>
                                    <p:anim calcmode="lin" valueType="num">
                                      <p:cBhvr>
                                        <p:cTn id="33" dur="5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椭圆 23"/>
          <p:cNvSpPr/>
          <p:nvPr/>
        </p:nvSpPr>
        <p:spPr>
          <a:xfrm>
            <a:off x="825500" y="1349375"/>
            <a:ext cx="1041400" cy="1025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sz="2000" b="1" strike="noStrike" noProof="1" dirty="0">
                <a:solidFill>
                  <a:schemeClr val="tx2"/>
                </a:solidFill>
                <a:latin typeface="+mn-ea"/>
                <a:cs typeface="Arial Black" panose="020B0A04020102020204" charset="0"/>
              </a:rPr>
              <a:t>政策</a:t>
            </a:r>
            <a:endParaRPr lang="zh-CN" sz="2000" b="1" strike="noStrike" noProof="1" dirty="0">
              <a:solidFill>
                <a:schemeClr val="tx2"/>
              </a:solidFill>
              <a:latin typeface="+mn-ea"/>
              <a:cs typeface="Arial Black" panose="020B0A04020102020204" charset="0"/>
            </a:endParaRPr>
          </a:p>
        </p:txBody>
      </p:sp>
      <p:sp>
        <p:nvSpPr>
          <p:cNvPr id="25" name="矩形 24"/>
          <p:cNvSpPr/>
          <p:nvPr/>
        </p:nvSpPr>
        <p:spPr>
          <a:xfrm>
            <a:off x="1588" y="2374900"/>
            <a:ext cx="1403350" cy="196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mn-ea"/>
            </a:endParaRPr>
          </a:p>
        </p:txBody>
      </p:sp>
      <p:sp>
        <p:nvSpPr>
          <p:cNvPr id="26" name="同心圆 25"/>
          <p:cNvSpPr/>
          <p:nvPr/>
        </p:nvSpPr>
        <p:spPr>
          <a:xfrm>
            <a:off x="628650" y="1166813"/>
            <a:ext cx="1423988" cy="1404938"/>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mn-ea"/>
            </a:endParaRPr>
          </a:p>
        </p:txBody>
      </p:sp>
      <p:sp>
        <p:nvSpPr>
          <p:cNvPr id="27" name="TextBox 26"/>
          <p:cNvSpPr txBox="1"/>
          <p:nvPr/>
        </p:nvSpPr>
        <p:spPr>
          <a:xfrm>
            <a:off x="2133600" y="1265238"/>
            <a:ext cx="2584450" cy="976312"/>
          </a:xfrm>
          <a:prstGeom prst="rect">
            <a:avLst/>
          </a:prstGeom>
          <a:noFill/>
          <a:ln w="9525">
            <a:noFill/>
          </a:ln>
        </p:spPr>
        <p:txBody>
          <a:bodyPr wrap="square" anchor="t">
            <a:spAutoFit/>
          </a:bodyPr>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财政部 税务总局 科技部关于科技人员取得职务科技成果转化现金奖励有关个人所得税政策的通知（财税〔2018〕58号）</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28" name="椭圆 27"/>
          <p:cNvSpPr/>
          <p:nvPr/>
        </p:nvSpPr>
        <p:spPr>
          <a:xfrm>
            <a:off x="4908550" y="1858963"/>
            <a:ext cx="1041400" cy="1025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trike="noStrike" noProof="1" dirty="0" smtClean="0">
                <a:solidFill>
                  <a:schemeClr val="tx2">
                    <a:lumMod val="75000"/>
                  </a:schemeClr>
                </a:solidFill>
                <a:latin typeface="+mn-ea"/>
                <a:cs typeface="Arial Black" panose="020B0A04020102020204" charset="0"/>
              </a:rPr>
              <a:t>奖励</a:t>
            </a:r>
            <a:endParaRPr lang="zh-CN" altLang="en-US" sz="2000" b="1" strike="noStrike" noProof="1" dirty="0" smtClean="0">
              <a:solidFill>
                <a:schemeClr val="tx2">
                  <a:lumMod val="75000"/>
                </a:schemeClr>
              </a:solidFill>
              <a:latin typeface="+mn-ea"/>
              <a:cs typeface="Arial Black" panose="020B0A04020102020204" charset="0"/>
            </a:endParaRPr>
          </a:p>
        </p:txBody>
      </p:sp>
      <p:sp>
        <p:nvSpPr>
          <p:cNvPr id="29" name="矩形 28"/>
          <p:cNvSpPr/>
          <p:nvPr/>
        </p:nvSpPr>
        <p:spPr>
          <a:xfrm>
            <a:off x="1588" y="2884488"/>
            <a:ext cx="5427663" cy="1952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mn-ea"/>
            </a:endParaRPr>
          </a:p>
        </p:txBody>
      </p:sp>
      <p:sp>
        <p:nvSpPr>
          <p:cNvPr id="30" name="同心圆 29"/>
          <p:cNvSpPr/>
          <p:nvPr/>
        </p:nvSpPr>
        <p:spPr>
          <a:xfrm>
            <a:off x="4718050" y="1676400"/>
            <a:ext cx="1423988" cy="1403350"/>
          </a:xfrm>
          <a:prstGeom prst="donut">
            <a:avLst>
              <a:gd name="adj" fmla="val 1384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mn-ea"/>
            </a:endParaRPr>
          </a:p>
        </p:txBody>
      </p:sp>
      <p:sp>
        <p:nvSpPr>
          <p:cNvPr id="34" name="TextBox 33"/>
          <p:cNvSpPr txBox="1"/>
          <p:nvPr/>
        </p:nvSpPr>
        <p:spPr>
          <a:xfrm>
            <a:off x="6191250" y="1386840"/>
            <a:ext cx="2590800" cy="1861185"/>
          </a:xfrm>
          <a:prstGeom prst="rect">
            <a:avLst/>
          </a:prstGeom>
          <a:noFill/>
          <a:ln w="9525">
            <a:noFill/>
          </a:ln>
        </p:spPr>
        <p:txBody>
          <a:bodyPr wrap="square" anchor="t">
            <a:spAutoFit/>
          </a:bodyPr>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依法批准设立的非营利性研究开发机构和高等学校（以下简称非营利性科研机构和高校）根据《中华人民共和国促进科技成果转化法》规定，从职务科技成果转化收入中给予科技人员的现金奖励（</a:t>
            </a:r>
            <a:r>
              <a:rPr lang="en-US" altLang="zh-CN" sz="1200" dirty="0">
                <a:solidFill>
                  <a:srgbClr val="404040"/>
                </a:solidFill>
                <a:latin typeface="微软雅黑" panose="020B0503020204020204" pitchFamily="34" charset="-122"/>
                <a:ea typeface="微软雅黑" panose="020B0503020204020204" pitchFamily="34" charset="-122"/>
              </a:rPr>
              <a:t>3</a:t>
            </a:r>
            <a:r>
              <a:rPr lang="zh-CN" altLang="en-US" sz="1200" dirty="0">
                <a:solidFill>
                  <a:srgbClr val="404040"/>
                </a:solidFill>
                <a:latin typeface="微软雅黑" panose="020B0503020204020204" pitchFamily="34" charset="-122"/>
                <a:ea typeface="微软雅黑" panose="020B0503020204020204" pitchFamily="34" charset="-122"/>
              </a:rPr>
              <a:t>年）</a:t>
            </a:r>
            <a:r>
              <a:rPr lang="zh-CN" altLang="zh-CN" sz="1200" dirty="0">
                <a:solidFill>
                  <a:srgbClr val="404040"/>
                </a:solidFill>
                <a:latin typeface="微软雅黑" panose="020B0503020204020204" pitchFamily="34" charset="-122"/>
                <a:ea typeface="微软雅黑" panose="020B0503020204020204" pitchFamily="34" charset="-122"/>
              </a:rPr>
              <a:t>，可减按50%计入科技人员当月“工资、薪金所得”，依法缴纳个人所得税。</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76213" y="3529013"/>
            <a:ext cx="8791575" cy="1196975"/>
          </a:xfrm>
          <a:prstGeom prst="rect">
            <a:avLst/>
          </a:prstGeom>
          <a:noFill/>
          <a:ln w="9525">
            <a:noFill/>
          </a:ln>
        </p:spPr>
        <p:txBody>
          <a:bodyPr wrap="square" anchor="t">
            <a:spAutoFit/>
          </a:bodyPr>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科技成果：是指专利技术（含国防专利）、计算机软件著作权、集成电路布图设计专有权、植物新品种权、生物医药新品种，以及科技部、财政部、税务总局确定的其他技术成果。</a:t>
            </a:r>
            <a:endParaRPr lang="zh-CN" altLang="zh-CN" sz="1200" dirty="0">
              <a:solidFill>
                <a:srgbClr val="404040"/>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科技成果转化：是指非营利性科研机构和高校向他人</a:t>
            </a:r>
            <a:r>
              <a:rPr lang="zh-CN" altLang="zh-CN" sz="1200" dirty="0">
                <a:solidFill>
                  <a:schemeClr val="tx1"/>
                </a:solidFill>
                <a:latin typeface="微软雅黑" panose="020B0503020204020204" pitchFamily="34" charset="-122"/>
                <a:ea typeface="微软雅黑" panose="020B0503020204020204" pitchFamily="34" charset="-122"/>
              </a:rPr>
              <a:t>转让科技成果或者许可</a:t>
            </a:r>
            <a:r>
              <a:rPr lang="zh-CN" altLang="zh-CN" sz="1200" dirty="0">
                <a:solidFill>
                  <a:srgbClr val="404040"/>
                </a:solidFill>
                <a:latin typeface="微软雅黑" panose="020B0503020204020204" pitchFamily="34" charset="-122"/>
                <a:ea typeface="微软雅黑" panose="020B0503020204020204" pitchFamily="34" charset="-122"/>
              </a:rPr>
              <a:t>他人使用科技成果。</a:t>
            </a:r>
            <a:endParaRPr lang="zh-CN" altLang="zh-CN" sz="1200" dirty="0">
              <a:solidFill>
                <a:srgbClr val="404040"/>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现金奖励：是指非营利性科研机构和高校在取得科技成果转化收入三年（36个月）内奖励给科技人员的现金。</a:t>
            </a:r>
            <a:endParaRPr lang="zh-CN" altLang="zh-CN" sz="1200" dirty="0">
              <a:solidFill>
                <a:srgbClr val="404040"/>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受益人员：</a:t>
            </a:r>
            <a:r>
              <a:rPr lang="zh-CN" altLang="zh-CN" sz="1200" dirty="0">
                <a:latin typeface="微软雅黑" panose="020B0503020204020204" pitchFamily="34" charset="-122"/>
                <a:ea typeface="微软雅黑" panose="020B0503020204020204" pitchFamily="34" charset="-122"/>
              </a:rPr>
              <a:t>非营利性</a:t>
            </a:r>
            <a:r>
              <a:rPr lang="zh-CN" altLang="zh-CN" sz="1200" dirty="0">
                <a:solidFill>
                  <a:srgbClr val="404040"/>
                </a:solidFill>
                <a:latin typeface="微软雅黑" panose="020B0503020204020204" pitchFamily="34" charset="-122"/>
                <a:ea typeface="微软雅黑" panose="020B0503020204020204" pitchFamily="34" charset="-122"/>
              </a:rPr>
              <a:t>研究开发机构和高等学校的职工。</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62474" name="TextBox 17"/>
          <p:cNvSpPr txBox="1"/>
          <p:nvPr/>
        </p:nvSpPr>
        <p:spPr>
          <a:xfrm>
            <a:off x="312738" y="58738"/>
            <a:ext cx="7743825"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6</a:t>
            </a:r>
            <a:r>
              <a:rPr lang="zh-CN" altLang="en-US" sz="2000" b="1" dirty="0">
                <a:solidFill>
                  <a:srgbClr val="A94D28"/>
                </a:solidFill>
                <a:latin typeface="微软雅黑" panose="020B0503020204020204" pitchFamily="34" charset="-122"/>
                <a:ea typeface="微软雅黑" panose="020B0503020204020204" pitchFamily="34" charset="-122"/>
              </a:rPr>
              <a:t>、</a:t>
            </a:r>
            <a:r>
              <a:rPr lang="zh-CN" altLang="zh-CN"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rPr>
              <a:t>现金奖励个人</a:t>
            </a:r>
            <a:r>
              <a:rPr lang="zh-CN" altLang="zh-CN" sz="2000" b="1" dirty="0">
                <a:solidFill>
                  <a:srgbClr val="A94D28"/>
                </a:solidFill>
                <a:latin typeface="微软雅黑" panose="020B0503020204020204" pitchFamily="34" charset="-122"/>
                <a:ea typeface="微软雅黑" panose="020B0503020204020204" pitchFamily="34" charset="-122"/>
              </a:rPr>
              <a:t>所得税减征</a:t>
            </a:r>
            <a:r>
              <a:rPr lang="zh-CN" altLang="zh-CN" sz="2000" b="1" dirty="0">
                <a:solidFill>
                  <a:schemeClr val="tx2">
                    <a:lumMod val="75000"/>
                  </a:schemeClr>
                </a:solidFill>
                <a:latin typeface="微软雅黑" panose="020B0503020204020204" pitchFamily="34" charset="-122"/>
                <a:ea typeface="微软雅黑" panose="020B0503020204020204" pitchFamily="34" charset="-122"/>
              </a:rPr>
              <a:t>（技术转让、许可合同）</a:t>
            </a:r>
            <a:endParaRPr lang="zh-CN"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7" grpId="0"/>
      <p:bldP spid="28" grpId="0" bldLvl="0" animBg="1"/>
      <p:bldP spid="29" grpId="0" bldLvl="0" animBg="1"/>
      <p:bldP spid="30" grpId="0" bldLvl="0" animBg="1"/>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右箭头 1"/>
          <p:cNvSpPr/>
          <p:nvPr/>
        </p:nvSpPr>
        <p:spPr>
          <a:xfrm rot="905815">
            <a:off x="3335338" y="1336675"/>
            <a:ext cx="3341688" cy="1382713"/>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tx2">
              <a:lumMod val="75000"/>
            </a:schemeClr>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3" tIns="34281" rIns="68563" bIns="34281" rtlCol="0" anchor="ctr"/>
          <a:lstStyle/>
          <a:p>
            <a:pPr algn="ctr" fontAlgn="auto"/>
            <a:endParaRPr lang="zh-CN" altLang="en-US" sz="1100" strike="noStrike" noProof="1" dirty="0"/>
          </a:p>
        </p:txBody>
      </p:sp>
      <p:sp>
        <p:nvSpPr>
          <p:cNvPr id="13" name="文本框 12"/>
          <p:cNvSpPr txBox="1"/>
          <p:nvPr/>
        </p:nvSpPr>
        <p:spPr>
          <a:xfrm rot="1212081">
            <a:off x="5091113" y="1928813"/>
            <a:ext cx="914400" cy="251460"/>
          </a:xfrm>
          <a:prstGeom prst="rect">
            <a:avLst/>
          </a:prstGeom>
          <a:noFill/>
          <a:ln w="9525">
            <a:noFill/>
          </a:ln>
        </p:spPr>
        <p:txBody>
          <a:bodyPr wrap="none" lIns="0" tIns="34281" rIns="0" bIns="34281" anchor="t">
            <a:spAutoFit/>
          </a:bodyPr>
          <a:p>
            <a:pPr algn="r"/>
            <a:r>
              <a:rPr lang="zh-CN" altLang="en-US" sz="1200" b="1" dirty="0">
                <a:solidFill>
                  <a:schemeClr val="bg1"/>
                </a:solidFill>
                <a:latin typeface="微软雅黑" panose="020B0503020204020204" pitchFamily="34" charset="-122"/>
                <a:ea typeface="微软雅黑" panose="020B0503020204020204" pitchFamily="34" charset="-122"/>
              </a:rPr>
              <a:t>登记机构补贴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4" name="右箭头 1"/>
          <p:cNvSpPr/>
          <p:nvPr/>
        </p:nvSpPr>
        <p:spPr>
          <a:xfrm rot="905815" flipH="1" flipV="1">
            <a:off x="2466975" y="2062163"/>
            <a:ext cx="3341688" cy="1365250"/>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tx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3" tIns="34281" rIns="68563" bIns="34281" rtlCol="0" anchor="ctr"/>
          <a:lstStyle/>
          <a:p>
            <a:pPr algn="ctr" fontAlgn="auto"/>
            <a:endParaRPr lang="zh-CN" altLang="en-US" sz="1100" strike="noStrike" noProof="1" dirty="0"/>
          </a:p>
        </p:txBody>
      </p:sp>
      <p:sp>
        <p:nvSpPr>
          <p:cNvPr id="15" name="文本框 14"/>
          <p:cNvSpPr txBox="1"/>
          <p:nvPr/>
        </p:nvSpPr>
        <p:spPr>
          <a:xfrm rot="1309175">
            <a:off x="3228975" y="2497138"/>
            <a:ext cx="914400" cy="251460"/>
          </a:xfrm>
          <a:prstGeom prst="rect">
            <a:avLst/>
          </a:prstGeom>
          <a:noFill/>
          <a:ln w="9525">
            <a:noFill/>
          </a:ln>
        </p:spPr>
        <p:txBody>
          <a:bodyPr wrap="none" lIns="0" tIns="34281" rIns="0" bIns="34281" anchor="t">
            <a:spAutoFit/>
          </a:bodyPr>
          <a:p>
            <a:r>
              <a:rPr lang="zh-CN" altLang="en-US" sz="1200" b="1" dirty="0">
                <a:solidFill>
                  <a:schemeClr val="bg1"/>
                </a:solidFill>
                <a:latin typeface="微软雅黑" panose="020B0503020204020204" pitchFamily="34" charset="-122"/>
                <a:ea typeface="微软雅黑" panose="020B0503020204020204" pitchFamily="34" charset="-122"/>
              </a:rPr>
              <a:t>企业吸纳补贴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08000" y="1276350"/>
            <a:ext cx="2012950" cy="2005965"/>
          </a:xfrm>
          <a:prstGeom prst="rect">
            <a:avLst/>
          </a:prstGeom>
          <a:noFill/>
          <a:ln w="9525">
            <a:noFill/>
          </a:ln>
        </p:spPr>
        <p:txBody>
          <a:bodyPr wrap="square" lIns="68563" tIns="34281" rIns="68563" bIns="34281" anchor="t">
            <a:spAutoFit/>
          </a:bodyPr>
          <a:p>
            <a:pPr algn="just"/>
            <a:r>
              <a:rPr lang="en-US" sz="1400" dirty="0">
                <a:solidFill>
                  <a:srgbClr val="595959"/>
                </a:solidFill>
                <a:latin typeface="微软雅黑" panose="020B0503020204020204" pitchFamily="34" charset="-122"/>
                <a:ea typeface="微软雅黑" panose="020B0503020204020204" pitchFamily="34" charset="-122"/>
              </a:rPr>
              <a:t>    </a:t>
            </a:r>
            <a:r>
              <a:rPr sz="1400" dirty="0">
                <a:solidFill>
                  <a:srgbClr val="595959"/>
                </a:solidFill>
                <a:latin typeface="微软雅黑" panose="020B0503020204020204" pitchFamily="34" charset="-122"/>
                <a:ea typeface="微软雅黑" panose="020B0503020204020204" pitchFamily="34" charset="-122"/>
              </a:rPr>
              <a:t>鼓励武汉市企业吸纳本地高校、科研院所技术，对上年度委托开发和受让技术实现技术交易额达到50万元及以上的，按技术交易额的10%给予补贴，最高不超过100万元，市区各承担50%。</a:t>
            </a:r>
            <a:endParaRPr sz="1400" dirty="0">
              <a:solidFill>
                <a:srgbClr val="595959"/>
              </a:solidFill>
              <a:latin typeface="微软雅黑" panose="020B0503020204020204" pitchFamily="34" charset="-122"/>
              <a:ea typeface="微软雅黑" panose="020B0503020204020204" pitchFamily="34" charset="-122"/>
            </a:endParaRPr>
          </a:p>
        </p:txBody>
      </p:sp>
      <p:sp>
        <p:nvSpPr>
          <p:cNvPr id="18" name="矩形 17"/>
          <p:cNvSpPr/>
          <p:nvPr/>
        </p:nvSpPr>
        <p:spPr>
          <a:xfrm>
            <a:off x="2379663" y="3640138"/>
            <a:ext cx="4192587" cy="498475"/>
          </a:xfrm>
          <a:prstGeom prst="rect">
            <a:avLst/>
          </a:prstGeom>
          <a:noFill/>
          <a:ln w="9525">
            <a:noFill/>
          </a:ln>
        </p:spPr>
        <p:txBody>
          <a:bodyPr wrap="square" lIns="68563" tIns="34281" rIns="68563" bIns="34281" anchor="t">
            <a:spAutoFit/>
          </a:bodyPr>
          <a:p>
            <a:r>
              <a:rPr lang="zh-CN" altLang="en-US" sz="1400" b="1" dirty="0">
                <a:solidFill>
                  <a:srgbClr val="1A5D8B"/>
                </a:solidFill>
                <a:latin typeface="微软雅黑" panose="020B0503020204020204" pitchFamily="34" charset="-122"/>
                <a:ea typeface="微软雅黑" panose="020B0503020204020204" pitchFamily="34" charset="-122"/>
              </a:rPr>
              <a:t>《市人民政府关于印发武汉市进一步加快创新发展若干政策措施的通知》（武政规【20</a:t>
            </a:r>
            <a:r>
              <a:rPr lang="en-US" altLang="zh-CN" sz="1400" b="1" dirty="0">
                <a:solidFill>
                  <a:srgbClr val="1A5D8B"/>
                </a:solidFill>
                <a:latin typeface="微软雅黑" panose="020B0503020204020204" pitchFamily="34" charset="-122"/>
                <a:ea typeface="微软雅黑" panose="020B0503020204020204" pitchFamily="34" charset="-122"/>
              </a:rPr>
              <a:t>22</a:t>
            </a:r>
            <a:r>
              <a:rPr lang="zh-CN" altLang="en-US" sz="1400" b="1" dirty="0">
                <a:solidFill>
                  <a:srgbClr val="1A5D8B"/>
                </a:solidFill>
                <a:latin typeface="微软雅黑" panose="020B0503020204020204" pitchFamily="34" charset="-122"/>
                <a:ea typeface="微软雅黑" panose="020B0503020204020204" pitchFamily="34" charset="-122"/>
              </a:rPr>
              <a:t>】</a:t>
            </a:r>
            <a:r>
              <a:rPr lang="en-US" altLang="zh-CN" sz="1400" b="1" dirty="0">
                <a:solidFill>
                  <a:srgbClr val="1A5D8B"/>
                </a:solidFill>
                <a:latin typeface="微软雅黑" panose="020B0503020204020204" pitchFamily="34" charset="-122"/>
                <a:ea typeface="微软雅黑" panose="020B0503020204020204" pitchFamily="34" charset="-122"/>
              </a:rPr>
              <a:t>5</a:t>
            </a:r>
            <a:r>
              <a:rPr lang="zh-CN" altLang="en-US" sz="1400" b="1" dirty="0">
                <a:solidFill>
                  <a:srgbClr val="1A5D8B"/>
                </a:solidFill>
                <a:latin typeface="微软雅黑" panose="020B0503020204020204" pitchFamily="34" charset="-122"/>
                <a:ea typeface="微软雅黑" panose="020B0503020204020204" pitchFamily="34" charset="-122"/>
              </a:rPr>
              <a:t>号）</a:t>
            </a:r>
            <a:endParaRPr lang="zh-CN" altLang="en-US" sz="1400" b="1" dirty="0">
              <a:solidFill>
                <a:srgbClr val="1A5D8B"/>
              </a:solidFill>
              <a:latin typeface="微软雅黑" panose="020B0503020204020204" pitchFamily="34" charset="-122"/>
              <a:ea typeface="微软雅黑" panose="020B0503020204020204" pitchFamily="34" charset="-122"/>
            </a:endParaRPr>
          </a:p>
        </p:txBody>
      </p:sp>
      <p:sp>
        <p:nvSpPr>
          <p:cNvPr id="19" name="矩形 18"/>
          <p:cNvSpPr/>
          <p:nvPr/>
        </p:nvSpPr>
        <p:spPr>
          <a:xfrm>
            <a:off x="6660515" y="1419860"/>
            <a:ext cx="2192338" cy="1359535"/>
          </a:xfrm>
          <a:prstGeom prst="rect">
            <a:avLst/>
          </a:prstGeom>
          <a:noFill/>
          <a:ln w="9525">
            <a:noFill/>
          </a:ln>
        </p:spPr>
        <p:txBody>
          <a:bodyPr wrap="square" lIns="68563" tIns="34281" rIns="68563" bIns="34281" anchor="t">
            <a:spAutoFit/>
          </a:bodyPr>
          <a:p>
            <a:pPr algn="just"/>
            <a:r>
              <a:rPr lang="en-US" altLang="zh-CN" sz="1400" dirty="0">
                <a:solidFill>
                  <a:srgbClr val="595959"/>
                </a:solidFill>
                <a:latin typeface="微软雅黑" panose="020B0503020204020204" pitchFamily="34" charset="-122"/>
                <a:ea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rPr>
              <a:t>对年度考核合格的技术合同登记站按照上年度登记技术交易额的万分之二给予补贴，最高不超过</a:t>
            </a:r>
            <a:r>
              <a:rPr lang="en-US" altLang="zh-CN" sz="1400" dirty="0">
                <a:solidFill>
                  <a:srgbClr val="595959"/>
                </a:solidFill>
                <a:latin typeface="微软雅黑" panose="020B0503020204020204" pitchFamily="34" charset="-122"/>
                <a:ea typeface="微软雅黑" panose="020B0503020204020204" pitchFamily="34" charset="-122"/>
              </a:rPr>
              <a:t>100</a:t>
            </a:r>
            <a:r>
              <a:rPr lang="zh-CN" altLang="en-US" sz="1400" dirty="0">
                <a:solidFill>
                  <a:srgbClr val="595959"/>
                </a:solidFill>
                <a:latin typeface="微软雅黑" panose="020B0503020204020204" pitchFamily="34" charset="-122"/>
                <a:ea typeface="微软雅黑" panose="020B0503020204020204" pitchFamily="34" charset="-122"/>
              </a:rPr>
              <a:t>万元。</a:t>
            </a:r>
            <a:endParaRPr lang="zh-CN" altLang="en-US" sz="1400" dirty="0">
              <a:solidFill>
                <a:srgbClr val="808080"/>
              </a:solidFill>
              <a:latin typeface="微软雅黑" panose="020B0503020204020204" pitchFamily="34" charset="-122"/>
              <a:ea typeface="微软雅黑" panose="020B0503020204020204" pitchFamily="34" charset="-122"/>
            </a:endParaRPr>
          </a:p>
          <a:p>
            <a:endParaRPr lang="zh-CN" altLang="en-US" sz="1400" dirty="0">
              <a:solidFill>
                <a:srgbClr val="80808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64521" name="TextBox 14"/>
          <p:cNvSpPr txBox="1"/>
          <p:nvPr/>
        </p:nvSpPr>
        <p:spPr>
          <a:xfrm>
            <a:off x="313055" y="59055"/>
            <a:ext cx="8347710"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7</a:t>
            </a:r>
            <a:r>
              <a:rPr lang="zh-CN" altLang="en-US" sz="2000" b="1" dirty="0">
                <a:solidFill>
                  <a:srgbClr val="A94D28"/>
                </a:solidFill>
                <a:latin typeface="微软雅黑" panose="020B0503020204020204" pitchFamily="34" charset="-122"/>
                <a:ea typeface="微软雅黑" panose="020B0503020204020204" pitchFamily="34" charset="-122"/>
              </a:rPr>
              <a:t>、</a:t>
            </a:r>
            <a:r>
              <a:rPr lang="en-US" altLang="zh-CN" sz="2000" b="1" dirty="0">
                <a:solidFill>
                  <a:srgbClr val="A94D28"/>
                </a:solidFill>
                <a:latin typeface="微软雅黑" panose="020B0503020204020204" pitchFamily="34" charset="-122"/>
                <a:ea typeface="微软雅黑" panose="020B0503020204020204" pitchFamily="34" charset="-122"/>
              </a:rPr>
              <a:t> </a:t>
            </a:r>
            <a:r>
              <a:rPr lang="zh-CN" altLang="en-US" sz="2000" b="1" dirty="0">
                <a:solidFill>
                  <a:srgbClr val="A94D28"/>
                </a:solidFill>
                <a:latin typeface="微软雅黑" panose="020B0503020204020204" pitchFamily="34" charset="-122"/>
                <a:ea typeface="微软雅黑" panose="020B0503020204020204" pitchFamily="34" charset="-122"/>
              </a:rPr>
              <a:t>企业吸纳技术补贴</a:t>
            </a:r>
            <a:r>
              <a:rPr lang="zh-CN" altLang="en-US" sz="2000" b="1" dirty="0">
                <a:solidFill>
                  <a:schemeClr val="tx2">
                    <a:lumMod val="50000"/>
                  </a:schemeClr>
                </a:solidFill>
                <a:latin typeface="微软雅黑" panose="020B0503020204020204" pitchFamily="34" charset="-122"/>
                <a:ea typeface="微软雅黑" panose="020B0503020204020204" pitchFamily="34" charset="-122"/>
              </a:rPr>
              <a:t>（</a:t>
            </a:r>
            <a:r>
              <a:rPr lang="zh-CN" altLang="en-US" sz="2000" b="1"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技术委托开发、转让、许可合同）</a:t>
            </a:r>
            <a:endParaRPr lang="zh-CN" altLang="en-US" sz="2000" b="1"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000000"/>
                                          </p:val>
                                        </p:tav>
                                        <p:tav tm="100000">
                                          <p:val>
                                            <p:strVal val="#ppt_w"/>
                                          </p:val>
                                        </p:tav>
                                      </p:tavLst>
                                    </p:anim>
                                    <p:anim calcmode="lin" valueType="num">
                                      <p:cBhvr>
                                        <p:cTn id="8" dur="500" fill="hold"/>
                                        <p:tgtEl>
                                          <p:spTgt spid="14"/>
                                        </p:tgtEl>
                                        <p:attrNameLst>
                                          <p:attrName>ppt_h</p:attrName>
                                        </p:attrNameLst>
                                      </p:cBhvr>
                                      <p:tavLst>
                                        <p:tav tm="0">
                                          <p:val>
                                            <p:fltVal val="0.000000"/>
                                          </p:val>
                                        </p:tav>
                                        <p:tav tm="100000">
                                          <p:val>
                                            <p:strVal val="#ppt_h"/>
                                          </p:val>
                                        </p:tav>
                                      </p:tavLst>
                                    </p:anim>
                                    <p:animEffect transition="in" filter="fade">
                                      <p:cBhvr>
                                        <p:cTn id="9" dur="500"/>
                                        <p:tgtEl>
                                          <p:spTgt spid="14"/>
                                        </p:tgtEl>
                                      </p:cBhvr>
                                    </p:animEffect>
                                  </p:childTnLst>
                                </p:cTn>
                              </p:par>
                              <p:par>
                                <p:cTn id="10" presetID="35" presetClass="path" presetSubtype="0" accel="50000" decel="50000" fill="hold" grpId="1" nodeType="withEffect">
                                  <p:stCondLst>
                                    <p:cond delay="0"/>
                                  </p:stCondLst>
                                  <p:childTnLst>
                                    <p:animMotion origin="layout" path="M -3.95833E-6 -4.81481E-6 L 0.18607 0.05718 " pathEditMode="relative" rAng="0" ptsTypes="AA">
                                      <p:cBhvr>
                                        <p:cTn id="11" dur="1000" spd="-100000" fill="hold"/>
                                        <p:tgtEl>
                                          <p:spTgt spid="14"/>
                                        </p:tgtEl>
                                        <p:attrNameLst>
                                          <p:attrName>ppt_x</p:attrName>
                                          <p:attrName>ppt_y</p:attrName>
                                        </p:attrNameLst>
                                      </p:cBhvr>
                                      <p:rCtr x="9200" y="280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000000"/>
                                          </p:val>
                                        </p:tav>
                                        <p:tav tm="100000">
                                          <p:val>
                                            <p:strVal val="#ppt_w"/>
                                          </p:val>
                                        </p:tav>
                                      </p:tavLst>
                                    </p:anim>
                                    <p:anim calcmode="lin" valueType="num">
                                      <p:cBhvr>
                                        <p:cTn id="16" dur="500" fill="hold"/>
                                        <p:tgtEl>
                                          <p:spTgt spid="12"/>
                                        </p:tgtEl>
                                        <p:attrNameLst>
                                          <p:attrName>ppt_h</p:attrName>
                                        </p:attrNameLst>
                                      </p:cBhvr>
                                      <p:tavLst>
                                        <p:tav tm="0">
                                          <p:val>
                                            <p:fltVal val="0.000000"/>
                                          </p:val>
                                        </p:tav>
                                        <p:tav tm="100000">
                                          <p:val>
                                            <p:strVal val="#ppt_h"/>
                                          </p:val>
                                        </p:tav>
                                      </p:tavLst>
                                    </p:anim>
                                    <p:animEffect transition="in" filter="fade">
                                      <p:cBhvr>
                                        <p:cTn id="17" dur="500"/>
                                        <p:tgtEl>
                                          <p:spTgt spid="12"/>
                                        </p:tgtEl>
                                      </p:cBhvr>
                                    </p:animEffect>
                                  </p:childTnLst>
                                </p:cTn>
                              </p:par>
                              <p:par>
                                <p:cTn id="18" presetID="35" presetClass="path" presetSubtype="0" accel="50000" decel="50000" fill="hold" grpId="1" nodeType="withEffect">
                                  <p:stCondLst>
                                    <p:cond delay="0"/>
                                  </p:stCondLst>
                                  <p:childTnLst>
                                    <p:animMotion origin="layout" path="M 3.95833E-6 -2.96296E-6 L -0.17552 -0.05926 " pathEditMode="relative" rAng="0" ptsTypes="AA">
                                      <p:cBhvr>
                                        <p:cTn id="19" dur="1000" spd="-100000" fill="hold"/>
                                        <p:tgtEl>
                                          <p:spTgt spid="12"/>
                                        </p:tgtEl>
                                        <p:attrNameLst>
                                          <p:attrName>ppt_x</p:attrName>
                                          <p:attrName>ppt_y</p:attrName>
                                        </p:attrNameLst>
                                      </p:cBhvr>
                                      <p:rCtr x="-8700" y="-2900"/>
                                    </p:animMotion>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00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100" fill="hold"/>
                                        <p:tgtEl>
                                          <p:spTgt spid="17"/>
                                        </p:tgtEl>
                                        <p:attrNameLst>
                                          <p:attrName>ppt_w</p:attrName>
                                        </p:attrNameLst>
                                      </p:cBhvr>
                                      <p:tavLst>
                                        <p:tav tm="0">
                                          <p:val>
                                            <p:fltVal val="0.000000"/>
                                          </p:val>
                                        </p:tav>
                                        <p:tav tm="100000">
                                          <p:val>
                                            <p:strVal val="#ppt_w"/>
                                          </p:val>
                                        </p:tav>
                                      </p:tavLst>
                                    </p:anim>
                                    <p:anim calcmode="lin" valueType="num">
                                      <p:cBhvr>
                                        <p:cTn id="32" dur="100" fill="hold"/>
                                        <p:tgtEl>
                                          <p:spTgt spid="17"/>
                                        </p:tgtEl>
                                        <p:attrNameLst>
                                          <p:attrName>ppt_h</p:attrName>
                                        </p:attrNameLst>
                                      </p:cBhvr>
                                      <p:tavLst>
                                        <p:tav tm="0">
                                          <p:val>
                                            <p:fltVal val="0.000000"/>
                                          </p:val>
                                        </p:tav>
                                        <p:tav tm="100000">
                                          <p:val>
                                            <p:strVal val="#ppt_h"/>
                                          </p:val>
                                        </p:tav>
                                      </p:tavLst>
                                    </p:anim>
                                    <p:animEffect transition="in" filter="fade">
                                      <p:cBhvr>
                                        <p:cTn id="33" dur="100"/>
                                        <p:tgtEl>
                                          <p:spTgt spid="17"/>
                                        </p:tgtEl>
                                      </p:cBhvr>
                                    </p:animEffect>
                                  </p:childTnLst>
                                </p:cTn>
                              </p:par>
                            </p:childTnLst>
                          </p:cTn>
                        </p:par>
                        <p:par>
                          <p:cTn id="34" fill="hold">
                            <p:stCondLst>
                              <p:cond delay="4000"/>
                            </p:stCondLst>
                            <p:childTnLst>
                              <p:par>
                                <p:cTn id="35" presetID="23" presetClass="entr" presetSubtype="52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000000"/>
                                          </p:val>
                                        </p:tav>
                                        <p:tav tm="100000">
                                          <p:val>
                                            <p:strVal val="#ppt_w"/>
                                          </p:val>
                                        </p:tav>
                                      </p:tavLst>
                                    </p:anim>
                                    <p:anim calcmode="lin" valueType="num">
                                      <p:cBhvr>
                                        <p:cTn id="38" dur="500" fill="hold"/>
                                        <p:tgtEl>
                                          <p:spTgt spid="18"/>
                                        </p:tgtEl>
                                        <p:attrNameLst>
                                          <p:attrName>ppt_h</p:attrName>
                                        </p:attrNameLst>
                                      </p:cBhvr>
                                      <p:tavLst>
                                        <p:tav tm="0">
                                          <p:val>
                                            <p:fltVal val="0.000000"/>
                                          </p:val>
                                        </p:tav>
                                        <p:tav tm="100000">
                                          <p:val>
                                            <p:strVal val="#ppt_h"/>
                                          </p:val>
                                        </p:tav>
                                      </p:tavLst>
                                    </p:anim>
                                    <p:anim calcmode="lin" valueType="num">
                                      <p:cBhvr>
                                        <p:cTn id="39" dur="500" fill="hold"/>
                                        <p:tgtEl>
                                          <p:spTgt spid="18"/>
                                        </p:tgtEl>
                                        <p:attrNameLst>
                                          <p:attrName>ppt_x</p:attrName>
                                        </p:attrNameLst>
                                      </p:cBhvr>
                                      <p:tavLst>
                                        <p:tav tm="0">
                                          <p:val>
                                            <p:fltVal val="0.500000"/>
                                          </p:val>
                                        </p:tav>
                                        <p:tav tm="100000">
                                          <p:val>
                                            <p:strVal val="#ppt_x"/>
                                          </p:val>
                                        </p:tav>
                                      </p:tavLst>
                                    </p:anim>
                                    <p:anim calcmode="lin" valueType="num">
                                      <p:cBhvr>
                                        <p:cTn id="40" dur="500" fill="hold"/>
                                        <p:tgtEl>
                                          <p:spTgt spid="18"/>
                                        </p:tgtEl>
                                        <p:attrNameLst>
                                          <p:attrName>ppt_y</p:attrName>
                                        </p:attrNameLst>
                                      </p:cBhvr>
                                      <p:tavLst>
                                        <p:tav tm="0">
                                          <p:val>
                                            <p:fltVal val="0.500000"/>
                                          </p:val>
                                        </p:tav>
                                        <p:tav tm="100000">
                                          <p:val>
                                            <p:strVal val="#ppt_y"/>
                                          </p:val>
                                        </p:tav>
                                      </p:tavLst>
                                    </p:anim>
                                  </p:childTnLst>
                                </p:cTn>
                              </p:par>
                            </p:childTnLst>
                          </p:cTn>
                        </p:par>
                        <p:par>
                          <p:cTn id="41" fill="hold">
                            <p:stCondLst>
                              <p:cond delay="45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19"/>
                                        </p:tgtEl>
                                        <p:attrNameLst>
                                          <p:attrName>style.visibility</p:attrName>
                                        </p:attrNameLst>
                                      </p:cBhvr>
                                      <p:to>
                                        <p:strVal val="visible"/>
                                      </p:to>
                                    </p:set>
                                    <p:anim calcmode="lin" valueType="num">
                                      <p:cBhvr>
                                        <p:cTn id="44" dur="100" fill="hold"/>
                                        <p:tgtEl>
                                          <p:spTgt spid="19"/>
                                        </p:tgtEl>
                                        <p:attrNameLst>
                                          <p:attrName>ppt_w</p:attrName>
                                        </p:attrNameLst>
                                      </p:cBhvr>
                                      <p:tavLst>
                                        <p:tav tm="0">
                                          <p:val>
                                            <p:fltVal val="0.000000"/>
                                          </p:val>
                                        </p:tav>
                                        <p:tav tm="100000">
                                          <p:val>
                                            <p:strVal val="#ppt_w"/>
                                          </p:val>
                                        </p:tav>
                                      </p:tavLst>
                                    </p:anim>
                                    <p:anim calcmode="lin" valueType="num">
                                      <p:cBhvr>
                                        <p:cTn id="45" dur="100" fill="hold"/>
                                        <p:tgtEl>
                                          <p:spTgt spid="19"/>
                                        </p:tgtEl>
                                        <p:attrNameLst>
                                          <p:attrName>ppt_h</p:attrName>
                                        </p:attrNameLst>
                                      </p:cBhvr>
                                      <p:tavLst>
                                        <p:tav tm="0">
                                          <p:val>
                                            <p:fltVal val="0.000000"/>
                                          </p:val>
                                        </p:tav>
                                        <p:tav tm="100000">
                                          <p:val>
                                            <p:strVal val="#ppt_h"/>
                                          </p:val>
                                        </p:tav>
                                      </p:tavLst>
                                    </p:anim>
                                    <p:animEffect transition="in" filter="fade">
                                      <p:cBhvr>
                                        <p:cTn id="46"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p:bldP spid="14" grpId="0" bldLvl="0" animBg="1"/>
      <p:bldP spid="14" grpId="1" bldLvl="0" animBg="1"/>
      <p:bldP spid="15"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图片 23"/>
          <p:cNvPicPr>
            <a:picLocks noChangeAspect="1"/>
          </p:cNvPicPr>
          <p:nvPr/>
        </p:nvPicPr>
        <p:blipFill>
          <a:blip r:embed="rId1"/>
          <a:srcRect r="44563" b="66241"/>
          <a:stretch>
            <a:fillRect/>
          </a:stretch>
        </p:blipFill>
        <p:spPr>
          <a:xfrm flipH="1">
            <a:off x="0" y="2613025"/>
            <a:ext cx="4957763" cy="2530475"/>
          </a:xfrm>
          <a:prstGeom prst="rect">
            <a:avLst/>
          </a:prstGeom>
          <a:noFill/>
          <a:ln w="9525">
            <a:noFill/>
          </a:ln>
        </p:spPr>
      </p:pic>
      <p:sp>
        <p:nvSpPr>
          <p:cNvPr id="25" name="圆角矩形 24"/>
          <p:cNvSpPr/>
          <p:nvPr/>
        </p:nvSpPr>
        <p:spPr>
          <a:xfrm>
            <a:off x="4427538" y="1016000"/>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1</a:t>
            </a:r>
            <a:endParaRPr lang="zh-CN" altLang="en-US" sz="2700" strike="noStrike" noProof="1" dirty="0">
              <a:latin typeface="+mj-lt"/>
              <a:ea typeface="Arial Black" panose="020B0A04020102020204" charset="0"/>
              <a:cs typeface="Arial Black" panose="020B0A04020102020204" charset="0"/>
            </a:endParaRPr>
          </a:p>
        </p:txBody>
      </p:sp>
      <p:grpSp>
        <p:nvGrpSpPr>
          <p:cNvPr id="26" name="组合 25"/>
          <p:cNvGrpSpPr/>
          <p:nvPr/>
        </p:nvGrpSpPr>
        <p:grpSpPr>
          <a:xfrm>
            <a:off x="5076825" y="1016000"/>
            <a:ext cx="2971800" cy="503238"/>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69" name="矩形 27"/>
            <p:cNvSpPr/>
            <p:nvPr/>
          </p:nvSpPr>
          <p:spPr>
            <a:xfrm>
              <a:off x="7245598" y="1611807"/>
              <a:ext cx="2117035"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认定规则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9" name="圆角矩形 28"/>
          <p:cNvSpPr/>
          <p:nvPr/>
        </p:nvSpPr>
        <p:spPr>
          <a:xfrm>
            <a:off x="4427538" y="1714500"/>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2</a:t>
            </a:r>
            <a:endParaRPr lang="zh-CN" altLang="en-US" sz="2700" strike="noStrike" noProof="1" dirty="0">
              <a:latin typeface="+mj-lt"/>
              <a:ea typeface="Arial Black" panose="020B0A04020102020204" charset="0"/>
              <a:cs typeface="Arial Black" panose="020B0A04020102020204" charset="0"/>
            </a:endParaRPr>
          </a:p>
        </p:txBody>
      </p:sp>
      <p:grpSp>
        <p:nvGrpSpPr>
          <p:cNvPr id="30" name="组合 29"/>
          <p:cNvGrpSpPr/>
          <p:nvPr/>
        </p:nvGrpSpPr>
        <p:grpSpPr>
          <a:xfrm>
            <a:off x="5057775" y="1714500"/>
            <a:ext cx="2971800" cy="504825"/>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73" name="矩形 31"/>
            <p:cNvSpPr/>
            <p:nvPr/>
          </p:nvSpPr>
          <p:spPr>
            <a:xfrm>
              <a:off x="7245703" y="2448139"/>
              <a:ext cx="1934615" cy="434939"/>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合同种类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6" name="圆角矩形 35"/>
          <p:cNvSpPr/>
          <p:nvPr/>
        </p:nvSpPr>
        <p:spPr>
          <a:xfrm>
            <a:off x="4427538" y="2403475"/>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3</a:t>
            </a:r>
            <a:endParaRPr lang="zh-CN" altLang="en-US" sz="2700" strike="noStrike" noProof="1" dirty="0">
              <a:latin typeface="+mj-lt"/>
              <a:ea typeface="Arial Black" panose="020B0A04020102020204" charset="0"/>
              <a:cs typeface="Arial Black" panose="020B0A04020102020204" charset="0"/>
            </a:endParaRPr>
          </a:p>
        </p:txBody>
      </p:sp>
      <p:grpSp>
        <p:nvGrpSpPr>
          <p:cNvPr id="37" name="组合 36"/>
          <p:cNvGrpSpPr/>
          <p:nvPr/>
        </p:nvGrpSpPr>
        <p:grpSpPr>
          <a:xfrm>
            <a:off x="5076825" y="2403475"/>
            <a:ext cx="2971800" cy="503238"/>
            <a:chOff x="6339097" y="3296031"/>
            <a:chExt cx="3744416" cy="511504"/>
          </a:xfrm>
        </p:grpSpPr>
        <p:sp>
          <p:nvSpPr>
            <p:cNvPr id="38" name="圆角矩形 3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77" name="矩形 38"/>
            <p:cNvSpPr/>
            <p:nvPr/>
          </p:nvSpPr>
          <p:spPr>
            <a:xfrm>
              <a:off x="7272000" y="3333467"/>
              <a:ext cx="1878609"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优惠政策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40" name="圆角矩形 39"/>
          <p:cNvSpPr/>
          <p:nvPr/>
        </p:nvSpPr>
        <p:spPr>
          <a:xfrm>
            <a:off x="4427538" y="3106738"/>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4</a:t>
            </a:r>
            <a:endParaRPr lang="zh-CN" altLang="en-US" sz="2700" strike="noStrike" noProof="1" dirty="0">
              <a:latin typeface="+mj-lt"/>
              <a:ea typeface="Arial Black" panose="020B0A04020102020204" charset="0"/>
              <a:cs typeface="Arial Black" panose="020B0A04020102020204" charset="0"/>
            </a:endParaRPr>
          </a:p>
        </p:txBody>
      </p:sp>
      <p:grpSp>
        <p:nvGrpSpPr>
          <p:cNvPr id="41" name="组合 40"/>
          <p:cNvGrpSpPr/>
          <p:nvPr/>
        </p:nvGrpSpPr>
        <p:grpSpPr>
          <a:xfrm>
            <a:off x="5076825" y="3106738"/>
            <a:ext cx="2971800" cy="503237"/>
            <a:chOff x="6339097" y="4180903"/>
            <a:chExt cx="3744416" cy="511504"/>
          </a:xfrm>
        </p:grpSpPr>
        <p:sp>
          <p:nvSpPr>
            <p:cNvPr id="46" name="圆角矩形 45"/>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81" name="矩形 46"/>
            <p:cNvSpPr/>
            <p:nvPr/>
          </p:nvSpPr>
          <p:spPr>
            <a:xfrm>
              <a:off x="7280802" y="4218338"/>
              <a:ext cx="1813001" cy="436312"/>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登记流程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67" name="下箭头 66"/>
          <p:cNvSpPr/>
          <p:nvPr/>
        </p:nvSpPr>
        <p:spPr>
          <a:xfrm rot="16200000">
            <a:off x="3601244" y="1086644"/>
            <a:ext cx="431800" cy="506413"/>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fontAlgn="auto"/>
            <a:endParaRPr lang="zh-CN" altLang="en-US" strike="noStrike" noProof="1"/>
          </a:p>
        </p:txBody>
      </p:sp>
      <p:sp>
        <p:nvSpPr>
          <p:cNvPr id="68" name="TextBox 67"/>
          <p:cNvSpPr txBox="1"/>
          <p:nvPr/>
        </p:nvSpPr>
        <p:spPr>
          <a:xfrm>
            <a:off x="107950" y="915988"/>
            <a:ext cx="2160588" cy="1014412"/>
          </a:xfrm>
          <a:prstGeom prst="rect">
            <a:avLst/>
          </a:prstGeom>
          <a:noFill/>
          <a:ln w="9525">
            <a:noFill/>
          </a:ln>
        </p:spPr>
        <p:txBody>
          <a:bodyPr wrap="square" lIns="91361" tIns="45679" rIns="91361" bIns="45679" anchor="t">
            <a:spAutoFit/>
          </a:bodyPr>
          <a:p>
            <a:pPr algn="r"/>
            <a:r>
              <a:rPr lang="zh-CN" altLang="en-US" sz="3600" b="1" dirty="0">
                <a:solidFill>
                  <a:schemeClr val="tx2"/>
                </a:solidFill>
                <a:latin typeface="微软雅黑" panose="020B0503020204020204" pitchFamily="34" charset="-122"/>
                <a:ea typeface="微软雅黑" panose="020B0503020204020204" pitchFamily="34" charset="-122"/>
              </a:rPr>
              <a:t>目录</a:t>
            </a:r>
            <a:endParaRPr lang="en-US" altLang="zh-CN" sz="3600" b="1" dirty="0">
              <a:solidFill>
                <a:schemeClr val="tx2"/>
              </a:solidFill>
              <a:latin typeface="微软雅黑" panose="020B0503020204020204" pitchFamily="34" charset="-122"/>
              <a:ea typeface="微软雅黑" panose="020B0503020204020204" pitchFamily="34" charset="-122"/>
            </a:endParaRPr>
          </a:p>
          <a:p>
            <a:pPr algn="r"/>
            <a:r>
              <a:rPr lang="en-US" altLang="zh-CN" sz="2400" b="1" dirty="0">
                <a:solidFill>
                  <a:schemeClr val="tx2"/>
                </a:solidFill>
                <a:latin typeface="微软雅黑" panose="020B0503020204020204" pitchFamily="34" charset="-122"/>
                <a:ea typeface="微软雅黑" panose="020B0503020204020204" pitchFamily="34" charset="-122"/>
              </a:rPr>
              <a:t>CONTENTS</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 fill="hold" grpId="0" nodeType="afterEffect">
                                  <p:stCondLst>
                                    <p:cond delay="0"/>
                                  </p:stCondLst>
                                  <p:iterate type="lt">
                                    <p:tmPct val="40000"/>
                                  </p:iterate>
                                  <p:childTnLst>
                                    <p:set>
                                      <p:cBhvr>
                                        <p:cTn id="12" dur="1" fill="hold">
                                          <p:stCondLst>
                                            <p:cond delay="0"/>
                                          </p:stCondLst>
                                        </p:cTn>
                                        <p:tgtEl>
                                          <p:spTgt spid="68"/>
                                        </p:tgtEl>
                                        <p:attrNameLst>
                                          <p:attrName>style.visibility</p:attrName>
                                        </p:attrNameLst>
                                      </p:cBhvr>
                                      <p:to>
                                        <p:strVal val="visible"/>
                                      </p:to>
                                    </p:set>
                                    <p:anim calcmode="lin" valueType="num">
                                      <p:cBhvr>
                                        <p:cTn id="13" dur="250" fill="hold"/>
                                        <p:tgtEl>
                                          <p:spTgt spid="68"/>
                                        </p:tgtEl>
                                        <p:attrNameLst>
                                          <p:attrName>ppt_x</p:attrName>
                                        </p:attrNameLst>
                                      </p:cBhvr>
                                      <p:tavLst>
                                        <p:tav tm="0">
                                          <p:val>
                                            <p:strVal val="#ppt_x"/>
                                          </p:val>
                                        </p:tav>
                                        <p:tav tm="100000">
                                          <p:val>
                                            <p:strVal val="#ppt_x"/>
                                          </p:val>
                                        </p:tav>
                                      </p:tavLst>
                                    </p:anim>
                                    <p:anim calcmode="lin" valueType="num">
                                      <p:cBhvr>
                                        <p:cTn id="14" dur="250" fill="hold"/>
                                        <p:tgtEl>
                                          <p:spTgt spid="68"/>
                                        </p:tgtEl>
                                        <p:attrNameLst>
                                          <p:attrName>ppt_y</p:attrName>
                                        </p:attrNameLst>
                                      </p:cBhvr>
                                      <p:tavLst>
                                        <p:tav tm="0">
                                          <p:val>
                                            <p:strVal val="#ppt_y-#ppt_h/2"/>
                                          </p:val>
                                        </p:tav>
                                        <p:tav tm="100000">
                                          <p:val>
                                            <p:strVal val="#ppt_y"/>
                                          </p:val>
                                        </p:tav>
                                      </p:tavLst>
                                    </p:anim>
                                    <p:anim calcmode="lin" valueType="num">
                                      <p:cBhvr>
                                        <p:cTn id="15" dur="250" fill="hold"/>
                                        <p:tgtEl>
                                          <p:spTgt spid="68"/>
                                        </p:tgtEl>
                                        <p:attrNameLst>
                                          <p:attrName>ppt_w</p:attrName>
                                        </p:attrNameLst>
                                      </p:cBhvr>
                                      <p:tavLst>
                                        <p:tav tm="0">
                                          <p:val>
                                            <p:strVal val="#ppt_w"/>
                                          </p:val>
                                        </p:tav>
                                        <p:tav tm="100000">
                                          <p:val>
                                            <p:strVal val="#ppt_w"/>
                                          </p:val>
                                        </p:tav>
                                      </p:tavLst>
                                    </p:anim>
                                    <p:anim calcmode="lin" valueType="num">
                                      <p:cBhvr>
                                        <p:cTn id="16" dur="250" fill="hold"/>
                                        <p:tgtEl>
                                          <p:spTgt spid="68"/>
                                        </p:tgtEl>
                                        <p:attrNameLst>
                                          <p:attrName>ppt_h</p:attrName>
                                        </p:attrNameLst>
                                      </p:cBhvr>
                                      <p:tavLst>
                                        <p:tav tm="0">
                                          <p:val>
                                            <p:fltVal val="0.000000"/>
                                          </p:val>
                                        </p:tav>
                                        <p:tav tm="100000">
                                          <p:val>
                                            <p:strVal val="#ppt_h"/>
                                          </p:val>
                                        </p:tav>
                                      </p:tavLst>
                                    </p:anim>
                                  </p:childTnLst>
                                </p:cTn>
                              </p:par>
                            </p:childTnLst>
                          </p:cTn>
                        </p:par>
                        <p:par>
                          <p:cTn id="17" fill="hold">
                            <p:stCondLst>
                              <p:cond delay="215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par>
                                <p:cTn id="21" presetID="56" presetClass="path" presetSubtype="0" accel="50000" decel="50000" fill="hold" grpId="1" nodeType="withEffect">
                                  <p:stCondLst>
                                    <p:cond delay="0"/>
                                  </p:stCondLst>
                                  <p:childTnLst>
                                    <p:animMotion origin="layout" path="M -0.03737 0.04121 L -6.25E-7 -3.33333E-6 " pathEditMode="relative" rAng="0" ptsTypes="AA">
                                      <p:cBhvr>
                                        <p:cTn id="22" dur="700" fill="hold"/>
                                        <p:tgtEl>
                                          <p:spTgt spid="25"/>
                                        </p:tgtEl>
                                        <p:attrNameLst>
                                          <p:attrName>ppt_x</p:attrName>
                                          <p:attrName>ppt_y</p:attrName>
                                        </p:attrNameLst>
                                      </p:cBhvr>
                                      <p:rCtr x="1800" y="-2000"/>
                                    </p:animMotion>
                                  </p:childTnLst>
                                </p:cTn>
                              </p:par>
                              <p:par>
                                <p:cTn id="23" presetID="22" presetClass="entr" presetSubtype="8" fill="hold" nodeType="with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childTnLst>
                                </p:cTn>
                              </p:par>
                              <p:par>
                                <p:cTn id="29" presetID="56" presetClass="path" presetSubtype="0" accel="50000" decel="50000" fill="hold" grpId="1" nodeType="withEffect">
                                  <p:stCondLst>
                                    <p:cond delay="250"/>
                                  </p:stCondLst>
                                  <p:childTnLst>
                                    <p:animMotion origin="layout" path="M -0.03737 0.0412 L -6.25E-7 2.96296E-6 " pathEditMode="relative" rAng="0" ptsTypes="AA">
                                      <p:cBhvr>
                                        <p:cTn id="30" dur="700" fill="hold"/>
                                        <p:tgtEl>
                                          <p:spTgt spid="29"/>
                                        </p:tgtEl>
                                        <p:attrNameLst>
                                          <p:attrName>ppt_x</p:attrName>
                                          <p:attrName>ppt_y</p:attrName>
                                        </p:attrNameLst>
                                      </p:cBhvr>
                                      <p:rCtr x="1800" y="-2000"/>
                                    </p:animMotion>
                                  </p:childTnLst>
                                </p:cTn>
                              </p:par>
                              <p:par>
                                <p:cTn id="31" presetID="22" presetClass="entr" presetSubtype="8"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childTnLst>
                                </p:cTn>
                              </p:par>
                              <p:par>
                                <p:cTn id="37" presetID="56" presetClass="path" presetSubtype="0" accel="50000" decel="50000" fill="hold" grpId="1" nodeType="withEffect">
                                  <p:stCondLst>
                                    <p:cond delay="500"/>
                                  </p:stCondLst>
                                  <p:childTnLst>
                                    <p:animMotion origin="layout" path="M -0.03737 0.0412 L -6.25E-7 -7.40741E-7 " pathEditMode="relative" rAng="0" ptsTypes="AA">
                                      <p:cBhvr>
                                        <p:cTn id="38" dur="700" fill="hold"/>
                                        <p:tgtEl>
                                          <p:spTgt spid="36"/>
                                        </p:tgtEl>
                                        <p:attrNameLst>
                                          <p:attrName>ppt_x</p:attrName>
                                          <p:attrName>ppt_y</p:attrName>
                                        </p:attrNameLst>
                                      </p:cBhvr>
                                      <p:rCtr x="1800" y="-2000"/>
                                    </p:animMotion>
                                  </p:childTnLst>
                                </p:cTn>
                              </p:par>
                              <p:par>
                                <p:cTn id="39" presetID="22" presetClass="entr" presetSubtype="8" fill="hold" nodeType="withEffect">
                                  <p:stCondLst>
                                    <p:cond delay="75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childTnLst>
                                </p:cTn>
                              </p:par>
                              <p:par>
                                <p:cTn id="45" presetID="56" presetClass="path" presetSubtype="0" accel="50000" decel="50000" fill="hold" grpId="1" nodeType="withEffect">
                                  <p:stCondLst>
                                    <p:cond delay="750"/>
                                  </p:stCondLst>
                                  <p:childTnLst>
                                    <p:animMotion origin="layout" path="M -0.03737 0.04121 L -6.25E-7 -4.44444E-6 " pathEditMode="relative" rAng="0" ptsTypes="AA">
                                      <p:cBhvr>
                                        <p:cTn id="46" dur="700" fill="hold"/>
                                        <p:tgtEl>
                                          <p:spTgt spid="40"/>
                                        </p:tgtEl>
                                        <p:attrNameLst>
                                          <p:attrName>ppt_x</p:attrName>
                                          <p:attrName>ppt_y</p:attrName>
                                        </p:attrNameLst>
                                      </p:cBhvr>
                                      <p:rCtr x="1800" y="-2000"/>
                                    </p:animMotion>
                                  </p:childTnLst>
                                </p:cTn>
                              </p:par>
                              <p:par>
                                <p:cTn id="47" presetID="22" presetClass="entr" presetSubtype="8" fill="hold" nodeType="withEffect">
                                  <p:stCondLst>
                                    <p:cond delay="1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150"/>
                            </p:stCondLst>
                            <p:childTnLst>
                              <p:par>
                                <p:cTn id="51" presetID="2" presetClass="entr" presetSubtype="8"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ppt_x</p:attrName>
                                        </p:attrNameLst>
                                      </p:cBhvr>
                                      <p:tavLst>
                                        <p:tav tm="0">
                                          <p:val>
                                            <p:strVal val="0-#ppt_w/2"/>
                                          </p:val>
                                        </p:tav>
                                        <p:tav tm="100000">
                                          <p:val>
                                            <p:strVal val="#ppt_x"/>
                                          </p:val>
                                        </p:tav>
                                      </p:tavLst>
                                    </p:anim>
                                    <p:anim calcmode="lin" valueType="num">
                                      <p:cBhvr>
                                        <p:cTn id="54" dur="500" fill="hold"/>
                                        <p:tgtEl>
                                          <p:spTgt spid="67"/>
                                        </p:tgtEl>
                                        <p:attrNameLst>
                                          <p:attrName>ppt_y</p:attrName>
                                        </p:attrNameLst>
                                      </p:cBhvr>
                                      <p:tavLst>
                                        <p:tav tm="0">
                                          <p:val>
                                            <p:strVal val="#ppt_y"/>
                                          </p:val>
                                        </p:tav>
                                        <p:tav tm="100000">
                                          <p:val>
                                            <p:strVal val="#ppt_y"/>
                                          </p:val>
                                        </p:tav>
                                      </p:tavLst>
                                    </p:anim>
                                  </p:childTnLst>
                                </p:cTn>
                              </p:par>
                            </p:childTnLst>
                          </p:cTn>
                        </p:par>
                        <p:par>
                          <p:cTn id="55" fill="hold">
                            <p:stCondLst>
                              <p:cond delay="3650"/>
                            </p:stCondLst>
                            <p:childTnLst>
                              <p:par>
                                <p:cTn id="56" presetID="26" presetClass="emph" presetSubtype="0" fill="hold" grpId="2" nodeType="afterEffect">
                                  <p:stCondLst>
                                    <p:cond delay="0"/>
                                  </p:stCondLst>
                                  <p:childTnLst>
                                    <p:animEffect transition="out" filter="fade">
                                      <p:cBhvr>
                                        <p:cTn id="57" dur="500" tmFilter="0, 0; .2, .5; .8, .5; 1, 0"/>
                                        <p:tgtEl>
                                          <p:spTgt spid="25"/>
                                        </p:tgtEl>
                                      </p:cBhvr>
                                    </p:animEffect>
                                    <p:animScale>
                                      <p:cBhvr>
                                        <p:cTn id="58" dur="250" autoRev="1" fill="hold"/>
                                        <p:tgtEl>
                                          <p:spTgt spid="25"/>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26"/>
                                        </p:tgtEl>
                                      </p:cBhvr>
                                    </p:animEffect>
                                    <p:animScale>
                                      <p:cBhvr>
                                        <p:cTn id="6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9" grpId="0" animBg="1"/>
      <p:bldP spid="29" grpId="1" animBg="1"/>
      <p:bldP spid="36" grpId="0" animBg="1"/>
      <p:bldP spid="36" grpId="1" animBg="1"/>
      <p:bldP spid="40" grpId="0" animBg="1"/>
      <p:bldP spid="40" grpId="1" animBg="1"/>
      <p:bldP spid="67" grpId="0" bldLvl="0" animBg="1"/>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Group 5"/>
          <p:cNvGrpSpPr/>
          <p:nvPr/>
        </p:nvGrpSpPr>
        <p:grpSpPr>
          <a:xfrm>
            <a:off x="738188" y="3338513"/>
            <a:ext cx="1460500" cy="1660525"/>
            <a:chOff x="446088" y="5724525"/>
            <a:chExt cx="1089025" cy="1236663"/>
          </a:xfrm>
        </p:grpSpPr>
        <p:sp>
          <p:nvSpPr>
            <p:cNvPr id="60418" name="Freeform: Shape 6"/>
            <p:cNvSpPr/>
            <p:nvPr/>
          </p:nvSpPr>
          <p:spPr>
            <a:xfrm>
              <a:off x="468313" y="5756275"/>
              <a:ext cx="1039813" cy="1181100"/>
            </a:xfrm>
            <a:custGeom>
              <a:avLst/>
              <a:gdLst/>
              <a:ahLst/>
              <a:cxnLst>
                <a:cxn ang="0">
                  <a:pos x="871409" y="525462"/>
                </a:cxn>
                <a:cxn ang="0">
                  <a:pos x="806272" y="548481"/>
                </a:cxn>
                <a:cxn ang="0">
                  <a:pos x="746695" y="639762"/>
                </a:cxn>
                <a:cxn ang="0">
                  <a:pos x="696650" y="718343"/>
                </a:cxn>
                <a:cxn ang="0">
                  <a:pos x="641045" y="740568"/>
                </a:cxn>
                <a:cxn ang="0">
                  <a:pos x="577497" y="733425"/>
                </a:cxn>
                <a:cxn ang="0">
                  <a:pos x="467081" y="688181"/>
                </a:cxn>
                <a:cxn ang="0">
                  <a:pos x="410682" y="611187"/>
                </a:cxn>
                <a:cxn ang="0">
                  <a:pos x="532219" y="570706"/>
                </a:cxn>
                <a:cxn ang="0">
                  <a:pos x="618803" y="494506"/>
                </a:cxn>
                <a:cxn ang="0">
                  <a:pos x="659316" y="381000"/>
                </a:cxn>
                <a:cxn ang="0">
                  <a:pos x="656933" y="304800"/>
                </a:cxn>
                <a:cxn ang="0">
                  <a:pos x="634691" y="224631"/>
                </a:cxn>
                <a:cxn ang="0">
                  <a:pos x="595767" y="151606"/>
                </a:cxn>
                <a:cxn ang="0">
                  <a:pos x="541751" y="88106"/>
                </a:cxn>
                <a:cxn ang="0">
                  <a:pos x="475025" y="38893"/>
                </a:cxn>
                <a:cxn ang="0">
                  <a:pos x="399561" y="8731"/>
                </a:cxn>
                <a:cxn ang="0">
                  <a:pos x="333629" y="0"/>
                </a:cxn>
                <a:cxn ang="0">
                  <a:pos x="252605" y="13493"/>
                </a:cxn>
                <a:cxn ang="0">
                  <a:pos x="177935" y="47625"/>
                </a:cxn>
                <a:cxn ang="0">
                  <a:pos x="114387" y="100012"/>
                </a:cxn>
                <a:cxn ang="0">
                  <a:pos x="63548" y="165893"/>
                </a:cxn>
                <a:cxn ang="0">
                  <a:pos x="27802" y="240506"/>
                </a:cxn>
                <a:cxn ang="0">
                  <a:pos x="9532" y="320675"/>
                </a:cxn>
                <a:cxn ang="0">
                  <a:pos x="11915" y="405606"/>
                </a:cxn>
                <a:cxn ang="0">
                  <a:pos x="59576" y="508793"/>
                </a:cxn>
                <a:cxn ang="0">
                  <a:pos x="150927" y="578643"/>
                </a:cxn>
                <a:cxn ang="0">
                  <a:pos x="247044" y="646906"/>
                </a:cxn>
                <a:cxn ang="0">
                  <a:pos x="184290" y="660400"/>
                </a:cxn>
                <a:cxn ang="0">
                  <a:pos x="120742" y="692150"/>
                </a:cxn>
                <a:cxn ang="0">
                  <a:pos x="46867" y="769937"/>
                </a:cxn>
                <a:cxn ang="0">
                  <a:pos x="7943" y="846931"/>
                </a:cxn>
                <a:cxn ang="0">
                  <a:pos x="0" y="938212"/>
                </a:cxn>
                <a:cxn ang="0">
                  <a:pos x="17475" y="1020762"/>
                </a:cxn>
                <a:cxn ang="0">
                  <a:pos x="57988" y="1075531"/>
                </a:cxn>
                <a:cxn ang="0">
                  <a:pos x="116770" y="1112043"/>
                </a:cxn>
                <a:cxn ang="0">
                  <a:pos x="188262" y="1129506"/>
                </a:cxn>
                <a:cxn ang="0">
                  <a:pos x="216859" y="1166812"/>
                </a:cxn>
                <a:cxn ang="0">
                  <a:pos x="316153" y="1181100"/>
                </a:cxn>
                <a:cxn ang="0">
                  <a:pos x="490912" y="1164431"/>
                </a:cxn>
                <a:cxn ang="0">
                  <a:pos x="540956" y="876300"/>
                </a:cxn>
                <a:cxn ang="0">
                  <a:pos x="645812" y="877093"/>
                </a:cxn>
                <a:cxn ang="0">
                  <a:pos x="726836" y="852487"/>
                </a:cxn>
                <a:cxn ang="0">
                  <a:pos x="795945" y="805656"/>
                </a:cxn>
                <a:cxn ang="0">
                  <a:pos x="851550" y="735012"/>
                </a:cxn>
                <a:cxn ang="0">
                  <a:pos x="918276" y="721518"/>
                </a:cxn>
                <a:cxn ang="0">
                  <a:pos x="992945" y="697706"/>
                </a:cxn>
                <a:cxn ang="0">
                  <a:pos x="1031075" y="660400"/>
                </a:cxn>
                <a:cxn ang="0">
                  <a:pos x="1039018" y="616743"/>
                </a:cxn>
                <a:cxn ang="0">
                  <a:pos x="1020748" y="575468"/>
                </a:cxn>
                <a:cxn ang="0">
                  <a:pos x="979441" y="542925"/>
                </a:cxn>
                <a:cxn ang="0">
                  <a:pos x="934163" y="530225"/>
                </a:cxn>
                <a:cxn ang="0">
                  <a:pos x="161254" y="971550"/>
                </a:cxn>
                <a:cxn ang="0">
                  <a:pos x="125508" y="935831"/>
                </a:cxn>
                <a:cxn ang="0">
                  <a:pos x="125508" y="901700"/>
                </a:cxn>
                <a:cxn ang="0">
                  <a:pos x="158871" y="857250"/>
                </a:cxn>
                <a:cxn ang="0">
                  <a:pos x="197794" y="986631"/>
                </a:cxn>
              </a:cxnLst>
              <a:pathLst>
                <a:path w="1309" h="1488">
                  <a:moveTo>
                    <a:pt x="1176" y="668"/>
                  </a:moveTo>
                  <a:lnTo>
                    <a:pt x="1176" y="668"/>
                  </a:lnTo>
                  <a:lnTo>
                    <a:pt x="1146" y="663"/>
                  </a:lnTo>
                  <a:lnTo>
                    <a:pt x="1120" y="662"/>
                  </a:lnTo>
                  <a:lnTo>
                    <a:pt x="1097" y="662"/>
                  </a:lnTo>
                  <a:lnTo>
                    <a:pt x="1076" y="663"/>
                  </a:lnTo>
                  <a:lnTo>
                    <a:pt x="1058" y="668"/>
                  </a:lnTo>
                  <a:lnTo>
                    <a:pt x="1043" y="673"/>
                  </a:lnTo>
                  <a:lnTo>
                    <a:pt x="1027" y="682"/>
                  </a:lnTo>
                  <a:lnTo>
                    <a:pt x="1015" y="691"/>
                  </a:lnTo>
                  <a:lnTo>
                    <a:pt x="1002" y="705"/>
                  </a:lnTo>
                  <a:lnTo>
                    <a:pt x="989" y="719"/>
                  </a:lnTo>
                  <a:lnTo>
                    <a:pt x="978" y="738"/>
                  </a:lnTo>
                  <a:lnTo>
                    <a:pt x="966" y="757"/>
                  </a:lnTo>
                  <a:lnTo>
                    <a:pt x="940" y="806"/>
                  </a:lnTo>
                  <a:lnTo>
                    <a:pt x="908" y="867"/>
                  </a:lnTo>
                  <a:lnTo>
                    <a:pt x="908" y="867"/>
                  </a:lnTo>
                  <a:lnTo>
                    <a:pt x="900" y="881"/>
                  </a:lnTo>
                  <a:lnTo>
                    <a:pt x="888" y="895"/>
                  </a:lnTo>
                  <a:lnTo>
                    <a:pt x="877" y="905"/>
                  </a:lnTo>
                  <a:lnTo>
                    <a:pt x="865" y="914"/>
                  </a:lnTo>
                  <a:lnTo>
                    <a:pt x="852" y="921"/>
                  </a:lnTo>
                  <a:lnTo>
                    <a:pt x="838" y="927"/>
                  </a:lnTo>
                  <a:lnTo>
                    <a:pt x="823" y="930"/>
                  </a:lnTo>
                  <a:lnTo>
                    <a:pt x="807" y="933"/>
                  </a:lnTo>
                  <a:lnTo>
                    <a:pt x="792" y="934"/>
                  </a:lnTo>
                  <a:lnTo>
                    <a:pt x="776" y="933"/>
                  </a:lnTo>
                  <a:lnTo>
                    <a:pt x="759" y="931"/>
                  </a:lnTo>
                  <a:lnTo>
                    <a:pt x="744" y="928"/>
                  </a:lnTo>
                  <a:lnTo>
                    <a:pt x="727" y="924"/>
                  </a:lnTo>
                  <a:lnTo>
                    <a:pt x="710" y="920"/>
                  </a:lnTo>
                  <a:lnTo>
                    <a:pt x="678" y="909"/>
                  </a:lnTo>
                  <a:lnTo>
                    <a:pt x="646" y="896"/>
                  </a:lnTo>
                  <a:lnTo>
                    <a:pt x="617" y="881"/>
                  </a:lnTo>
                  <a:lnTo>
                    <a:pt x="588" y="867"/>
                  </a:lnTo>
                  <a:lnTo>
                    <a:pt x="565" y="853"/>
                  </a:lnTo>
                  <a:lnTo>
                    <a:pt x="530" y="830"/>
                  </a:lnTo>
                  <a:lnTo>
                    <a:pt x="517" y="820"/>
                  </a:lnTo>
                  <a:lnTo>
                    <a:pt x="517" y="770"/>
                  </a:lnTo>
                  <a:lnTo>
                    <a:pt x="517" y="770"/>
                  </a:lnTo>
                  <a:lnTo>
                    <a:pt x="551" y="763"/>
                  </a:lnTo>
                  <a:lnTo>
                    <a:pt x="581" y="756"/>
                  </a:lnTo>
                  <a:lnTo>
                    <a:pt x="612" y="745"/>
                  </a:lnTo>
                  <a:lnTo>
                    <a:pt x="642" y="734"/>
                  </a:lnTo>
                  <a:lnTo>
                    <a:pt x="670" y="719"/>
                  </a:lnTo>
                  <a:lnTo>
                    <a:pt x="695" y="704"/>
                  </a:lnTo>
                  <a:lnTo>
                    <a:pt x="720" y="686"/>
                  </a:lnTo>
                  <a:lnTo>
                    <a:pt x="741" y="666"/>
                  </a:lnTo>
                  <a:lnTo>
                    <a:pt x="761" y="645"/>
                  </a:lnTo>
                  <a:lnTo>
                    <a:pt x="779" y="623"/>
                  </a:lnTo>
                  <a:lnTo>
                    <a:pt x="795" y="597"/>
                  </a:lnTo>
                  <a:lnTo>
                    <a:pt x="807" y="571"/>
                  </a:lnTo>
                  <a:lnTo>
                    <a:pt x="817" y="543"/>
                  </a:lnTo>
                  <a:lnTo>
                    <a:pt x="825" y="512"/>
                  </a:lnTo>
                  <a:lnTo>
                    <a:pt x="830" y="480"/>
                  </a:lnTo>
                  <a:lnTo>
                    <a:pt x="831" y="446"/>
                  </a:lnTo>
                  <a:lnTo>
                    <a:pt x="831" y="446"/>
                  </a:lnTo>
                  <a:lnTo>
                    <a:pt x="831" y="425"/>
                  </a:lnTo>
                  <a:lnTo>
                    <a:pt x="830" y="404"/>
                  </a:lnTo>
                  <a:lnTo>
                    <a:pt x="827" y="384"/>
                  </a:lnTo>
                  <a:lnTo>
                    <a:pt x="823" y="363"/>
                  </a:lnTo>
                  <a:lnTo>
                    <a:pt x="818" y="344"/>
                  </a:lnTo>
                  <a:lnTo>
                    <a:pt x="813" y="324"/>
                  </a:lnTo>
                  <a:lnTo>
                    <a:pt x="806" y="303"/>
                  </a:lnTo>
                  <a:lnTo>
                    <a:pt x="799" y="283"/>
                  </a:lnTo>
                  <a:lnTo>
                    <a:pt x="790" y="265"/>
                  </a:lnTo>
                  <a:lnTo>
                    <a:pt x="782" y="246"/>
                  </a:lnTo>
                  <a:lnTo>
                    <a:pt x="772" y="227"/>
                  </a:lnTo>
                  <a:lnTo>
                    <a:pt x="761" y="209"/>
                  </a:lnTo>
                  <a:lnTo>
                    <a:pt x="750" y="191"/>
                  </a:lnTo>
                  <a:lnTo>
                    <a:pt x="737" y="174"/>
                  </a:lnTo>
                  <a:lnTo>
                    <a:pt x="724" y="157"/>
                  </a:lnTo>
                  <a:lnTo>
                    <a:pt x="710" y="142"/>
                  </a:lnTo>
                  <a:lnTo>
                    <a:pt x="696" y="126"/>
                  </a:lnTo>
                  <a:lnTo>
                    <a:pt x="682" y="111"/>
                  </a:lnTo>
                  <a:lnTo>
                    <a:pt x="666" y="97"/>
                  </a:lnTo>
                  <a:lnTo>
                    <a:pt x="650" y="84"/>
                  </a:lnTo>
                  <a:lnTo>
                    <a:pt x="633" y="72"/>
                  </a:lnTo>
                  <a:lnTo>
                    <a:pt x="617" y="60"/>
                  </a:lnTo>
                  <a:lnTo>
                    <a:pt x="598" y="49"/>
                  </a:lnTo>
                  <a:lnTo>
                    <a:pt x="580" y="39"/>
                  </a:lnTo>
                  <a:lnTo>
                    <a:pt x="562" y="31"/>
                  </a:lnTo>
                  <a:lnTo>
                    <a:pt x="542" y="23"/>
                  </a:lnTo>
                  <a:lnTo>
                    <a:pt x="523" y="17"/>
                  </a:lnTo>
                  <a:lnTo>
                    <a:pt x="503" y="11"/>
                  </a:lnTo>
                  <a:lnTo>
                    <a:pt x="483" y="7"/>
                  </a:lnTo>
                  <a:lnTo>
                    <a:pt x="462" y="3"/>
                  </a:lnTo>
                  <a:lnTo>
                    <a:pt x="441" y="2"/>
                  </a:lnTo>
                  <a:lnTo>
                    <a:pt x="420" y="0"/>
                  </a:lnTo>
                  <a:lnTo>
                    <a:pt x="420" y="0"/>
                  </a:lnTo>
                  <a:lnTo>
                    <a:pt x="399" y="2"/>
                  </a:lnTo>
                  <a:lnTo>
                    <a:pt x="378" y="3"/>
                  </a:lnTo>
                  <a:lnTo>
                    <a:pt x="359" y="7"/>
                  </a:lnTo>
                  <a:lnTo>
                    <a:pt x="338" y="11"/>
                  </a:lnTo>
                  <a:lnTo>
                    <a:pt x="318" y="17"/>
                  </a:lnTo>
                  <a:lnTo>
                    <a:pt x="298" y="23"/>
                  </a:lnTo>
                  <a:lnTo>
                    <a:pt x="279" y="31"/>
                  </a:lnTo>
                  <a:lnTo>
                    <a:pt x="260" y="39"/>
                  </a:lnTo>
                  <a:lnTo>
                    <a:pt x="242" y="49"/>
                  </a:lnTo>
                  <a:lnTo>
                    <a:pt x="224" y="60"/>
                  </a:lnTo>
                  <a:lnTo>
                    <a:pt x="207" y="72"/>
                  </a:lnTo>
                  <a:lnTo>
                    <a:pt x="190" y="84"/>
                  </a:lnTo>
                  <a:lnTo>
                    <a:pt x="175" y="97"/>
                  </a:lnTo>
                  <a:lnTo>
                    <a:pt x="160" y="111"/>
                  </a:lnTo>
                  <a:lnTo>
                    <a:pt x="144" y="126"/>
                  </a:lnTo>
                  <a:lnTo>
                    <a:pt x="130" y="142"/>
                  </a:lnTo>
                  <a:lnTo>
                    <a:pt x="116" y="157"/>
                  </a:lnTo>
                  <a:lnTo>
                    <a:pt x="103" y="174"/>
                  </a:lnTo>
                  <a:lnTo>
                    <a:pt x="91" y="191"/>
                  </a:lnTo>
                  <a:lnTo>
                    <a:pt x="80" y="209"/>
                  </a:lnTo>
                  <a:lnTo>
                    <a:pt x="70" y="227"/>
                  </a:lnTo>
                  <a:lnTo>
                    <a:pt x="60" y="246"/>
                  </a:lnTo>
                  <a:lnTo>
                    <a:pt x="50" y="265"/>
                  </a:lnTo>
                  <a:lnTo>
                    <a:pt x="42" y="283"/>
                  </a:lnTo>
                  <a:lnTo>
                    <a:pt x="35" y="303"/>
                  </a:lnTo>
                  <a:lnTo>
                    <a:pt x="28" y="324"/>
                  </a:lnTo>
                  <a:lnTo>
                    <a:pt x="22" y="344"/>
                  </a:lnTo>
                  <a:lnTo>
                    <a:pt x="18" y="363"/>
                  </a:lnTo>
                  <a:lnTo>
                    <a:pt x="15" y="384"/>
                  </a:lnTo>
                  <a:lnTo>
                    <a:pt x="12" y="404"/>
                  </a:lnTo>
                  <a:lnTo>
                    <a:pt x="11" y="425"/>
                  </a:lnTo>
                  <a:lnTo>
                    <a:pt x="10" y="446"/>
                  </a:lnTo>
                  <a:lnTo>
                    <a:pt x="10" y="446"/>
                  </a:lnTo>
                  <a:lnTo>
                    <a:pt x="11" y="478"/>
                  </a:lnTo>
                  <a:lnTo>
                    <a:pt x="15" y="511"/>
                  </a:lnTo>
                  <a:lnTo>
                    <a:pt x="22" y="540"/>
                  </a:lnTo>
                  <a:lnTo>
                    <a:pt x="32" y="568"/>
                  </a:lnTo>
                  <a:lnTo>
                    <a:pt x="45" y="595"/>
                  </a:lnTo>
                  <a:lnTo>
                    <a:pt x="59" y="619"/>
                  </a:lnTo>
                  <a:lnTo>
                    <a:pt x="75" y="641"/>
                  </a:lnTo>
                  <a:lnTo>
                    <a:pt x="95" y="662"/>
                  </a:lnTo>
                  <a:lnTo>
                    <a:pt x="116" y="682"/>
                  </a:lnTo>
                  <a:lnTo>
                    <a:pt x="138" y="700"/>
                  </a:lnTo>
                  <a:lnTo>
                    <a:pt x="164" y="715"/>
                  </a:lnTo>
                  <a:lnTo>
                    <a:pt x="190" y="729"/>
                  </a:lnTo>
                  <a:lnTo>
                    <a:pt x="218" y="742"/>
                  </a:lnTo>
                  <a:lnTo>
                    <a:pt x="248" y="752"/>
                  </a:lnTo>
                  <a:lnTo>
                    <a:pt x="279" y="760"/>
                  </a:lnTo>
                  <a:lnTo>
                    <a:pt x="311" y="767"/>
                  </a:lnTo>
                  <a:lnTo>
                    <a:pt x="311" y="815"/>
                  </a:lnTo>
                  <a:lnTo>
                    <a:pt x="311" y="815"/>
                  </a:lnTo>
                  <a:lnTo>
                    <a:pt x="290" y="818"/>
                  </a:lnTo>
                  <a:lnTo>
                    <a:pt x="269" y="820"/>
                  </a:lnTo>
                  <a:lnTo>
                    <a:pt x="251" y="826"/>
                  </a:lnTo>
                  <a:lnTo>
                    <a:pt x="232" y="832"/>
                  </a:lnTo>
                  <a:lnTo>
                    <a:pt x="214" y="837"/>
                  </a:lnTo>
                  <a:lnTo>
                    <a:pt x="197" y="846"/>
                  </a:lnTo>
                  <a:lnTo>
                    <a:pt x="182" y="854"/>
                  </a:lnTo>
                  <a:lnTo>
                    <a:pt x="167" y="863"/>
                  </a:lnTo>
                  <a:lnTo>
                    <a:pt x="152" y="872"/>
                  </a:lnTo>
                  <a:lnTo>
                    <a:pt x="140" y="882"/>
                  </a:lnTo>
                  <a:lnTo>
                    <a:pt x="115" y="903"/>
                  </a:lnTo>
                  <a:lnTo>
                    <a:pt x="94" y="926"/>
                  </a:lnTo>
                  <a:lnTo>
                    <a:pt x="74" y="948"/>
                  </a:lnTo>
                  <a:lnTo>
                    <a:pt x="59" y="970"/>
                  </a:lnTo>
                  <a:lnTo>
                    <a:pt x="45" y="993"/>
                  </a:lnTo>
                  <a:lnTo>
                    <a:pt x="33" y="1013"/>
                  </a:lnTo>
                  <a:lnTo>
                    <a:pt x="25" y="1031"/>
                  </a:lnTo>
                  <a:lnTo>
                    <a:pt x="14" y="1057"/>
                  </a:lnTo>
                  <a:lnTo>
                    <a:pt x="10" y="1067"/>
                  </a:lnTo>
                  <a:lnTo>
                    <a:pt x="10" y="1067"/>
                  </a:lnTo>
                  <a:lnTo>
                    <a:pt x="4" y="1099"/>
                  </a:lnTo>
                  <a:lnTo>
                    <a:pt x="1" y="1129"/>
                  </a:lnTo>
                  <a:lnTo>
                    <a:pt x="0" y="1156"/>
                  </a:lnTo>
                  <a:lnTo>
                    <a:pt x="0" y="1182"/>
                  </a:lnTo>
                  <a:lnTo>
                    <a:pt x="1" y="1206"/>
                  </a:lnTo>
                  <a:lnTo>
                    <a:pt x="4" y="1228"/>
                  </a:lnTo>
                  <a:lnTo>
                    <a:pt x="10" y="1250"/>
                  </a:lnTo>
                  <a:lnTo>
                    <a:pt x="15" y="1268"/>
                  </a:lnTo>
                  <a:lnTo>
                    <a:pt x="22" y="1286"/>
                  </a:lnTo>
                  <a:lnTo>
                    <a:pt x="31" y="1303"/>
                  </a:lnTo>
                  <a:lnTo>
                    <a:pt x="40" y="1318"/>
                  </a:lnTo>
                  <a:lnTo>
                    <a:pt x="50" y="1331"/>
                  </a:lnTo>
                  <a:lnTo>
                    <a:pt x="61" y="1343"/>
                  </a:lnTo>
                  <a:lnTo>
                    <a:pt x="73" y="1355"/>
                  </a:lnTo>
                  <a:lnTo>
                    <a:pt x="85" y="1366"/>
                  </a:lnTo>
                  <a:lnTo>
                    <a:pt x="96" y="1374"/>
                  </a:lnTo>
                  <a:lnTo>
                    <a:pt x="109" y="1383"/>
                  </a:lnTo>
                  <a:lnTo>
                    <a:pt x="122" y="1390"/>
                  </a:lnTo>
                  <a:lnTo>
                    <a:pt x="147" y="1401"/>
                  </a:lnTo>
                  <a:lnTo>
                    <a:pt x="169" y="1411"/>
                  </a:lnTo>
                  <a:lnTo>
                    <a:pt x="192" y="1416"/>
                  </a:lnTo>
                  <a:lnTo>
                    <a:pt x="210" y="1421"/>
                  </a:lnTo>
                  <a:lnTo>
                    <a:pt x="224" y="1422"/>
                  </a:lnTo>
                  <a:lnTo>
                    <a:pt x="237" y="1423"/>
                  </a:lnTo>
                  <a:lnTo>
                    <a:pt x="234" y="1454"/>
                  </a:lnTo>
                  <a:lnTo>
                    <a:pt x="234" y="1454"/>
                  </a:lnTo>
                  <a:lnTo>
                    <a:pt x="239" y="1457"/>
                  </a:lnTo>
                  <a:lnTo>
                    <a:pt x="259" y="1465"/>
                  </a:lnTo>
                  <a:lnTo>
                    <a:pt x="273" y="1470"/>
                  </a:lnTo>
                  <a:lnTo>
                    <a:pt x="291" y="1474"/>
                  </a:lnTo>
                  <a:lnTo>
                    <a:pt x="312" y="1480"/>
                  </a:lnTo>
                  <a:lnTo>
                    <a:pt x="338" y="1482"/>
                  </a:lnTo>
                  <a:lnTo>
                    <a:pt x="366" y="1487"/>
                  </a:lnTo>
                  <a:lnTo>
                    <a:pt x="398" y="1488"/>
                  </a:lnTo>
                  <a:lnTo>
                    <a:pt x="434" y="1488"/>
                  </a:lnTo>
                  <a:lnTo>
                    <a:pt x="474" y="1487"/>
                  </a:lnTo>
                  <a:lnTo>
                    <a:pt x="518" y="1482"/>
                  </a:lnTo>
                  <a:lnTo>
                    <a:pt x="566" y="1477"/>
                  </a:lnTo>
                  <a:lnTo>
                    <a:pt x="618" y="1467"/>
                  </a:lnTo>
                  <a:lnTo>
                    <a:pt x="674" y="1454"/>
                  </a:lnTo>
                  <a:lnTo>
                    <a:pt x="619" y="1091"/>
                  </a:lnTo>
                  <a:lnTo>
                    <a:pt x="619" y="1091"/>
                  </a:lnTo>
                  <a:lnTo>
                    <a:pt x="650" y="1098"/>
                  </a:lnTo>
                  <a:lnTo>
                    <a:pt x="681" y="1104"/>
                  </a:lnTo>
                  <a:lnTo>
                    <a:pt x="710" y="1107"/>
                  </a:lnTo>
                  <a:lnTo>
                    <a:pt x="737" y="1109"/>
                  </a:lnTo>
                  <a:lnTo>
                    <a:pt x="764" y="1109"/>
                  </a:lnTo>
                  <a:lnTo>
                    <a:pt x="789" y="1108"/>
                  </a:lnTo>
                  <a:lnTo>
                    <a:pt x="813" y="1105"/>
                  </a:lnTo>
                  <a:lnTo>
                    <a:pt x="835" y="1101"/>
                  </a:lnTo>
                  <a:lnTo>
                    <a:pt x="858" y="1095"/>
                  </a:lnTo>
                  <a:lnTo>
                    <a:pt x="877" y="1090"/>
                  </a:lnTo>
                  <a:lnTo>
                    <a:pt x="897" y="1083"/>
                  </a:lnTo>
                  <a:lnTo>
                    <a:pt x="915" y="1074"/>
                  </a:lnTo>
                  <a:lnTo>
                    <a:pt x="932" y="1066"/>
                  </a:lnTo>
                  <a:lnTo>
                    <a:pt x="949" y="1056"/>
                  </a:lnTo>
                  <a:lnTo>
                    <a:pt x="963" y="1046"/>
                  </a:lnTo>
                  <a:lnTo>
                    <a:pt x="977" y="1036"/>
                  </a:lnTo>
                  <a:lnTo>
                    <a:pt x="1002" y="1015"/>
                  </a:lnTo>
                  <a:lnTo>
                    <a:pt x="1023" y="993"/>
                  </a:lnTo>
                  <a:lnTo>
                    <a:pt x="1040" y="973"/>
                  </a:lnTo>
                  <a:lnTo>
                    <a:pt x="1054" y="954"/>
                  </a:lnTo>
                  <a:lnTo>
                    <a:pt x="1064" y="938"/>
                  </a:lnTo>
                  <a:lnTo>
                    <a:pt x="1072" y="926"/>
                  </a:lnTo>
                  <a:lnTo>
                    <a:pt x="1078" y="914"/>
                  </a:lnTo>
                  <a:lnTo>
                    <a:pt x="1078" y="914"/>
                  </a:lnTo>
                  <a:lnTo>
                    <a:pt x="1106" y="913"/>
                  </a:lnTo>
                  <a:lnTo>
                    <a:pt x="1132" y="912"/>
                  </a:lnTo>
                  <a:lnTo>
                    <a:pt x="1156" y="909"/>
                  </a:lnTo>
                  <a:lnTo>
                    <a:pt x="1179" y="905"/>
                  </a:lnTo>
                  <a:lnTo>
                    <a:pt x="1200" y="899"/>
                  </a:lnTo>
                  <a:lnTo>
                    <a:pt x="1218" y="893"/>
                  </a:lnTo>
                  <a:lnTo>
                    <a:pt x="1235" y="886"/>
                  </a:lnTo>
                  <a:lnTo>
                    <a:pt x="1250" y="879"/>
                  </a:lnTo>
                  <a:lnTo>
                    <a:pt x="1263" y="871"/>
                  </a:lnTo>
                  <a:lnTo>
                    <a:pt x="1274" y="861"/>
                  </a:lnTo>
                  <a:lnTo>
                    <a:pt x="1284" y="853"/>
                  </a:lnTo>
                  <a:lnTo>
                    <a:pt x="1292" y="843"/>
                  </a:lnTo>
                  <a:lnTo>
                    <a:pt x="1298" y="832"/>
                  </a:lnTo>
                  <a:lnTo>
                    <a:pt x="1303" y="822"/>
                  </a:lnTo>
                  <a:lnTo>
                    <a:pt x="1306" y="811"/>
                  </a:lnTo>
                  <a:lnTo>
                    <a:pt x="1309" y="799"/>
                  </a:lnTo>
                  <a:lnTo>
                    <a:pt x="1309" y="788"/>
                  </a:lnTo>
                  <a:lnTo>
                    <a:pt x="1308" y="777"/>
                  </a:lnTo>
                  <a:lnTo>
                    <a:pt x="1306" y="767"/>
                  </a:lnTo>
                  <a:lnTo>
                    <a:pt x="1302" y="756"/>
                  </a:lnTo>
                  <a:lnTo>
                    <a:pt x="1298" y="745"/>
                  </a:lnTo>
                  <a:lnTo>
                    <a:pt x="1292" y="735"/>
                  </a:lnTo>
                  <a:lnTo>
                    <a:pt x="1285" y="725"/>
                  </a:lnTo>
                  <a:lnTo>
                    <a:pt x="1277" y="715"/>
                  </a:lnTo>
                  <a:lnTo>
                    <a:pt x="1267" y="707"/>
                  </a:lnTo>
                  <a:lnTo>
                    <a:pt x="1257" y="698"/>
                  </a:lnTo>
                  <a:lnTo>
                    <a:pt x="1246" y="691"/>
                  </a:lnTo>
                  <a:lnTo>
                    <a:pt x="1233" y="684"/>
                  </a:lnTo>
                  <a:lnTo>
                    <a:pt x="1221" y="679"/>
                  </a:lnTo>
                  <a:lnTo>
                    <a:pt x="1207" y="675"/>
                  </a:lnTo>
                  <a:lnTo>
                    <a:pt x="1191" y="670"/>
                  </a:lnTo>
                  <a:lnTo>
                    <a:pt x="1176" y="668"/>
                  </a:lnTo>
                  <a:lnTo>
                    <a:pt x="1176" y="668"/>
                  </a:lnTo>
                  <a:close/>
                  <a:moveTo>
                    <a:pt x="249" y="1243"/>
                  </a:moveTo>
                  <a:lnTo>
                    <a:pt x="249" y="1243"/>
                  </a:lnTo>
                  <a:lnTo>
                    <a:pt x="239" y="1240"/>
                  </a:lnTo>
                  <a:lnTo>
                    <a:pt x="217" y="1231"/>
                  </a:lnTo>
                  <a:lnTo>
                    <a:pt x="203" y="1224"/>
                  </a:lnTo>
                  <a:lnTo>
                    <a:pt x="189" y="1216"/>
                  </a:lnTo>
                  <a:lnTo>
                    <a:pt x="176" y="1206"/>
                  </a:lnTo>
                  <a:lnTo>
                    <a:pt x="165" y="1193"/>
                  </a:lnTo>
                  <a:lnTo>
                    <a:pt x="161" y="1186"/>
                  </a:lnTo>
                  <a:lnTo>
                    <a:pt x="158" y="1179"/>
                  </a:lnTo>
                  <a:lnTo>
                    <a:pt x="155" y="1172"/>
                  </a:lnTo>
                  <a:lnTo>
                    <a:pt x="154" y="1164"/>
                  </a:lnTo>
                  <a:lnTo>
                    <a:pt x="154" y="1156"/>
                  </a:lnTo>
                  <a:lnTo>
                    <a:pt x="155" y="1146"/>
                  </a:lnTo>
                  <a:lnTo>
                    <a:pt x="158" y="1136"/>
                  </a:lnTo>
                  <a:lnTo>
                    <a:pt x="162" y="1126"/>
                  </a:lnTo>
                  <a:lnTo>
                    <a:pt x="169" y="1115"/>
                  </a:lnTo>
                  <a:lnTo>
                    <a:pt x="178" y="1104"/>
                  </a:lnTo>
                  <a:lnTo>
                    <a:pt x="188" y="1092"/>
                  </a:lnTo>
                  <a:lnTo>
                    <a:pt x="200" y="1080"/>
                  </a:lnTo>
                  <a:lnTo>
                    <a:pt x="216" y="1067"/>
                  </a:lnTo>
                  <a:lnTo>
                    <a:pt x="232" y="1053"/>
                  </a:lnTo>
                  <a:lnTo>
                    <a:pt x="253" y="1039"/>
                  </a:lnTo>
                  <a:lnTo>
                    <a:pt x="276" y="1024"/>
                  </a:lnTo>
                  <a:lnTo>
                    <a:pt x="249" y="1243"/>
                  </a:lnTo>
                  <a:close/>
                </a:path>
              </a:pathLst>
            </a:custGeom>
            <a:solidFill>
              <a:srgbClr val="FFFFFF"/>
            </a:solidFill>
            <a:ln w="9525">
              <a:noFill/>
            </a:ln>
          </p:spPr>
          <p:txBody>
            <a:bodyPr/>
            <a:p>
              <a:endParaRPr lang="zh-CN" altLang="en-US"/>
            </a:p>
          </p:txBody>
        </p:sp>
        <p:sp>
          <p:nvSpPr>
            <p:cNvPr id="60419" name="Freeform: Shape 7"/>
            <p:cNvSpPr/>
            <p:nvPr/>
          </p:nvSpPr>
          <p:spPr>
            <a:xfrm>
              <a:off x="446088" y="5724525"/>
              <a:ext cx="1089025" cy="1236663"/>
            </a:xfrm>
            <a:custGeom>
              <a:avLst/>
              <a:gdLst/>
              <a:ahLst/>
              <a:cxnLst>
                <a:cxn ang="0">
                  <a:pos x="792956" y="574675"/>
                </a:cxn>
                <a:cxn ang="0">
                  <a:pos x="762793" y="622300"/>
                </a:cxn>
                <a:cxn ang="0">
                  <a:pos x="715168" y="717550"/>
                </a:cxn>
                <a:cxn ang="0">
                  <a:pos x="613568" y="741362"/>
                </a:cxn>
                <a:cxn ang="0">
                  <a:pos x="479425" y="652462"/>
                </a:cxn>
                <a:cxn ang="0">
                  <a:pos x="676275" y="496887"/>
                </a:cxn>
                <a:cxn ang="0">
                  <a:pos x="695325" y="296068"/>
                </a:cxn>
                <a:cxn ang="0">
                  <a:pos x="621506" y="136525"/>
                </a:cxn>
                <a:cxn ang="0">
                  <a:pos x="485775" y="29368"/>
                </a:cxn>
                <a:cxn ang="0">
                  <a:pos x="333375" y="0"/>
                </a:cxn>
                <a:cxn ang="0">
                  <a:pos x="171450" y="57943"/>
                </a:cxn>
                <a:cxn ang="0">
                  <a:pos x="64293" y="178593"/>
                </a:cxn>
                <a:cxn ang="0">
                  <a:pos x="11906" y="345281"/>
                </a:cxn>
                <a:cxn ang="0">
                  <a:pos x="56356" y="544512"/>
                </a:cxn>
                <a:cxn ang="0">
                  <a:pos x="241300" y="658019"/>
                </a:cxn>
                <a:cxn ang="0">
                  <a:pos x="56356" y="782637"/>
                </a:cxn>
                <a:cxn ang="0">
                  <a:pos x="793" y="929481"/>
                </a:cxn>
                <a:cxn ang="0">
                  <a:pos x="25400" y="1067594"/>
                </a:cxn>
                <a:cxn ang="0">
                  <a:pos x="149225" y="1167606"/>
                </a:cxn>
                <a:cxn ang="0">
                  <a:pos x="199231" y="1213644"/>
                </a:cxn>
                <a:cxn ang="0">
                  <a:pos x="357187" y="1236663"/>
                </a:cxn>
                <a:cxn ang="0">
                  <a:pos x="573087" y="1208087"/>
                </a:cxn>
                <a:cxn ang="0">
                  <a:pos x="542925" y="919956"/>
                </a:cxn>
                <a:cxn ang="0">
                  <a:pos x="739775" y="915194"/>
                </a:cxn>
                <a:cxn ang="0">
                  <a:pos x="881062" y="801687"/>
                </a:cxn>
                <a:cxn ang="0">
                  <a:pos x="1002506" y="763587"/>
                </a:cxn>
                <a:cxn ang="0">
                  <a:pos x="1088231" y="665956"/>
                </a:cxn>
                <a:cxn ang="0">
                  <a:pos x="1039812" y="563562"/>
                </a:cxn>
                <a:cxn ang="0">
                  <a:pos x="321468" y="619125"/>
                </a:cxn>
                <a:cxn ang="0">
                  <a:pos x="142875" y="564356"/>
                </a:cxn>
                <a:cxn ang="0">
                  <a:pos x="69850" y="461168"/>
                </a:cxn>
                <a:cxn ang="0">
                  <a:pos x="70643" y="290512"/>
                </a:cxn>
                <a:cxn ang="0">
                  <a:pos x="182562" y="111918"/>
                </a:cxn>
                <a:cxn ang="0">
                  <a:pos x="319087" y="50800"/>
                </a:cxn>
                <a:cxn ang="0">
                  <a:pos x="460375" y="70643"/>
                </a:cxn>
                <a:cxn ang="0">
                  <a:pos x="580231" y="162718"/>
                </a:cxn>
                <a:cxn ang="0">
                  <a:pos x="654050" y="355600"/>
                </a:cxn>
                <a:cxn ang="0">
                  <a:pos x="591343" y="534987"/>
                </a:cxn>
                <a:cxn ang="0">
                  <a:pos x="413543" y="616743"/>
                </a:cxn>
                <a:cxn ang="0">
                  <a:pos x="399256" y="676275"/>
                </a:cxn>
                <a:cxn ang="0">
                  <a:pos x="473868" y="728662"/>
                </a:cxn>
                <a:cxn ang="0">
                  <a:pos x="656431" y="793750"/>
                </a:cxn>
                <a:cxn ang="0">
                  <a:pos x="773112" y="721519"/>
                </a:cxn>
                <a:cxn ang="0">
                  <a:pos x="809625" y="637381"/>
                </a:cxn>
                <a:cxn ang="0">
                  <a:pos x="842168" y="596900"/>
                </a:cxn>
                <a:cxn ang="0">
                  <a:pos x="969168" y="581025"/>
                </a:cxn>
                <a:cxn ang="0">
                  <a:pos x="1038225" y="637381"/>
                </a:cxn>
                <a:cxn ang="0">
                  <a:pos x="1013618" y="701675"/>
                </a:cxn>
                <a:cxn ang="0">
                  <a:pos x="923131" y="730250"/>
                </a:cxn>
                <a:cxn ang="0">
                  <a:pos x="862012" y="739775"/>
                </a:cxn>
                <a:cxn ang="0">
                  <a:pos x="746125" y="859631"/>
                </a:cxn>
                <a:cxn ang="0">
                  <a:pos x="612775" y="884237"/>
                </a:cxn>
                <a:cxn ang="0">
                  <a:pos x="492918" y="870744"/>
                </a:cxn>
                <a:cxn ang="0">
                  <a:pos x="457200" y="1182687"/>
                </a:cxn>
                <a:cxn ang="0">
                  <a:pos x="235743" y="1160462"/>
                </a:cxn>
                <a:cxn ang="0">
                  <a:pos x="193675" y="1130300"/>
                </a:cxn>
                <a:cxn ang="0">
                  <a:pos x="69056" y="1047750"/>
                </a:cxn>
                <a:cxn ang="0">
                  <a:pos x="50800" y="920750"/>
                </a:cxn>
                <a:cxn ang="0">
                  <a:pos x="103981" y="800894"/>
                </a:cxn>
                <a:cxn ang="0">
                  <a:pos x="205581" y="721519"/>
                </a:cxn>
                <a:cxn ang="0">
                  <a:pos x="310356" y="696912"/>
                </a:cxn>
              </a:cxnLst>
              <a:pathLst>
                <a:path w="1372" h="1558">
                  <a:moveTo>
                    <a:pt x="1163" y="664"/>
                  </a:moveTo>
                  <a:lnTo>
                    <a:pt x="1163" y="664"/>
                  </a:lnTo>
                  <a:lnTo>
                    <a:pt x="1134" y="665"/>
                  </a:lnTo>
                  <a:lnTo>
                    <a:pt x="1104" y="669"/>
                  </a:lnTo>
                  <a:lnTo>
                    <a:pt x="1078" y="676"/>
                  </a:lnTo>
                  <a:lnTo>
                    <a:pt x="1052" y="688"/>
                  </a:lnTo>
                  <a:lnTo>
                    <a:pt x="1029" y="700"/>
                  </a:lnTo>
                  <a:lnTo>
                    <a:pt x="1019" y="707"/>
                  </a:lnTo>
                  <a:lnTo>
                    <a:pt x="1009" y="716"/>
                  </a:lnTo>
                  <a:lnTo>
                    <a:pt x="999" y="724"/>
                  </a:lnTo>
                  <a:lnTo>
                    <a:pt x="991" y="732"/>
                  </a:lnTo>
                  <a:lnTo>
                    <a:pt x="982" y="742"/>
                  </a:lnTo>
                  <a:lnTo>
                    <a:pt x="975" y="752"/>
                  </a:lnTo>
                  <a:lnTo>
                    <a:pt x="975" y="752"/>
                  </a:lnTo>
                  <a:lnTo>
                    <a:pt x="971" y="756"/>
                  </a:lnTo>
                  <a:lnTo>
                    <a:pt x="968" y="760"/>
                  </a:lnTo>
                  <a:lnTo>
                    <a:pt x="966" y="766"/>
                  </a:lnTo>
                  <a:lnTo>
                    <a:pt x="964" y="772"/>
                  </a:lnTo>
                  <a:lnTo>
                    <a:pt x="964" y="772"/>
                  </a:lnTo>
                  <a:lnTo>
                    <a:pt x="961" y="784"/>
                  </a:lnTo>
                  <a:lnTo>
                    <a:pt x="961" y="784"/>
                  </a:lnTo>
                  <a:lnTo>
                    <a:pt x="959" y="794"/>
                  </a:lnTo>
                  <a:lnTo>
                    <a:pt x="959" y="794"/>
                  </a:lnTo>
                  <a:lnTo>
                    <a:pt x="953" y="812"/>
                  </a:lnTo>
                  <a:lnTo>
                    <a:pt x="944" y="835"/>
                  </a:lnTo>
                  <a:lnTo>
                    <a:pt x="933" y="859"/>
                  </a:lnTo>
                  <a:lnTo>
                    <a:pt x="926" y="871"/>
                  </a:lnTo>
                  <a:lnTo>
                    <a:pt x="919" y="882"/>
                  </a:lnTo>
                  <a:lnTo>
                    <a:pt x="911" y="894"/>
                  </a:lnTo>
                  <a:lnTo>
                    <a:pt x="901" y="904"/>
                  </a:lnTo>
                  <a:lnTo>
                    <a:pt x="891" y="913"/>
                  </a:lnTo>
                  <a:lnTo>
                    <a:pt x="880" y="922"/>
                  </a:lnTo>
                  <a:lnTo>
                    <a:pt x="867" y="929"/>
                  </a:lnTo>
                  <a:lnTo>
                    <a:pt x="855" y="934"/>
                  </a:lnTo>
                  <a:lnTo>
                    <a:pt x="841" y="939"/>
                  </a:lnTo>
                  <a:lnTo>
                    <a:pt x="825" y="940"/>
                  </a:lnTo>
                  <a:lnTo>
                    <a:pt x="825" y="940"/>
                  </a:lnTo>
                  <a:lnTo>
                    <a:pt x="813" y="940"/>
                  </a:lnTo>
                  <a:lnTo>
                    <a:pt x="800" y="939"/>
                  </a:lnTo>
                  <a:lnTo>
                    <a:pt x="773" y="934"/>
                  </a:lnTo>
                  <a:lnTo>
                    <a:pt x="748" y="926"/>
                  </a:lnTo>
                  <a:lnTo>
                    <a:pt x="723" y="916"/>
                  </a:lnTo>
                  <a:lnTo>
                    <a:pt x="699" y="905"/>
                  </a:lnTo>
                  <a:lnTo>
                    <a:pt x="675" y="892"/>
                  </a:lnTo>
                  <a:lnTo>
                    <a:pt x="628" y="864"/>
                  </a:lnTo>
                  <a:lnTo>
                    <a:pt x="628" y="864"/>
                  </a:lnTo>
                  <a:lnTo>
                    <a:pt x="597" y="846"/>
                  </a:lnTo>
                  <a:lnTo>
                    <a:pt x="567" y="831"/>
                  </a:lnTo>
                  <a:lnTo>
                    <a:pt x="567" y="831"/>
                  </a:lnTo>
                  <a:lnTo>
                    <a:pt x="604" y="822"/>
                  </a:lnTo>
                  <a:lnTo>
                    <a:pt x="639" y="811"/>
                  </a:lnTo>
                  <a:lnTo>
                    <a:pt x="671" y="798"/>
                  </a:lnTo>
                  <a:lnTo>
                    <a:pt x="702" y="783"/>
                  </a:lnTo>
                  <a:lnTo>
                    <a:pt x="730" y="766"/>
                  </a:lnTo>
                  <a:lnTo>
                    <a:pt x="757" y="748"/>
                  </a:lnTo>
                  <a:lnTo>
                    <a:pt x="780" y="727"/>
                  </a:lnTo>
                  <a:lnTo>
                    <a:pt x="802" y="704"/>
                  </a:lnTo>
                  <a:lnTo>
                    <a:pt x="821" y="681"/>
                  </a:lnTo>
                  <a:lnTo>
                    <a:pt x="838" y="654"/>
                  </a:lnTo>
                  <a:lnTo>
                    <a:pt x="852" y="626"/>
                  </a:lnTo>
                  <a:lnTo>
                    <a:pt x="865" y="598"/>
                  </a:lnTo>
                  <a:lnTo>
                    <a:pt x="873" y="567"/>
                  </a:lnTo>
                  <a:lnTo>
                    <a:pt x="880" y="535"/>
                  </a:lnTo>
                  <a:lnTo>
                    <a:pt x="884" y="501"/>
                  </a:lnTo>
                  <a:lnTo>
                    <a:pt x="886" y="466"/>
                  </a:lnTo>
                  <a:lnTo>
                    <a:pt x="886" y="466"/>
                  </a:lnTo>
                  <a:lnTo>
                    <a:pt x="886" y="442"/>
                  </a:lnTo>
                  <a:lnTo>
                    <a:pt x="883" y="418"/>
                  </a:lnTo>
                  <a:lnTo>
                    <a:pt x="880" y="396"/>
                  </a:lnTo>
                  <a:lnTo>
                    <a:pt x="876" y="373"/>
                  </a:lnTo>
                  <a:lnTo>
                    <a:pt x="872" y="351"/>
                  </a:lnTo>
                  <a:lnTo>
                    <a:pt x="865" y="329"/>
                  </a:lnTo>
                  <a:lnTo>
                    <a:pt x="858" y="308"/>
                  </a:lnTo>
                  <a:lnTo>
                    <a:pt x="851" y="287"/>
                  </a:lnTo>
                  <a:lnTo>
                    <a:pt x="841" y="265"/>
                  </a:lnTo>
                  <a:lnTo>
                    <a:pt x="831" y="246"/>
                  </a:lnTo>
                  <a:lnTo>
                    <a:pt x="820" y="226"/>
                  </a:lnTo>
                  <a:lnTo>
                    <a:pt x="809" y="207"/>
                  </a:lnTo>
                  <a:lnTo>
                    <a:pt x="796" y="188"/>
                  </a:lnTo>
                  <a:lnTo>
                    <a:pt x="783" y="172"/>
                  </a:lnTo>
                  <a:lnTo>
                    <a:pt x="769" y="155"/>
                  </a:lnTo>
                  <a:lnTo>
                    <a:pt x="754" y="138"/>
                  </a:lnTo>
                  <a:lnTo>
                    <a:pt x="738" y="122"/>
                  </a:lnTo>
                  <a:lnTo>
                    <a:pt x="723" y="107"/>
                  </a:lnTo>
                  <a:lnTo>
                    <a:pt x="706" y="94"/>
                  </a:lnTo>
                  <a:lnTo>
                    <a:pt x="688" y="80"/>
                  </a:lnTo>
                  <a:lnTo>
                    <a:pt x="670" y="68"/>
                  </a:lnTo>
                  <a:lnTo>
                    <a:pt x="652" y="57"/>
                  </a:lnTo>
                  <a:lnTo>
                    <a:pt x="632" y="47"/>
                  </a:lnTo>
                  <a:lnTo>
                    <a:pt x="612" y="37"/>
                  </a:lnTo>
                  <a:lnTo>
                    <a:pt x="593" y="29"/>
                  </a:lnTo>
                  <a:lnTo>
                    <a:pt x="573" y="21"/>
                  </a:lnTo>
                  <a:lnTo>
                    <a:pt x="552" y="14"/>
                  </a:lnTo>
                  <a:lnTo>
                    <a:pt x="530" y="9"/>
                  </a:lnTo>
                  <a:lnTo>
                    <a:pt x="509" y="5"/>
                  </a:lnTo>
                  <a:lnTo>
                    <a:pt x="486" y="2"/>
                  </a:lnTo>
                  <a:lnTo>
                    <a:pt x="465" y="0"/>
                  </a:lnTo>
                  <a:lnTo>
                    <a:pt x="443" y="0"/>
                  </a:lnTo>
                  <a:lnTo>
                    <a:pt x="443" y="0"/>
                  </a:lnTo>
                  <a:lnTo>
                    <a:pt x="420" y="0"/>
                  </a:lnTo>
                  <a:lnTo>
                    <a:pt x="398" y="2"/>
                  </a:lnTo>
                  <a:lnTo>
                    <a:pt x="377" y="6"/>
                  </a:lnTo>
                  <a:lnTo>
                    <a:pt x="354" y="10"/>
                  </a:lnTo>
                  <a:lnTo>
                    <a:pt x="333" y="16"/>
                  </a:lnTo>
                  <a:lnTo>
                    <a:pt x="312" y="21"/>
                  </a:lnTo>
                  <a:lnTo>
                    <a:pt x="293" y="30"/>
                  </a:lnTo>
                  <a:lnTo>
                    <a:pt x="272" y="40"/>
                  </a:lnTo>
                  <a:lnTo>
                    <a:pt x="253" y="50"/>
                  </a:lnTo>
                  <a:lnTo>
                    <a:pt x="234" y="61"/>
                  </a:lnTo>
                  <a:lnTo>
                    <a:pt x="216" y="73"/>
                  </a:lnTo>
                  <a:lnTo>
                    <a:pt x="197" y="86"/>
                  </a:lnTo>
                  <a:lnTo>
                    <a:pt x="179" y="101"/>
                  </a:lnTo>
                  <a:lnTo>
                    <a:pt x="162" y="117"/>
                  </a:lnTo>
                  <a:lnTo>
                    <a:pt x="147" y="134"/>
                  </a:lnTo>
                  <a:lnTo>
                    <a:pt x="131" y="152"/>
                  </a:lnTo>
                  <a:lnTo>
                    <a:pt x="131" y="152"/>
                  </a:lnTo>
                  <a:lnTo>
                    <a:pt x="117" y="169"/>
                  </a:lnTo>
                  <a:lnTo>
                    <a:pt x="105" y="187"/>
                  </a:lnTo>
                  <a:lnTo>
                    <a:pt x="92" y="205"/>
                  </a:lnTo>
                  <a:lnTo>
                    <a:pt x="81" y="225"/>
                  </a:lnTo>
                  <a:lnTo>
                    <a:pt x="71" y="244"/>
                  </a:lnTo>
                  <a:lnTo>
                    <a:pt x="61" y="264"/>
                  </a:lnTo>
                  <a:lnTo>
                    <a:pt x="52" y="285"/>
                  </a:lnTo>
                  <a:lnTo>
                    <a:pt x="45" y="305"/>
                  </a:lnTo>
                  <a:lnTo>
                    <a:pt x="38" y="326"/>
                  </a:lnTo>
                  <a:lnTo>
                    <a:pt x="31" y="348"/>
                  </a:lnTo>
                  <a:lnTo>
                    <a:pt x="26" y="369"/>
                  </a:lnTo>
                  <a:lnTo>
                    <a:pt x="21" y="392"/>
                  </a:lnTo>
                  <a:lnTo>
                    <a:pt x="18" y="414"/>
                  </a:lnTo>
                  <a:lnTo>
                    <a:pt x="15" y="435"/>
                  </a:lnTo>
                  <a:lnTo>
                    <a:pt x="14" y="458"/>
                  </a:lnTo>
                  <a:lnTo>
                    <a:pt x="14" y="480"/>
                  </a:lnTo>
                  <a:lnTo>
                    <a:pt x="14" y="480"/>
                  </a:lnTo>
                  <a:lnTo>
                    <a:pt x="15" y="515"/>
                  </a:lnTo>
                  <a:lnTo>
                    <a:pt x="18" y="547"/>
                  </a:lnTo>
                  <a:lnTo>
                    <a:pt x="25" y="578"/>
                  </a:lnTo>
                  <a:lnTo>
                    <a:pt x="33" y="608"/>
                  </a:lnTo>
                  <a:lnTo>
                    <a:pt x="43" y="636"/>
                  </a:lnTo>
                  <a:lnTo>
                    <a:pt x="56" y="662"/>
                  </a:lnTo>
                  <a:lnTo>
                    <a:pt x="71" y="686"/>
                  </a:lnTo>
                  <a:lnTo>
                    <a:pt x="89" y="710"/>
                  </a:lnTo>
                  <a:lnTo>
                    <a:pt x="109" y="731"/>
                  </a:lnTo>
                  <a:lnTo>
                    <a:pt x="130" y="751"/>
                  </a:lnTo>
                  <a:lnTo>
                    <a:pt x="154" y="769"/>
                  </a:lnTo>
                  <a:lnTo>
                    <a:pt x="180" y="784"/>
                  </a:lnTo>
                  <a:lnTo>
                    <a:pt x="209" y="798"/>
                  </a:lnTo>
                  <a:lnTo>
                    <a:pt x="238" y="811"/>
                  </a:lnTo>
                  <a:lnTo>
                    <a:pt x="270" y="821"/>
                  </a:lnTo>
                  <a:lnTo>
                    <a:pt x="304" y="829"/>
                  </a:lnTo>
                  <a:lnTo>
                    <a:pt x="304" y="829"/>
                  </a:lnTo>
                  <a:lnTo>
                    <a:pt x="273" y="838"/>
                  </a:lnTo>
                  <a:lnTo>
                    <a:pt x="242" y="850"/>
                  </a:lnTo>
                  <a:lnTo>
                    <a:pt x="211" y="864"/>
                  </a:lnTo>
                  <a:lnTo>
                    <a:pt x="183" y="881"/>
                  </a:lnTo>
                  <a:lnTo>
                    <a:pt x="157" y="899"/>
                  </a:lnTo>
                  <a:lnTo>
                    <a:pt x="130" y="922"/>
                  </a:lnTo>
                  <a:lnTo>
                    <a:pt x="106" y="944"/>
                  </a:lnTo>
                  <a:lnTo>
                    <a:pt x="84" y="971"/>
                  </a:lnTo>
                  <a:lnTo>
                    <a:pt x="84" y="971"/>
                  </a:lnTo>
                  <a:lnTo>
                    <a:pt x="71" y="986"/>
                  </a:lnTo>
                  <a:lnTo>
                    <a:pt x="60" y="1003"/>
                  </a:lnTo>
                  <a:lnTo>
                    <a:pt x="50" y="1021"/>
                  </a:lnTo>
                  <a:lnTo>
                    <a:pt x="40" y="1038"/>
                  </a:lnTo>
                  <a:lnTo>
                    <a:pt x="32" y="1056"/>
                  </a:lnTo>
                  <a:lnTo>
                    <a:pt x="23" y="1075"/>
                  </a:lnTo>
                  <a:lnTo>
                    <a:pt x="18" y="1094"/>
                  </a:lnTo>
                  <a:lnTo>
                    <a:pt x="12" y="1112"/>
                  </a:lnTo>
                  <a:lnTo>
                    <a:pt x="7" y="1132"/>
                  </a:lnTo>
                  <a:lnTo>
                    <a:pt x="4" y="1152"/>
                  </a:lnTo>
                  <a:lnTo>
                    <a:pt x="1" y="1171"/>
                  </a:lnTo>
                  <a:lnTo>
                    <a:pt x="0" y="1191"/>
                  </a:lnTo>
                  <a:lnTo>
                    <a:pt x="0" y="1211"/>
                  </a:lnTo>
                  <a:lnTo>
                    <a:pt x="0" y="1230"/>
                  </a:lnTo>
                  <a:lnTo>
                    <a:pt x="2" y="1250"/>
                  </a:lnTo>
                  <a:lnTo>
                    <a:pt x="5" y="1268"/>
                  </a:lnTo>
                  <a:lnTo>
                    <a:pt x="5" y="1268"/>
                  </a:lnTo>
                  <a:lnTo>
                    <a:pt x="9" y="1289"/>
                  </a:lnTo>
                  <a:lnTo>
                    <a:pt x="15" y="1309"/>
                  </a:lnTo>
                  <a:lnTo>
                    <a:pt x="22" y="1327"/>
                  </a:lnTo>
                  <a:lnTo>
                    <a:pt x="32" y="1345"/>
                  </a:lnTo>
                  <a:lnTo>
                    <a:pt x="42" y="1362"/>
                  </a:lnTo>
                  <a:lnTo>
                    <a:pt x="53" y="1379"/>
                  </a:lnTo>
                  <a:lnTo>
                    <a:pt x="66" y="1394"/>
                  </a:lnTo>
                  <a:lnTo>
                    <a:pt x="80" y="1408"/>
                  </a:lnTo>
                  <a:lnTo>
                    <a:pt x="95" y="1421"/>
                  </a:lnTo>
                  <a:lnTo>
                    <a:pt x="110" y="1434"/>
                  </a:lnTo>
                  <a:lnTo>
                    <a:pt x="129" y="1445"/>
                  </a:lnTo>
                  <a:lnTo>
                    <a:pt x="147" y="1455"/>
                  </a:lnTo>
                  <a:lnTo>
                    <a:pt x="166" y="1463"/>
                  </a:lnTo>
                  <a:lnTo>
                    <a:pt x="188" y="1471"/>
                  </a:lnTo>
                  <a:lnTo>
                    <a:pt x="210" y="1478"/>
                  </a:lnTo>
                  <a:lnTo>
                    <a:pt x="232" y="1484"/>
                  </a:lnTo>
                  <a:lnTo>
                    <a:pt x="231" y="1498"/>
                  </a:lnTo>
                  <a:lnTo>
                    <a:pt x="231" y="1498"/>
                  </a:lnTo>
                  <a:lnTo>
                    <a:pt x="231" y="1502"/>
                  </a:lnTo>
                  <a:lnTo>
                    <a:pt x="232" y="1508"/>
                  </a:lnTo>
                  <a:lnTo>
                    <a:pt x="235" y="1516"/>
                  </a:lnTo>
                  <a:lnTo>
                    <a:pt x="242" y="1525"/>
                  </a:lnTo>
                  <a:lnTo>
                    <a:pt x="246" y="1528"/>
                  </a:lnTo>
                  <a:lnTo>
                    <a:pt x="251" y="1529"/>
                  </a:lnTo>
                  <a:lnTo>
                    <a:pt x="251" y="1529"/>
                  </a:lnTo>
                  <a:lnTo>
                    <a:pt x="272" y="1536"/>
                  </a:lnTo>
                  <a:lnTo>
                    <a:pt x="293" y="1542"/>
                  </a:lnTo>
                  <a:lnTo>
                    <a:pt x="315" y="1547"/>
                  </a:lnTo>
                  <a:lnTo>
                    <a:pt x="340" y="1551"/>
                  </a:lnTo>
                  <a:lnTo>
                    <a:pt x="366" y="1554"/>
                  </a:lnTo>
                  <a:lnTo>
                    <a:pt x="392" y="1557"/>
                  </a:lnTo>
                  <a:lnTo>
                    <a:pt x="420" y="1558"/>
                  </a:lnTo>
                  <a:lnTo>
                    <a:pt x="450" y="1558"/>
                  </a:lnTo>
                  <a:lnTo>
                    <a:pt x="450" y="1558"/>
                  </a:lnTo>
                  <a:lnTo>
                    <a:pt x="497" y="1557"/>
                  </a:lnTo>
                  <a:lnTo>
                    <a:pt x="544" y="1554"/>
                  </a:lnTo>
                  <a:lnTo>
                    <a:pt x="587" y="1550"/>
                  </a:lnTo>
                  <a:lnTo>
                    <a:pt x="625" y="1544"/>
                  </a:lnTo>
                  <a:lnTo>
                    <a:pt x="682" y="1536"/>
                  </a:lnTo>
                  <a:lnTo>
                    <a:pt x="706" y="1530"/>
                  </a:lnTo>
                  <a:lnTo>
                    <a:pt x="706" y="1530"/>
                  </a:lnTo>
                  <a:lnTo>
                    <a:pt x="712" y="1529"/>
                  </a:lnTo>
                  <a:lnTo>
                    <a:pt x="717" y="1526"/>
                  </a:lnTo>
                  <a:lnTo>
                    <a:pt x="722" y="1522"/>
                  </a:lnTo>
                  <a:lnTo>
                    <a:pt x="726" y="1518"/>
                  </a:lnTo>
                  <a:lnTo>
                    <a:pt x="729" y="1513"/>
                  </a:lnTo>
                  <a:lnTo>
                    <a:pt x="730" y="1508"/>
                  </a:lnTo>
                  <a:lnTo>
                    <a:pt x="730" y="1502"/>
                  </a:lnTo>
                  <a:lnTo>
                    <a:pt x="730" y="1497"/>
                  </a:lnTo>
                  <a:lnTo>
                    <a:pt x="730" y="1497"/>
                  </a:lnTo>
                  <a:lnTo>
                    <a:pt x="716" y="1384"/>
                  </a:lnTo>
                  <a:lnTo>
                    <a:pt x="701" y="1277"/>
                  </a:lnTo>
                  <a:lnTo>
                    <a:pt x="684" y="1159"/>
                  </a:lnTo>
                  <a:lnTo>
                    <a:pt x="684" y="1159"/>
                  </a:lnTo>
                  <a:lnTo>
                    <a:pt x="716" y="1166"/>
                  </a:lnTo>
                  <a:lnTo>
                    <a:pt x="750" y="1173"/>
                  </a:lnTo>
                  <a:lnTo>
                    <a:pt x="783" y="1176"/>
                  </a:lnTo>
                  <a:lnTo>
                    <a:pt x="799" y="1177"/>
                  </a:lnTo>
                  <a:lnTo>
                    <a:pt x="816" y="1177"/>
                  </a:lnTo>
                  <a:lnTo>
                    <a:pt x="816" y="1177"/>
                  </a:lnTo>
                  <a:lnTo>
                    <a:pt x="848" y="1174"/>
                  </a:lnTo>
                  <a:lnTo>
                    <a:pt x="877" y="1169"/>
                  </a:lnTo>
                  <a:lnTo>
                    <a:pt x="905" y="1162"/>
                  </a:lnTo>
                  <a:lnTo>
                    <a:pt x="932" y="1153"/>
                  </a:lnTo>
                  <a:lnTo>
                    <a:pt x="957" y="1143"/>
                  </a:lnTo>
                  <a:lnTo>
                    <a:pt x="980" y="1131"/>
                  </a:lnTo>
                  <a:lnTo>
                    <a:pt x="1001" y="1118"/>
                  </a:lnTo>
                  <a:lnTo>
                    <a:pt x="1022" y="1104"/>
                  </a:lnTo>
                  <a:lnTo>
                    <a:pt x="1040" y="1090"/>
                  </a:lnTo>
                  <a:lnTo>
                    <a:pt x="1057" y="1075"/>
                  </a:lnTo>
                  <a:lnTo>
                    <a:pt x="1072" y="1058"/>
                  </a:lnTo>
                  <a:lnTo>
                    <a:pt x="1086" y="1042"/>
                  </a:lnTo>
                  <a:lnTo>
                    <a:pt x="1099" y="1026"/>
                  </a:lnTo>
                  <a:lnTo>
                    <a:pt x="1110" y="1010"/>
                  </a:lnTo>
                  <a:lnTo>
                    <a:pt x="1130" y="979"/>
                  </a:lnTo>
                  <a:lnTo>
                    <a:pt x="1130" y="979"/>
                  </a:lnTo>
                  <a:lnTo>
                    <a:pt x="1146" y="981"/>
                  </a:lnTo>
                  <a:lnTo>
                    <a:pt x="1163" y="982"/>
                  </a:lnTo>
                  <a:lnTo>
                    <a:pt x="1163" y="982"/>
                  </a:lnTo>
                  <a:lnTo>
                    <a:pt x="1184" y="981"/>
                  </a:lnTo>
                  <a:lnTo>
                    <a:pt x="1205" y="979"/>
                  </a:lnTo>
                  <a:lnTo>
                    <a:pt x="1225" y="975"/>
                  </a:lnTo>
                  <a:lnTo>
                    <a:pt x="1244" y="969"/>
                  </a:lnTo>
                  <a:lnTo>
                    <a:pt x="1263" y="962"/>
                  </a:lnTo>
                  <a:lnTo>
                    <a:pt x="1280" y="954"/>
                  </a:lnTo>
                  <a:lnTo>
                    <a:pt x="1296" y="946"/>
                  </a:lnTo>
                  <a:lnTo>
                    <a:pt x="1310" y="936"/>
                  </a:lnTo>
                  <a:lnTo>
                    <a:pt x="1324" y="923"/>
                  </a:lnTo>
                  <a:lnTo>
                    <a:pt x="1337" y="912"/>
                  </a:lnTo>
                  <a:lnTo>
                    <a:pt x="1347" y="898"/>
                  </a:lnTo>
                  <a:lnTo>
                    <a:pt x="1355" y="884"/>
                  </a:lnTo>
                  <a:lnTo>
                    <a:pt x="1362" y="870"/>
                  </a:lnTo>
                  <a:lnTo>
                    <a:pt x="1368" y="854"/>
                  </a:lnTo>
                  <a:lnTo>
                    <a:pt x="1371" y="839"/>
                  </a:lnTo>
                  <a:lnTo>
                    <a:pt x="1372" y="822"/>
                  </a:lnTo>
                  <a:lnTo>
                    <a:pt x="1372" y="822"/>
                  </a:lnTo>
                  <a:lnTo>
                    <a:pt x="1371" y="807"/>
                  </a:lnTo>
                  <a:lnTo>
                    <a:pt x="1368" y="790"/>
                  </a:lnTo>
                  <a:lnTo>
                    <a:pt x="1362" y="775"/>
                  </a:lnTo>
                  <a:lnTo>
                    <a:pt x="1355" y="760"/>
                  </a:lnTo>
                  <a:lnTo>
                    <a:pt x="1347" y="746"/>
                  </a:lnTo>
                  <a:lnTo>
                    <a:pt x="1337" y="734"/>
                  </a:lnTo>
                  <a:lnTo>
                    <a:pt x="1324" y="721"/>
                  </a:lnTo>
                  <a:lnTo>
                    <a:pt x="1310" y="710"/>
                  </a:lnTo>
                  <a:lnTo>
                    <a:pt x="1296" y="699"/>
                  </a:lnTo>
                  <a:lnTo>
                    <a:pt x="1280" y="690"/>
                  </a:lnTo>
                  <a:lnTo>
                    <a:pt x="1263" y="682"/>
                  </a:lnTo>
                  <a:lnTo>
                    <a:pt x="1244" y="675"/>
                  </a:lnTo>
                  <a:lnTo>
                    <a:pt x="1225" y="671"/>
                  </a:lnTo>
                  <a:lnTo>
                    <a:pt x="1205" y="667"/>
                  </a:lnTo>
                  <a:lnTo>
                    <a:pt x="1184" y="664"/>
                  </a:lnTo>
                  <a:lnTo>
                    <a:pt x="1163" y="664"/>
                  </a:lnTo>
                  <a:lnTo>
                    <a:pt x="1163" y="664"/>
                  </a:lnTo>
                  <a:close/>
                  <a:moveTo>
                    <a:pt x="405" y="780"/>
                  </a:moveTo>
                  <a:lnTo>
                    <a:pt x="405" y="780"/>
                  </a:lnTo>
                  <a:lnTo>
                    <a:pt x="381" y="779"/>
                  </a:lnTo>
                  <a:lnTo>
                    <a:pt x="356" y="776"/>
                  </a:lnTo>
                  <a:lnTo>
                    <a:pt x="329" y="772"/>
                  </a:lnTo>
                  <a:lnTo>
                    <a:pt x="301" y="765"/>
                  </a:lnTo>
                  <a:lnTo>
                    <a:pt x="273" y="758"/>
                  </a:lnTo>
                  <a:lnTo>
                    <a:pt x="246" y="748"/>
                  </a:lnTo>
                  <a:lnTo>
                    <a:pt x="220" y="735"/>
                  </a:lnTo>
                  <a:lnTo>
                    <a:pt x="193" y="720"/>
                  </a:lnTo>
                  <a:lnTo>
                    <a:pt x="180" y="711"/>
                  </a:lnTo>
                  <a:lnTo>
                    <a:pt x="169" y="703"/>
                  </a:lnTo>
                  <a:lnTo>
                    <a:pt x="158" y="692"/>
                  </a:lnTo>
                  <a:lnTo>
                    <a:pt x="147" y="682"/>
                  </a:lnTo>
                  <a:lnTo>
                    <a:pt x="136" y="669"/>
                  </a:lnTo>
                  <a:lnTo>
                    <a:pt x="126" y="658"/>
                  </a:lnTo>
                  <a:lnTo>
                    <a:pt x="117" y="644"/>
                  </a:lnTo>
                  <a:lnTo>
                    <a:pt x="109" y="630"/>
                  </a:lnTo>
                  <a:lnTo>
                    <a:pt x="102" y="615"/>
                  </a:lnTo>
                  <a:lnTo>
                    <a:pt x="95" y="599"/>
                  </a:lnTo>
                  <a:lnTo>
                    <a:pt x="88" y="581"/>
                  </a:lnTo>
                  <a:lnTo>
                    <a:pt x="84" y="564"/>
                  </a:lnTo>
                  <a:lnTo>
                    <a:pt x="80" y="545"/>
                  </a:lnTo>
                  <a:lnTo>
                    <a:pt x="77" y="523"/>
                  </a:lnTo>
                  <a:lnTo>
                    <a:pt x="75" y="502"/>
                  </a:lnTo>
                  <a:lnTo>
                    <a:pt x="74" y="480"/>
                  </a:lnTo>
                  <a:lnTo>
                    <a:pt x="74" y="480"/>
                  </a:lnTo>
                  <a:lnTo>
                    <a:pt x="75" y="462"/>
                  </a:lnTo>
                  <a:lnTo>
                    <a:pt x="77" y="442"/>
                  </a:lnTo>
                  <a:lnTo>
                    <a:pt x="81" y="404"/>
                  </a:lnTo>
                  <a:lnTo>
                    <a:pt x="89" y="366"/>
                  </a:lnTo>
                  <a:lnTo>
                    <a:pt x="101" y="330"/>
                  </a:lnTo>
                  <a:lnTo>
                    <a:pt x="116" y="294"/>
                  </a:lnTo>
                  <a:lnTo>
                    <a:pt x="133" y="258"/>
                  </a:lnTo>
                  <a:lnTo>
                    <a:pt x="152" y="226"/>
                  </a:lnTo>
                  <a:lnTo>
                    <a:pt x="164" y="209"/>
                  </a:lnTo>
                  <a:lnTo>
                    <a:pt x="176" y="195"/>
                  </a:lnTo>
                  <a:lnTo>
                    <a:pt x="189" y="180"/>
                  </a:lnTo>
                  <a:lnTo>
                    <a:pt x="202" y="166"/>
                  </a:lnTo>
                  <a:lnTo>
                    <a:pt x="216" y="153"/>
                  </a:lnTo>
                  <a:lnTo>
                    <a:pt x="230" y="141"/>
                  </a:lnTo>
                  <a:lnTo>
                    <a:pt x="244" y="128"/>
                  </a:lnTo>
                  <a:lnTo>
                    <a:pt x="259" y="117"/>
                  </a:lnTo>
                  <a:lnTo>
                    <a:pt x="276" y="107"/>
                  </a:lnTo>
                  <a:lnTo>
                    <a:pt x="293" y="99"/>
                  </a:lnTo>
                  <a:lnTo>
                    <a:pt x="309" y="90"/>
                  </a:lnTo>
                  <a:lnTo>
                    <a:pt x="326" y="82"/>
                  </a:lnTo>
                  <a:lnTo>
                    <a:pt x="345" y="76"/>
                  </a:lnTo>
                  <a:lnTo>
                    <a:pt x="363" y="71"/>
                  </a:lnTo>
                  <a:lnTo>
                    <a:pt x="382" y="66"/>
                  </a:lnTo>
                  <a:lnTo>
                    <a:pt x="402" y="64"/>
                  </a:lnTo>
                  <a:lnTo>
                    <a:pt x="422" y="62"/>
                  </a:lnTo>
                  <a:lnTo>
                    <a:pt x="443" y="61"/>
                  </a:lnTo>
                  <a:lnTo>
                    <a:pt x="443" y="61"/>
                  </a:lnTo>
                  <a:lnTo>
                    <a:pt x="464" y="62"/>
                  </a:lnTo>
                  <a:lnTo>
                    <a:pt x="485" y="64"/>
                  </a:lnTo>
                  <a:lnTo>
                    <a:pt x="504" y="66"/>
                  </a:lnTo>
                  <a:lnTo>
                    <a:pt x="524" y="71"/>
                  </a:lnTo>
                  <a:lnTo>
                    <a:pt x="544" y="75"/>
                  </a:lnTo>
                  <a:lnTo>
                    <a:pt x="562" y="82"/>
                  </a:lnTo>
                  <a:lnTo>
                    <a:pt x="580" y="89"/>
                  </a:lnTo>
                  <a:lnTo>
                    <a:pt x="598" y="97"/>
                  </a:lnTo>
                  <a:lnTo>
                    <a:pt x="615" y="106"/>
                  </a:lnTo>
                  <a:lnTo>
                    <a:pt x="632" y="115"/>
                  </a:lnTo>
                  <a:lnTo>
                    <a:pt x="649" y="127"/>
                  </a:lnTo>
                  <a:lnTo>
                    <a:pt x="664" y="138"/>
                  </a:lnTo>
                  <a:lnTo>
                    <a:pt x="678" y="149"/>
                  </a:lnTo>
                  <a:lnTo>
                    <a:pt x="692" y="162"/>
                  </a:lnTo>
                  <a:lnTo>
                    <a:pt x="706" y="176"/>
                  </a:lnTo>
                  <a:lnTo>
                    <a:pt x="719" y="190"/>
                  </a:lnTo>
                  <a:lnTo>
                    <a:pt x="731" y="205"/>
                  </a:lnTo>
                  <a:lnTo>
                    <a:pt x="743" y="219"/>
                  </a:lnTo>
                  <a:lnTo>
                    <a:pt x="754" y="236"/>
                  </a:lnTo>
                  <a:lnTo>
                    <a:pt x="764" y="251"/>
                  </a:lnTo>
                  <a:lnTo>
                    <a:pt x="782" y="285"/>
                  </a:lnTo>
                  <a:lnTo>
                    <a:pt x="797" y="320"/>
                  </a:lnTo>
                  <a:lnTo>
                    <a:pt x="809" y="355"/>
                  </a:lnTo>
                  <a:lnTo>
                    <a:pt x="817" y="392"/>
                  </a:lnTo>
                  <a:lnTo>
                    <a:pt x="821" y="410"/>
                  </a:lnTo>
                  <a:lnTo>
                    <a:pt x="823" y="428"/>
                  </a:lnTo>
                  <a:lnTo>
                    <a:pt x="824" y="448"/>
                  </a:lnTo>
                  <a:lnTo>
                    <a:pt x="824" y="466"/>
                  </a:lnTo>
                  <a:lnTo>
                    <a:pt x="824" y="466"/>
                  </a:lnTo>
                  <a:lnTo>
                    <a:pt x="823" y="497"/>
                  </a:lnTo>
                  <a:lnTo>
                    <a:pt x="820" y="526"/>
                  </a:lnTo>
                  <a:lnTo>
                    <a:pt x="813" y="554"/>
                  </a:lnTo>
                  <a:lnTo>
                    <a:pt x="804" y="581"/>
                  </a:lnTo>
                  <a:lnTo>
                    <a:pt x="793" y="606"/>
                  </a:lnTo>
                  <a:lnTo>
                    <a:pt x="779" y="630"/>
                  </a:lnTo>
                  <a:lnTo>
                    <a:pt x="764" y="653"/>
                  </a:lnTo>
                  <a:lnTo>
                    <a:pt x="745" y="674"/>
                  </a:lnTo>
                  <a:lnTo>
                    <a:pt x="726" y="692"/>
                  </a:lnTo>
                  <a:lnTo>
                    <a:pt x="703" y="710"/>
                  </a:lnTo>
                  <a:lnTo>
                    <a:pt x="678" y="725"/>
                  </a:lnTo>
                  <a:lnTo>
                    <a:pt x="652" y="739"/>
                  </a:lnTo>
                  <a:lnTo>
                    <a:pt x="623" y="752"/>
                  </a:lnTo>
                  <a:lnTo>
                    <a:pt x="593" y="762"/>
                  </a:lnTo>
                  <a:lnTo>
                    <a:pt x="560" y="769"/>
                  </a:lnTo>
                  <a:lnTo>
                    <a:pt x="527" y="776"/>
                  </a:lnTo>
                  <a:lnTo>
                    <a:pt x="527" y="776"/>
                  </a:lnTo>
                  <a:lnTo>
                    <a:pt x="521" y="777"/>
                  </a:lnTo>
                  <a:lnTo>
                    <a:pt x="516" y="779"/>
                  </a:lnTo>
                  <a:lnTo>
                    <a:pt x="511" y="783"/>
                  </a:lnTo>
                  <a:lnTo>
                    <a:pt x="507" y="787"/>
                  </a:lnTo>
                  <a:lnTo>
                    <a:pt x="504" y="791"/>
                  </a:lnTo>
                  <a:lnTo>
                    <a:pt x="502" y="796"/>
                  </a:lnTo>
                  <a:lnTo>
                    <a:pt x="500" y="801"/>
                  </a:lnTo>
                  <a:lnTo>
                    <a:pt x="500" y="808"/>
                  </a:lnTo>
                  <a:lnTo>
                    <a:pt x="503" y="846"/>
                  </a:lnTo>
                  <a:lnTo>
                    <a:pt x="503" y="846"/>
                  </a:lnTo>
                  <a:lnTo>
                    <a:pt x="503" y="852"/>
                  </a:lnTo>
                  <a:lnTo>
                    <a:pt x="506" y="857"/>
                  </a:lnTo>
                  <a:lnTo>
                    <a:pt x="509" y="863"/>
                  </a:lnTo>
                  <a:lnTo>
                    <a:pt x="513" y="867"/>
                  </a:lnTo>
                  <a:lnTo>
                    <a:pt x="513" y="867"/>
                  </a:lnTo>
                  <a:lnTo>
                    <a:pt x="523" y="875"/>
                  </a:lnTo>
                  <a:lnTo>
                    <a:pt x="523" y="875"/>
                  </a:lnTo>
                  <a:lnTo>
                    <a:pt x="530" y="880"/>
                  </a:lnTo>
                  <a:lnTo>
                    <a:pt x="530" y="880"/>
                  </a:lnTo>
                  <a:lnTo>
                    <a:pt x="562" y="896"/>
                  </a:lnTo>
                  <a:lnTo>
                    <a:pt x="597" y="918"/>
                  </a:lnTo>
                  <a:lnTo>
                    <a:pt x="597" y="918"/>
                  </a:lnTo>
                  <a:lnTo>
                    <a:pt x="649" y="948"/>
                  </a:lnTo>
                  <a:lnTo>
                    <a:pt x="677" y="962"/>
                  </a:lnTo>
                  <a:lnTo>
                    <a:pt x="705" y="975"/>
                  </a:lnTo>
                  <a:lnTo>
                    <a:pt x="734" y="986"/>
                  </a:lnTo>
                  <a:lnTo>
                    <a:pt x="765" y="995"/>
                  </a:lnTo>
                  <a:lnTo>
                    <a:pt x="780" y="997"/>
                  </a:lnTo>
                  <a:lnTo>
                    <a:pt x="796" y="999"/>
                  </a:lnTo>
                  <a:lnTo>
                    <a:pt x="811" y="1000"/>
                  </a:lnTo>
                  <a:lnTo>
                    <a:pt x="827" y="1000"/>
                  </a:lnTo>
                  <a:lnTo>
                    <a:pt x="827" y="1000"/>
                  </a:lnTo>
                  <a:lnTo>
                    <a:pt x="851" y="999"/>
                  </a:lnTo>
                  <a:lnTo>
                    <a:pt x="870" y="993"/>
                  </a:lnTo>
                  <a:lnTo>
                    <a:pt x="890" y="986"/>
                  </a:lnTo>
                  <a:lnTo>
                    <a:pt x="908" y="976"/>
                  </a:lnTo>
                  <a:lnTo>
                    <a:pt x="923" y="967"/>
                  </a:lnTo>
                  <a:lnTo>
                    <a:pt x="937" y="954"/>
                  </a:lnTo>
                  <a:lnTo>
                    <a:pt x="951" y="940"/>
                  </a:lnTo>
                  <a:lnTo>
                    <a:pt x="963" y="925"/>
                  </a:lnTo>
                  <a:lnTo>
                    <a:pt x="974" y="909"/>
                  </a:lnTo>
                  <a:lnTo>
                    <a:pt x="984" y="894"/>
                  </a:lnTo>
                  <a:lnTo>
                    <a:pt x="992" y="878"/>
                  </a:lnTo>
                  <a:lnTo>
                    <a:pt x="999" y="863"/>
                  </a:lnTo>
                  <a:lnTo>
                    <a:pt x="1010" y="835"/>
                  </a:lnTo>
                  <a:lnTo>
                    <a:pt x="1017" y="810"/>
                  </a:lnTo>
                  <a:lnTo>
                    <a:pt x="1017" y="810"/>
                  </a:lnTo>
                  <a:lnTo>
                    <a:pt x="1017" y="808"/>
                  </a:lnTo>
                  <a:lnTo>
                    <a:pt x="1017" y="808"/>
                  </a:lnTo>
                  <a:lnTo>
                    <a:pt x="1020" y="803"/>
                  </a:lnTo>
                  <a:lnTo>
                    <a:pt x="1020" y="803"/>
                  </a:lnTo>
                  <a:lnTo>
                    <a:pt x="1020" y="801"/>
                  </a:lnTo>
                  <a:lnTo>
                    <a:pt x="1020" y="801"/>
                  </a:lnTo>
                  <a:lnTo>
                    <a:pt x="1022" y="797"/>
                  </a:lnTo>
                  <a:lnTo>
                    <a:pt x="1022" y="797"/>
                  </a:lnTo>
                  <a:lnTo>
                    <a:pt x="1024" y="791"/>
                  </a:lnTo>
                  <a:lnTo>
                    <a:pt x="1024" y="791"/>
                  </a:lnTo>
                  <a:lnTo>
                    <a:pt x="1029" y="784"/>
                  </a:lnTo>
                  <a:lnTo>
                    <a:pt x="1033" y="777"/>
                  </a:lnTo>
                  <a:lnTo>
                    <a:pt x="1045" y="765"/>
                  </a:lnTo>
                  <a:lnTo>
                    <a:pt x="1061" y="752"/>
                  </a:lnTo>
                  <a:lnTo>
                    <a:pt x="1078" y="742"/>
                  </a:lnTo>
                  <a:lnTo>
                    <a:pt x="1097" y="735"/>
                  </a:lnTo>
                  <a:lnTo>
                    <a:pt x="1118" y="730"/>
                  </a:lnTo>
                  <a:lnTo>
                    <a:pt x="1141" y="725"/>
                  </a:lnTo>
                  <a:lnTo>
                    <a:pt x="1163" y="724"/>
                  </a:lnTo>
                  <a:lnTo>
                    <a:pt x="1163" y="724"/>
                  </a:lnTo>
                  <a:lnTo>
                    <a:pt x="1179" y="724"/>
                  </a:lnTo>
                  <a:lnTo>
                    <a:pt x="1193" y="727"/>
                  </a:lnTo>
                  <a:lnTo>
                    <a:pt x="1207" y="728"/>
                  </a:lnTo>
                  <a:lnTo>
                    <a:pt x="1221" y="732"/>
                  </a:lnTo>
                  <a:lnTo>
                    <a:pt x="1233" y="737"/>
                  </a:lnTo>
                  <a:lnTo>
                    <a:pt x="1246" y="741"/>
                  </a:lnTo>
                  <a:lnTo>
                    <a:pt x="1257" y="746"/>
                  </a:lnTo>
                  <a:lnTo>
                    <a:pt x="1267" y="753"/>
                  </a:lnTo>
                  <a:lnTo>
                    <a:pt x="1277" y="760"/>
                  </a:lnTo>
                  <a:lnTo>
                    <a:pt x="1285" y="767"/>
                  </a:lnTo>
                  <a:lnTo>
                    <a:pt x="1292" y="776"/>
                  </a:lnTo>
                  <a:lnTo>
                    <a:pt x="1299" y="784"/>
                  </a:lnTo>
                  <a:lnTo>
                    <a:pt x="1305" y="794"/>
                  </a:lnTo>
                  <a:lnTo>
                    <a:pt x="1308" y="803"/>
                  </a:lnTo>
                  <a:lnTo>
                    <a:pt x="1310" y="812"/>
                  </a:lnTo>
                  <a:lnTo>
                    <a:pt x="1310" y="822"/>
                  </a:lnTo>
                  <a:lnTo>
                    <a:pt x="1310" y="822"/>
                  </a:lnTo>
                  <a:lnTo>
                    <a:pt x="1310" y="832"/>
                  </a:lnTo>
                  <a:lnTo>
                    <a:pt x="1308" y="842"/>
                  </a:lnTo>
                  <a:lnTo>
                    <a:pt x="1305" y="852"/>
                  </a:lnTo>
                  <a:lnTo>
                    <a:pt x="1299" y="860"/>
                  </a:lnTo>
                  <a:lnTo>
                    <a:pt x="1292" y="868"/>
                  </a:lnTo>
                  <a:lnTo>
                    <a:pt x="1285" y="877"/>
                  </a:lnTo>
                  <a:lnTo>
                    <a:pt x="1277" y="884"/>
                  </a:lnTo>
                  <a:lnTo>
                    <a:pt x="1267" y="891"/>
                  </a:lnTo>
                  <a:lnTo>
                    <a:pt x="1257" y="898"/>
                  </a:lnTo>
                  <a:lnTo>
                    <a:pt x="1246" y="904"/>
                  </a:lnTo>
                  <a:lnTo>
                    <a:pt x="1233" y="909"/>
                  </a:lnTo>
                  <a:lnTo>
                    <a:pt x="1221" y="913"/>
                  </a:lnTo>
                  <a:lnTo>
                    <a:pt x="1207" y="916"/>
                  </a:lnTo>
                  <a:lnTo>
                    <a:pt x="1193" y="919"/>
                  </a:lnTo>
                  <a:lnTo>
                    <a:pt x="1179" y="920"/>
                  </a:lnTo>
                  <a:lnTo>
                    <a:pt x="1163" y="920"/>
                  </a:lnTo>
                  <a:lnTo>
                    <a:pt x="1163" y="920"/>
                  </a:lnTo>
                  <a:lnTo>
                    <a:pt x="1141" y="919"/>
                  </a:lnTo>
                  <a:lnTo>
                    <a:pt x="1120" y="916"/>
                  </a:lnTo>
                  <a:lnTo>
                    <a:pt x="1120" y="916"/>
                  </a:lnTo>
                  <a:lnTo>
                    <a:pt x="1114" y="915"/>
                  </a:lnTo>
                  <a:lnTo>
                    <a:pt x="1110" y="916"/>
                  </a:lnTo>
                  <a:lnTo>
                    <a:pt x="1100" y="918"/>
                  </a:lnTo>
                  <a:lnTo>
                    <a:pt x="1092" y="923"/>
                  </a:lnTo>
                  <a:lnTo>
                    <a:pt x="1089" y="927"/>
                  </a:lnTo>
                  <a:lnTo>
                    <a:pt x="1086" y="932"/>
                  </a:lnTo>
                  <a:lnTo>
                    <a:pt x="1086" y="932"/>
                  </a:lnTo>
                  <a:lnTo>
                    <a:pt x="1071" y="958"/>
                  </a:lnTo>
                  <a:lnTo>
                    <a:pt x="1062" y="972"/>
                  </a:lnTo>
                  <a:lnTo>
                    <a:pt x="1051" y="988"/>
                  </a:lnTo>
                  <a:lnTo>
                    <a:pt x="1040" y="1002"/>
                  </a:lnTo>
                  <a:lnTo>
                    <a:pt x="1027" y="1017"/>
                  </a:lnTo>
                  <a:lnTo>
                    <a:pt x="1012" y="1031"/>
                  </a:lnTo>
                  <a:lnTo>
                    <a:pt x="996" y="1045"/>
                  </a:lnTo>
                  <a:lnTo>
                    <a:pt x="980" y="1059"/>
                  </a:lnTo>
                  <a:lnTo>
                    <a:pt x="960" y="1072"/>
                  </a:lnTo>
                  <a:lnTo>
                    <a:pt x="940" y="1083"/>
                  </a:lnTo>
                  <a:lnTo>
                    <a:pt x="918" y="1093"/>
                  </a:lnTo>
                  <a:lnTo>
                    <a:pt x="894" y="1101"/>
                  </a:lnTo>
                  <a:lnTo>
                    <a:pt x="869" y="1108"/>
                  </a:lnTo>
                  <a:lnTo>
                    <a:pt x="842" y="1112"/>
                  </a:lnTo>
                  <a:lnTo>
                    <a:pt x="813" y="1115"/>
                  </a:lnTo>
                  <a:lnTo>
                    <a:pt x="813" y="1115"/>
                  </a:lnTo>
                  <a:lnTo>
                    <a:pt x="804" y="1115"/>
                  </a:lnTo>
                  <a:lnTo>
                    <a:pt x="804" y="1115"/>
                  </a:lnTo>
                  <a:lnTo>
                    <a:pt x="789" y="1115"/>
                  </a:lnTo>
                  <a:lnTo>
                    <a:pt x="772" y="1114"/>
                  </a:lnTo>
                  <a:lnTo>
                    <a:pt x="737" y="1108"/>
                  </a:lnTo>
                  <a:lnTo>
                    <a:pt x="698" y="1098"/>
                  </a:lnTo>
                  <a:lnTo>
                    <a:pt x="656" y="1086"/>
                  </a:lnTo>
                  <a:lnTo>
                    <a:pt x="656" y="1086"/>
                  </a:lnTo>
                  <a:lnTo>
                    <a:pt x="647" y="1084"/>
                  </a:lnTo>
                  <a:lnTo>
                    <a:pt x="640" y="1084"/>
                  </a:lnTo>
                  <a:lnTo>
                    <a:pt x="633" y="1087"/>
                  </a:lnTo>
                  <a:lnTo>
                    <a:pt x="626" y="1091"/>
                  </a:lnTo>
                  <a:lnTo>
                    <a:pt x="626" y="1091"/>
                  </a:lnTo>
                  <a:lnTo>
                    <a:pt x="621" y="1097"/>
                  </a:lnTo>
                  <a:lnTo>
                    <a:pt x="618" y="1104"/>
                  </a:lnTo>
                  <a:lnTo>
                    <a:pt x="615" y="1111"/>
                  </a:lnTo>
                  <a:lnTo>
                    <a:pt x="615" y="1119"/>
                  </a:lnTo>
                  <a:lnTo>
                    <a:pt x="615" y="1119"/>
                  </a:lnTo>
                  <a:lnTo>
                    <a:pt x="630" y="1220"/>
                  </a:lnTo>
                  <a:lnTo>
                    <a:pt x="645" y="1321"/>
                  </a:lnTo>
                  <a:lnTo>
                    <a:pt x="666" y="1477"/>
                  </a:lnTo>
                  <a:lnTo>
                    <a:pt x="666" y="1477"/>
                  </a:lnTo>
                  <a:lnTo>
                    <a:pt x="626" y="1483"/>
                  </a:lnTo>
                  <a:lnTo>
                    <a:pt x="576" y="1490"/>
                  </a:lnTo>
                  <a:lnTo>
                    <a:pt x="514" y="1495"/>
                  </a:lnTo>
                  <a:lnTo>
                    <a:pt x="482" y="1497"/>
                  </a:lnTo>
                  <a:lnTo>
                    <a:pt x="450" y="1498"/>
                  </a:lnTo>
                  <a:lnTo>
                    <a:pt x="450" y="1498"/>
                  </a:lnTo>
                  <a:lnTo>
                    <a:pt x="405" y="1497"/>
                  </a:lnTo>
                  <a:lnTo>
                    <a:pt x="364" y="1492"/>
                  </a:lnTo>
                  <a:lnTo>
                    <a:pt x="328" y="1487"/>
                  </a:lnTo>
                  <a:lnTo>
                    <a:pt x="294" y="1480"/>
                  </a:lnTo>
                  <a:lnTo>
                    <a:pt x="297" y="1462"/>
                  </a:lnTo>
                  <a:lnTo>
                    <a:pt x="297" y="1462"/>
                  </a:lnTo>
                  <a:lnTo>
                    <a:pt x="297" y="1456"/>
                  </a:lnTo>
                  <a:lnTo>
                    <a:pt x="295" y="1450"/>
                  </a:lnTo>
                  <a:lnTo>
                    <a:pt x="293" y="1445"/>
                  </a:lnTo>
                  <a:lnTo>
                    <a:pt x="290" y="1439"/>
                  </a:lnTo>
                  <a:lnTo>
                    <a:pt x="286" y="1435"/>
                  </a:lnTo>
                  <a:lnTo>
                    <a:pt x="281" y="1432"/>
                  </a:lnTo>
                  <a:lnTo>
                    <a:pt x="276" y="1429"/>
                  </a:lnTo>
                  <a:lnTo>
                    <a:pt x="270" y="1428"/>
                  </a:lnTo>
                  <a:lnTo>
                    <a:pt x="270" y="1428"/>
                  </a:lnTo>
                  <a:lnTo>
                    <a:pt x="244" y="1424"/>
                  </a:lnTo>
                  <a:lnTo>
                    <a:pt x="213" y="1415"/>
                  </a:lnTo>
                  <a:lnTo>
                    <a:pt x="197" y="1410"/>
                  </a:lnTo>
                  <a:lnTo>
                    <a:pt x="182" y="1403"/>
                  </a:lnTo>
                  <a:lnTo>
                    <a:pt x="166" y="1396"/>
                  </a:lnTo>
                  <a:lnTo>
                    <a:pt x="151" y="1386"/>
                  </a:lnTo>
                  <a:lnTo>
                    <a:pt x="136" y="1376"/>
                  </a:lnTo>
                  <a:lnTo>
                    <a:pt x="122" y="1365"/>
                  </a:lnTo>
                  <a:lnTo>
                    <a:pt x="109" y="1351"/>
                  </a:lnTo>
                  <a:lnTo>
                    <a:pt x="98" y="1337"/>
                  </a:lnTo>
                  <a:lnTo>
                    <a:pt x="87" y="1320"/>
                  </a:lnTo>
                  <a:lnTo>
                    <a:pt x="78" y="1300"/>
                  </a:lnTo>
                  <a:lnTo>
                    <a:pt x="71" y="1281"/>
                  </a:lnTo>
                  <a:lnTo>
                    <a:pt x="66" y="1258"/>
                  </a:lnTo>
                  <a:lnTo>
                    <a:pt x="66" y="1258"/>
                  </a:lnTo>
                  <a:lnTo>
                    <a:pt x="63" y="1241"/>
                  </a:lnTo>
                  <a:lnTo>
                    <a:pt x="61" y="1226"/>
                  </a:lnTo>
                  <a:lnTo>
                    <a:pt x="61" y="1209"/>
                  </a:lnTo>
                  <a:lnTo>
                    <a:pt x="61" y="1192"/>
                  </a:lnTo>
                  <a:lnTo>
                    <a:pt x="63" y="1177"/>
                  </a:lnTo>
                  <a:lnTo>
                    <a:pt x="64" y="1160"/>
                  </a:lnTo>
                  <a:lnTo>
                    <a:pt x="67" y="1145"/>
                  </a:lnTo>
                  <a:lnTo>
                    <a:pt x="71" y="1128"/>
                  </a:lnTo>
                  <a:lnTo>
                    <a:pt x="75" y="1112"/>
                  </a:lnTo>
                  <a:lnTo>
                    <a:pt x="81" y="1097"/>
                  </a:lnTo>
                  <a:lnTo>
                    <a:pt x="88" y="1082"/>
                  </a:lnTo>
                  <a:lnTo>
                    <a:pt x="95" y="1066"/>
                  </a:lnTo>
                  <a:lnTo>
                    <a:pt x="103" y="1051"/>
                  </a:lnTo>
                  <a:lnTo>
                    <a:pt x="112" y="1037"/>
                  </a:lnTo>
                  <a:lnTo>
                    <a:pt x="122" y="1023"/>
                  </a:lnTo>
                  <a:lnTo>
                    <a:pt x="131" y="1009"/>
                  </a:lnTo>
                  <a:lnTo>
                    <a:pt x="131" y="1009"/>
                  </a:lnTo>
                  <a:lnTo>
                    <a:pt x="144" y="995"/>
                  </a:lnTo>
                  <a:lnTo>
                    <a:pt x="157" y="981"/>
                  </a:lnTo>
                  <a:lnTo>
                    <a:pt x="169" y="968"/>
                  </a:lnTo>
                  <a:lnTo>
                    <a:pt x="183" y="957"/>
                  </a:lnTo>
                  <a:lnTo>
                    <a:pt x="197" y="946"/>
                  </a:lnTo>
                  <a:lnTo>
                    <a:pt x="213" y="934"/>
                  </a:lnTo>
                  <a:lnTo>
                    <a:pt x="227" y="926"/>
                  </a:lnTo>
                  <a:lnTo>
                    <a:pt x="244" y="918"/>
                  </a:lnTo>
                  <a:lnTo>
                    <a:pt x="259" y="909"/>
                  </a:lnTo>
                  <a:lnTo>
                    <a:pt x="276" y="902"/>
                  </a:lnTo>
                  <a:lnTo>
                    <a:pt x="293" y="896"/>
                  </a:lnTo>
                  <a:lnTo>
                    <a:pt x="309" y="891"/>
                  </a:lnTo>
                  <a:lnTo>
                    <a:pt x="328" y="887"/>
                  </a:lnTo>
                  <a:lnTo>
                    <a:pt x="345" y="884"/>
                  </a:lnTo>
                  <a:lnTo>
                    <a:pt x="363" y="881"/>
                  </a:lnTo>
                  <a:lnTo>
                    <a:pt x="381" y="880"/>
                  </a:lnTo>
                  <a:lnTo>
                    <a:pt x="381" y="880"/>
                  </a:lnTo>
                  <a:lnTo>
                    <a:pt x="388" y="880"/>
                  </a:lnTo>
                  <a:lnTo>
                    <a:pt x="391" y="878"/>
                  </a:lnTo>
                  <a:lnTo>
                    <a:pt x="392" y="877"/>
                  </a:lnTo>
                  <a:lnTo>
                    <a:pt x="392" y="877"/>
                  </a:lnTo>
                  <a:lnTo>
                    <a:pt x="399" y="857"/>
                  </a:lnTo>
                  <a:lnTo>
                    <a:pt x="403" y="838"/>
                  </a:lnTo>
                  <a:lnTo>
                    <a:pt x="406" y="822"/>
                  </a:lnTo>
                  <a:lnTo>
                    <a:pt x="408" y="808"/>
                  </a:lnTo>
                  <a:lnTo>
                    <a:pt x="406" y="787"/>
                  </a:lnTo>
                  <a:lnTo>
                    <a:pt x="405" y="780"/>
                  </a:lnTo>
                  <a:lnTo>
                    <a:pt x="405" y="780"/>
                  </a:lnTo>
                  <a:close/>
                </a:path>
              </a:pathLst>
            </a:custGeom>
            <a:solidFill>
              <a:schemeClr val="tx2"/>
            </a:solidFill>
            <a:ln w="9525">
              <a:noFill/>
            </a:ln>
          </p:spPr>
          <p:txBody>
            <a:bodyPr/>
            <a:p>
              <a:endParaRPr lang="zh-CN" altLang="en-US"/>
            </a:p>
          </p:txBody>
        </p:sp>
        <p:sp>
          <p:nvSpPr>
            <p:cNvPr id="60420" name="Freeform: Shape 8"/>
            <p:cNvSpPr/>
            <p:nvPr/>
          </p:nvSpPr>
          <p:spPr>
            <a:xfrm>
              <a:off x="569913" y="6532563"/>
              <a:ext cx="144463" cy="234950"/>
            </a:xfrm>
            <a:custGeom>
              <a:avLst/>
              <a:gdLst/>
              <a:ahLst/>
              <a:cxnLst>
                <a:cxn ang="0">
                  <a:pos x="135826" y="4730"/>
                </a:cxn>
                <a:cxn ang="0">
                  <a:pos x="124834" y="0"/>
                </a:cxn>
                <a:cxn ang="0">
                  <a:pos x="112272" y="2365"/>
                </a:cxn>
                <a:cxn ang="0">
                  <a:pos x="98140" y="7884"/>
                </a:cxn>
                <a:cxn ang="0">
                  <a:pos x="73801" y="21287"/>
                </a:cxn>
                <a:cxn ang="0">
                  <a:pos x="53388" y="35479"/>
                </a:cxn>
                <a:cxn ang="0">
                  <a:pos x="35330" y="52035"/>
                </a:cxn>
                <a:cxn ang="0">
                  <a:pos x="21198" y="70169"/>
                </a:cxn>
                <a:cxn ang="0">
                  <a:pos x="10991" y="89091"/>
                </a:cxn>
                <a:cxn ang="0">
                  <a:pos x="3140" y="108802"/>
                </a:cxn>
                <a:cxn ang="0">
                  <a:pos x="0" y="130089"/>
                </a:cxn>
                <a:cxn ang="0">
                  <a:pos x="0" y="141127"/>
                </a:cxn>
                <a:cxn ang="0">
                  <a:pos x="2355" y="157684"/>
                </a:cxn>
                <a:cxn ang="0">
                  <a:pos x="7066" y="172664"/>
                </a:cxn>
                <a:cxn ang="0">
                  <a:pos x="14132" y="186856"/>
                </a:cxn>
                <a:cxn ang="0">
                  <a:pos x="25909" y="200259"/>
                </a:cxn>
                <a:cxn ang="0">
                  <a:pos x="40041" y="211297"/>
                </a:cxn>
                <a:cxn ang="0">
                  <a:pos x="54958" y="220758"/>
                </a:cxn>
                <a:cxn ang="0">
                  <a:pos x="95785" y="234950"/>
                </a:cxn>
                <a:cxn ang="0">
                  <a:pos x="101281" y="234950"/>
                </a:cxn>
                <a:cxn ang="0">
                  <a:pos x="108347" y="233373"/>
                </a:cxn>
                <a:cxn ang="0">
                  <a:pos x="114628" y="230219"/>
                </a:cxn>
                <a:cxn ang="0">
                  <a:pos x="122479" y="223912"/>
                </a:cxn>
                <a:cxn ang="0">
                  <a:pos x="124834" y="213662"/>
                </a:cxn>
                <a:cxn ang="0">
                  <a:pos x="144463" y="26806"/>
                </a:cxn>
                <a:cxn ang="0">
                  <a:pos x="144463" y="21287"/>
                </a:cxn>
                <a:cxn ang="0">
                  <a:pos x="139752" y="9461"/>
                </a:cxn>
                <a:cxn ang="0">
                  <a:pos x="135826" y="4730"/>
                </a:cxn>
                <a:cxn ang="0">
                  <a:pos x="80867" y="179760"/>
                </a:cxn>
                <a:cxn ang="0">
                  <a:pos x="62810" y="168722"/>
                </a:cxn>
                <a:cxn ang="0">
                  <a:pos x="54173" y="158472"/>
                </a:cxn>
                <a:cxn ang="0">
                  <a:pos x="48677" y="147435"/>
                </a:cxn>
                <a:cxn ang="0">
                  <a:pos x="48677" y="139550"/>
                </a:cxn>
                <a:cxn ang="0">
                  <a:pos x="51818" y="116686"/>
                </a:cxn>
                <a:cxn ang="0">
                  <a:pos x="60454" y="97764"/>
                </a:cxn>
                <a:cxn ang="0">
                  <a:pos x="75372" y="81207"/>
                </a:cxn>
                <a:cxn ang="0">
                  <a:pos x="92644" y="67015"/>
                </a:cxn>
                <a:cxn ang="0">
                  <a:pos x="80867" y="179760"/>
                </a:cxn>
              </a:cxnLst>
              <a:pathLst>
                <a:path w="184" h="298">
                  <a:moveTo>
                    <a:pt x="173" y="6"/>
                  </a:moveTo>
                  <a:lnTo>
                    <a:pt x="173" y="6"/>
                  </a:lnTo>
                  <a:lnTo>
                    <a:pt x="166" y="3"/>
                  </a:lnTo>
                  <a:lnTo>
                    <a:pt x="159" y="0"/>
                  </a:lnTo>
                  <a:lnTo>
                    <a:pt x="150" y="0"/>
                  </a:lnTo>
                  <a:lnTo>
                    <a:pt x="143" y="3"/>
                  </a:lnTo>
                  <a:lnTo>
                    <a:pt x="143" y="3"/>
                  </a:lnTo>
                  <a:lnTo>
                    <a:pt x="125" y="10"/>
                  </a:lnTo>
                  <a:lnTo>
                    <a:pt x="110" y="19"/>
                  </a:lnTo>
                  <a:lnTo>
                    <a:pt x="94" y="27"/>
                  </a:lnTo>
                  <a:lnTo>
                    <a:pt x="82" y="36"/>
                  </a:lnTo>
                  <a:lnTo>
                    <a:pt x="68" y="45"/>
                  </a:lnTo>
                  <a:lnTo>
                    <a:pt x="56" y="55"/>
                  </a:lnTo>
                  <a:lnTo>
                    <a:pt x="45" y="66"/>
                  </a:lnTo>
                  <a:lnTo>
                    <a:pt x="37" y="76"/>
                  </a:lnTo>
                  <a:lnTo>
                    <a:pt x="27" y="89"/>
                  </a:lnTo>
                  <a:lnTo>
                    <a:pt x="20" y="100"/>
                  </a:lnTo>
                  <a:lnTo>
                    <a:pt x="14" y="113"/>
                  </a:lnTo>
                  <a:lnTo>
                    <a:pt x="9" y="125"/>
                  </a:lnTo>
                  <a:lnTo>
                    <a:pt x="4" y="138"/>
                  </a:lnTo>
                  <a:lnTo>
                    <a:pt x="2" y="151"/>
                  </a:lnTo>
                  <a:lnTo>
                    <a:pt x="0" y="165"/>
                  </a:lnTo>
                  <a:lnTo>
                    <a:pt x="0" y="179"/>
                  </a:lnTo>
                  <a:lnTo>
                    <a:pt x="0" y="179"/>
                  </a:lnTo>
                  <a:lnTo>
                    <a:pt x="2" y="190"/>
                  </a:lnTo>
                  <a:lnTo>
                    <a:pt x="3" y="200"/>
                  </a:lnTo>
                  <a:lnTo>
                    <a:pt x="6" y="209"/>
                  </a:lnTo>
                  <a:lnTo>
                    <a:pt x="9" y="219"/>
                  </a:lnTo>
                  <a:lnTo>
                    <a:pt x="14" y="229"/>
                  </a:lnTo>
                  <a:lnTo>
                    <a:pt x="18" y="237"/>
                  </a:lnTo>
                  <a:lnTo>
                    <a:pt x="25" y="246"/>
                  </a:lnTo>
                  <a:lnTo>
                    <a:pt x="33" y="254"/>
                  </a:lnTo>
                  <a:lnTo>
                    <a:pt x="41" y="261"/>
                  </a:lnTo>
                  <a:lnTo>
                    <a:pt x="51" y="268"/>
                  </a:lnTo>
                  <a:lnTo>
                    <a:pt x="61" y="274"/>
                  </a:lnTo>
                  <a:lnTo>
                    <a:pt x="70" y="280"/>
                  </a:lnTo>
                  <a:lnTo>
                    <a:pt x="96" y="289"/>
                  </a:lnTo>
                  <a:lnTo>
                    <a:pt x="122" y="298"/>
                  </a:lnTo>
                  <a:lnTo>
                    <a:pt x="122" y="298"/>
                  </a:lnTo>
                  <a:lnTo>
                    <a:pt x="129" y="298"/>
                  </a:lnTo>
                  <a:lnTo>
                    <a:pt x="129" y="298"/>
                  </a:lnTo>
                  <a:lnTo>
                    <a:pt x="138" y="296"/>
                  </a:lnTo>
                  <a:lnTo>
                    <a:pt x="146" y="292"/>
                  </a:lnTo>
                  <a:lnTo>
                    <a:pt x="146" y="292"/>
                  </a:lnTo>
                  <a:lnTo>
                    <a:pt x="152" y="288"/>
                  </a:lnTo>
                  <a:lnTo>
                    <a:pt x="156" y="284"/>
                  </a:lnTo>
                  <a:lnTo>
                    <a:pt x="157" y="277"/>
                  </a:lnTo>
                  <a:lnTo>
                    <a:pt x="159" y="271"/>
                  </a:lnTo>
                  <a:lnTo>
                    <a:pt x="159" y="271"/>
                  </a:lnTo>
                  <a:lnTo>
                    <a:pt x="184" y="34"/>
                  </a:lnTo>
                  <a:lnTo>
                    <a:pt x="184" y="34"/>
                  </a:lnTo>
                  <a:lnTo>
                    <a:pt x="184" y="27"/>
                  </a:lnTo>
                  <a:lnTo>
                    <a:pt x="183" y="19"/>
                  </a:lnTo>
                  <a:lnTo>
                    <a:pt x="178" y="12"/>
                  </a:lnTo>
                  <a:lnTo>
                    <a:pt x="173" y="6"/>
                  </a:lnTo>
                  <a:lnTo>
                    <a:pt x="173" y="6"/>
                  </a:lnTo>
                  <a:close/>
                  <a:moveTo>
                    <a:pt x="103" y="228"/>
                  </a:moveTo>
                  <a:lnTo>
                    <a:pt x="103" y="228"/>
                  </a:lnTo>
                  <a:lnTo>
                    <a:pt x="87" y="219"/>
                  </a:lnTo>
                  <a:lnTo>
                    <a:pt x="80" y="214"/>
                  </a:lnTo>
                  <a:lnTo>
                    <a:pt x="73" y="208"/>
                  </a:lnTo>
                  <a:lnTo>
                    <a:pt x="69" y="201"/>
                  </a:lnTo>
                  <a:lnTo>
                    <a:pt x="65" y="194"/>
                  </a:lnTo>
                  <a:lnTo>
                    <a:pt x="62" y="187"/>
                  </a:lnTo>
                  <a:lnTo>
                    <a:pt x="62" y="177"/>
                  </a:lnTo>
                  <a:lnTo>
                    <a:pt x="62" y="177"/>
                  </a:lnTo>
                  <a:lnTo>
                    <a:pt x="62" y="163"/>
                  </a:lnTo>
                  <a:lnTo>
                    <a:pt x="66" y="148"/>
                  </a:lnTo>
                  <a:lnTo>
                    <a:pt x="70" y="135"/>
                  </a:lnTo>
                  <a:lnTo>
                    <a:pt x="77" y="124"/>
                  </a:lnTo>
                  <a:lnTo>
                    <a:pt x="86" y="113"/>
                  </a:lnTo>
                  <a:lnTo>
                    <a:pt x="96" y="103"/>
                  </a:lnTo>
                  <a:lnTo>
                    <a:pt x="107" y="93"/>
                  </a:lnTo>
                  <a:lnTo>
                    <a:pt x="118" y="85"/>
                  </a:lnTo>
                  <a:lnTo>
                    <a:pt x="118" y="85"/>
                  </a:lnTo>
                  <a:lnTo>
                    <a:pt x="103" y="228"/>
                  </a:lnTo>
                  <a:lnTo>
                    <a:pt x="103" y="228"/>
                  </a:lnTo>
                  <a:close/>
                </a:path>
              </a:pathLst>
            </a:custGeom>
            <a:solidFill>
              <a:schemeClr val="tx2"/>
            </a:solidFill>
            <a:ln w="9525">
              <a:noFill/>
            </a:ln>
          </p:spPr>
          <p:txBody>
            <a:bodyPr/>
            <a:p>
              <a:endParaRPr lang="zh-CN" altLang="en-US"/>
            </a:p>
          </p:txBody>
        </p:sp>
        <p:sp>
          <p:nvSpPr>
            <p:cNvPr id="60421" name="Freeform: Shape 9"/>
            <p:cNvSpPr/>
            <p:nvPr/>
          </p:nvSpPr>
          <p:spPr>
            <a:xfrm>
              <a:off x="995363" y="5984875"/>
              <a:ext cx="76200" cy="123825"/>
            </a:xfrm>
            <a:custGeom>
              <a:avLst/>
              <a:gdLst/>
              <a:ahLst/>
              <a:cxnLst>
                <a:cxn ang="0">
                  <a:pos x="41635" y="123825"/>
                </a:cxn>
                <a:cxn ang="0">
                  <a:pos x="41635" y="123825"/>
                </a:cxn>
                <a:cxn ang="0">
                  <a:pos x="49490" y="122237"/>
                </a:cxn>
                <a:cxn ang="0">
                  <a:pos x="57346" y="119062"/>
                </a:cxn>
                <a:cxn ang="0">
                  <a:pos x="62845" y="114300"/>
                </a:cxn>
                <a:cxn ang="0">
                  <a:pos x="67558" y="110331"/>
                </a:cxn>
                <a:cxn ang="0">
                  <a:pos x="71486" y="104775"/>
                </a:cxn>
                <a:cxn ang="0">
                  <a:pos x="74628" y="96837"/>
                </a:cxn>
                <a:cxn ang="0">
                  <a:pos x="76200" y="90487"/>
                </a:cxn>
                <a:cxn ang="0">
                  <a:pos x="76200" y="82550"/>
                </a:cxn>
                <a:cxn ang="0">
                  <a:pos x="73057" y="35718"/>
                </a:cxn>
                <a:cxn ang="0">
                  <a:pos x="73057" y="35718"/>
                </a:cxn>
                <a:cxn ang="0">
                  <a:pos x="71486" y="27781"/>
                </a:cxn>
                <a:cxn ang="0">
                  <a:pos x="68344" y="19843"/>
                </a:cxn>
                <a:cxn ang="0">
                  <a:pos x="65202" y="14287"/>
                </a:cxn>
                <a:cxn ang="0">
                  <a:pos x="60488" y="8731"/>
                </a:cxn>
                <a:cxn ang="0">
                  <a:pos x="54204" y="4762"/>
                </a:cxn>
                <a:cxn ang="0">
                  <a:pos x="48705" y="2381"/>
                </a:cxn>
                <a:cxn ang="0">
                  <a:pos x="40849" y="0"/>
                </a:cxn>
                <a:cxn ang="0">
                  <a:pos x="32993" y="0"/>
                </a:cxn>
                <a:cxn ang="0">
                  <a:pos x="32993" y="0"/>
                </a:cxn>
                <a:cxn ang="0">
                  <a:pos x="25138" y="793"/>
                </a:cxn>
                <a:cxn ang="0">
                  <a:pos x="18853" y="3175"/>
                </a:cxn>
                <a:cxn ang="0">
                  <a:pos x="13354" y="7937"/>
                </a:cxn>
                <a:cxn ang="0">
                  <a:pos x="7855" y="13493"/>
                </a:cxn>
                <a:cxn ang="0">
                  <a:pos x="4713" y="19050"/>
                </a:cxn>
                <a:cxn ang="0">
                  <a:pos x="1571" y="25400"/>
                </a:cxn>
                <a:cxn ang="0">
                  <a:pos x="0" y="33337"/>
                </a:cxn>
                <a:cxn ang="0">
                  <a:pos x="0" y="41275"/>
                </a:cxn>
                <a:cxn ang="0">
                  <a:pos x="3142" y="88106"/>
                </a:cxn>
                <a:cxn ang="0">
                  <a:pos x="3142" y="88106"/>
                </a:cxn>
                <a:cxn ang="0">
                  <a:pos x="4713" y="96043"/>
                </a:cxn>
                <a:cxn ang="0">
                  <a:pos x="7070" y="102393"/>
                </a:cxn>
                <a:cxn ang="0">
                  <a:pos x="10997" y="108743"/>
                </a:cxn>
                <a:cxn ang="0">
                  <a:pos x="15711" y="113506"/>
                </a:cxn>
                <a:cxn ang="0">
                  <a:pos x="21210" y="118268"/>
                </a:cxn>
                <a:cxn ang="0">
                  <a:pos x="27494" y="121443"/>
                </a:cxn>
                <a:cxn ang="0">
                  <a:pos x="35350" y="123825"/>
                </a:cxn>
                <a:cxn ang="0">
                  <a:pos x="41635" y="123825"/>
                </a:cxn>
                <a:cxn ang="0">
                  <a:pos x="41635" y="123825"/>
                </a:cxn>
              </a:cxnLst>
              <a:pathLst>
                <a:path w="97" h="156">
                  <a:moveTo>
                    <a:pt x="53" y="156"/>
                  </a:moveTo>
                  <a:lnTo>
                    <a:pt x="53" y="156"/>
                  </a:lnTo>
                  <a:lnTo>
                    <a:pt x="63" y="154"/>
                  </a:lnTo>
                  <a:lnTo>
                    <a:pt x="73" y="150"/>
                  </a:lnTo>
                  <a:lnTo>
                    <a:pt x="80" y="144"/>
                  </a:lnTo>
                  <a:lnTo>
                    <a:pt x="86" y="139"/>
                  </a:lnTo>
                  <a:lnTo>
                    <a:pt x="91" y="132"/>
                  </a:lnTo>
                  <a:lnTo>
                    <a:pt x="95" y="122"/>
                  </a:lnTo>
                  <a:lnTo>
                    <a:pt x="97" y="114"/>
                  </a:lnTo>
                  <a:lnTo>
                    <a:pt x="97" y="104"/>
                  </a:lnTo>
                  <a:lnTo>
                    <a:pt x="93" y="45"/>
                  </a:lnTo>
                  <a:lnTo>
                    <a:pt x="93" y="45"/>
                  </a:lnTo>
                  <a:lnTo>
                    <a:pt x="91" y="35"/>
                  </a:lnTo>
                  <a:lnTo>
                    <a:pt x="87" y="25"/>
                  </a:lnTo>
                  <a:lnTo>
                    <a:pt x="83" y="18"/>
                  </a:lnTo>
                  <a:lnTo>
                    <a:pt x="77" y="11"/>
                  </a:lnTo>
                  <a:lnTo>
                    <a:pt x="69" y="6"/>
                  </a:lnTo>
                  <a:lnTo>
                    <a:pt x="62" y="3"/>
                  </a:lnTo>
                  <a:lnTo>
                    <a:pt x="52" y="0"/>
                  </a:lnTo>
                  <a:lnTo>
                    <a:pt x="42" y="0"/>
                  </a:lnTo>
                  <a:lnTo>
                    <a:pt x="42" y="0"/>
                  </a:lnTo>
                  <a:lnTo>
                    <a:pt x="32" y="1"/>
                  </a:lnTo>
                  <a:lnTo>
                    <a:pt x="24" y="4"/>
                  </a:lnTo>
                  <a:lnTo>
                    <a:pt x="17" y="10"/>
                  </a:lnTo>
                  <a:lnTo>
                    <a:pt x="10" y="17"/>
                  </a:lnTo>
                  <a:lnTo>
                    <a:pt x="6" y="24"/>
                  </a:lnTo>
                  <a:lnTo>
                    <a:pt x="2" y="32"/>
                  </a:lnTo>
                  <a:lnTo>
                    <a:pt x="0" y="42"/>
                  </a:lnTo>
                  <a:lnTo>
                    <a:pt x="0" y="52"/>
                  </a:lnTo>
                  <a:lnTo>
                    <a:pt x="4" y="111"/>
                  </a:lnTo>
                  <a:lnTo>
                    <a:pt x="4" y="111"/>
                  </a:lnTo>
                  <a:lnTo>
                    <a:pt x="6" y="121"/>
                  </a:lnTo>
                  <a:lnTo>
                    <a:pt x="9" y="129"/>
                  </a:lnTo>
                  <a:lnTo>
                    <a:pt x="14" y="137"/>
                  </a:lnTo>
                  <a:lnTo>
                    <a:pt x="20" y="143"/>
                  </a:lnTo>
                  <a:lnTo>
                    <a:pt x="27" y="149"/>
                  </a:lnTo>
                  <a:lnTo>
                    <a:pt x="35" y="153"/>
                  </a:lnTo>
                  <a:lnTo>
                    <a:pt x="45" y="156"/>
                  </a:lnTo>
                  <a:lnTo>
                    <a:pt x="53" y="156"/>
                  </a:lnTo>
                  <a:lnTo>
                    <a:pt x="53" y="156"/>
                  </a:lnTo>
                  <a:close/>
                </a:path>
              </a:pathLst>
            </a:custGeom>
            <a:solidFill>
              <a:schemeClr val="tx2"/>
            </a:solidFill>
            <a:ln w="9525">
              <a:noFill/>
            </a:ln>
          </p:spPr>
          <p:txBody>
            <a:bodyPr/>
            <a:p>
              <a:endParaRPr lang="zh-CN" altLang="en-US"/>
            </a:p>
          </p:txBody>
        </p:sp>
        <p:sp>
          <p:nvSpPr>
            <p:cNvPr id="60422" name="Freeform: Shape 10"/>
            <p:cNvSpPr/>
            <p:nvPr/>
          </p:nvSpPr>
          <p:spPr>
            <a:xfrm>
              <a:off x="752476" y="6019800"/>
              <a:ext cx="76200" cy="123825"/>
            </a:xfrm>
            <a:custGeom>
              <a:avLst/>
              <a:gdLst/>
              <a:ahLst/>
              <a:cxnLst>
                <a:cxn ang="0">
                  <a:pos x="76200" y="82550"/>
                </a:cxn>
                <a:cxn ang="0">
                  <a:pos x="73843" y="35718"/>
                </a:cxn>
                <a:cxn ang="0">
                  <a:pos x="73843" y="35718"/>
                </a:cxn>
                <a:cxn ang="0">
                  <a:pos x="73057" y="28575"/>
                </a:cxn>
                <a:cxn ang="0">
                  <a:pos x="69129" y="21431"/>
                </a:cxn>
                <a:cxn ang="0">
                  <a:pos x="65987" y="15081"/>
                </a:cxn>
                <a:cxn ang="0">
                  <a:pos x="62059" y="9525"/>
                </a:cxn>
                <a:cxn ang="0">
                  <a:pos x="56560" y="4762"/>
                </a:cxn>
                <a:cxn ang="0">
                  <a:pos x="49490" y="1587"/>
                </a:cxn>
                <a:cxn ang="0">
                  <a:pos x="41635" y="0"/>
                </a:cxn>
                <a:cxn ang="0">
                  <a:pos x="34564" y="0"/>
                </a:cxn>
                <a:cxn ang="0">
                  <a:pos x="34564" y="0"/>
                </a:cxn>
                <a:cxn ang="0">
                  <a:pos x="27494" y="1587"/>
                </a:cxn>
                <a:cxn ang="0">
                  <a:pos x="19639" y="3968"/>
                </a:cxn>
                <a:cxn ang="0">
                  <a:pos x="14140" y="7937"/>
                </a:cxn>
                <a:cxn ang="0">
                  <a:pos x="8641" y="12700"/>
                </a:cxn>
                <a:cxn ang="0">
                  <a:pos x="5498" y="18256"/>
                </a:cxn>
                <a:cxn ang="0">
                  <a:pos x="2356" y="24606"/>
                </a:cxn>
                <a:cxn ang="0">
                  <a:pos x="1571" y="32543"/>
                </a:cxn>
                <a:cxn ang="0">
                  <a:pos x="0" y="40481"/>
                </a:cxn>
                <a:cxn ang="0">
                  <a:pos x="3142" y="87312"/>
                </a:cxn>
                <a:cxn ang="0">
                  <a:pos x="3142" y="87312"/>
                </a:cxn>
                <a:cxn ang="0">
                  <a:pos x="4713" y="95250"/>
                </a:cxn>
                <a:cxn ang="0">
                  <a:pos x="7070" y="101600"/>
                </a:cxn>
                <a:cxn ang="0">
                  <a:pos x="10997" y="107950"/>
                </a:cxn>
                <a:cxn ang="0">
                  <a:pos x="15711" y="113506"/>
                </a:cxn>
                <a:cxn ang="0">
                  <a:pos x="21210" y="118268"/>
                </a:cxn>
                <a:cxn ang="0">
                  <a:pos x="27494" y="121443"/>
                </a:cxn>
                <a:cxn ang="0">
                  <a:pos x="34564" y="123031"/>
                </a:cxn>
                <a:cxn ang="0">
                  <a:pos x="41635" y="123825"/>
                </a:cxn>
                <a:cxn ang="0">
                  <a:pos x="41635" y="123825"/>
                </a:cxn>
                <a:cxn ang="0">
                  <a:pos x="49490" y="121443"/>
                </a:cxn>
                <a:cxn ang="0">
                  <a:pos x="56560" y="119062"/>
                </a:cxn>
                <a:cxn ang="0">
                  <a:pos x="62845" y="115887"/>
                </a:cxn>
                <a:cxn ang="0">
                  <a:pos x="67558" y="110331"/>
                </a:cxn>
                <a:cxn ang="0">
                  <a:pos x="71486" y="104775"/>
                </a:cxn>
                <a:cxn ang="0">
                  <a:pos x="73843" y="98425"/>
                </a:cxn>
                <a:cxn ang="0">
                  <a:pos x="76200" y="90487"/>
                </a:cxn>
                <a:cxn ang="0">
                  <a:pos x="76200" y="82550"/>
                </a:cxn>
                <a:cxn ang="0">
                  <a:pos x="76200" y="82550"/>
                </a:cxn>
              </a:cxnLst>
              <a:pathLst>
                <a:path w="97" h="156">
                  <a:moveTo>
                    <a:pt x="97" y="104"/>
                  </a:moveTo>
                  <a:lnTo>
                    <a:pt x="94" y="45"/>
                  </a:lnTo>
                  <a:lnTo>
                    <a:pt x="94" y="45"/>
                  </a:lnTo>
                  <a:lnTo>
                    <a:pt x="93" y="36"/>
                  </a:lnTo>
                  <a:lnTo>
                    <a:pt x="88" y="27"/>
                  </a:lnTo>
                  <a:lnTo>
                    <a:pt x="84" y="19"/>
                  </a:lnTo>
                  <a:lnTo>
                    <a:pt x="79" y="12"/>
                  </a:lnTo>
                  <a:lnTo>
                    <a:pt x="72" y="6"/>
                  </a:lnTo>
                  <a:lnTo>
                    <a:pt x="63" y="2"/>
                  </a:lnTo>
                  <a:lnTo>
                    <a:pt x="53" y="0"/>
                  </a:lnTo>
                  <a:lnTo>
                    <a:pt x="44" y="0"/>
                  </a:lnTo>
                  <a:lnTo>
                    <a:pt x="44" y="0"/>
                  </a:lnTo>
                  <a:lnTo>
                    <a:pt x="35" y="2"/>
                  </a:lnTo>
                  <a:lnTo>
                    <a:pt x="25" y="5"/>
                  </a:lnTo>
                  <a:lnTo>
                    <a:pt x="18" y="10"/>
                  </a:lnTo>
                  <a:lnTo>
                    <a:pt x="11" y="16"/>
                  </a:lnTo>
                  <a:lnTo>
                    <a:pt x="7" y="23"/>
                  </a:lnTo>
                  <a:lnTo>
                    <a:pt x="3" y="31"/>
                  </a:lnTo>
                  <a:lnTo>
                    <a:pt x="2" y="41"/>
                  </a:lnTo>
                  <a:lnTo>
                    <a:pt x="0" y="51"/>
                  </a:lnTo>
                  <a:lnTo>
                    <a:pt x="4" y="110"/>
                  </a:lnTo>
                  <a:lnTo>
                    <a:pt x="4" y="110"/>
                  </a:lnTo>
                  <a:lnTo>
                    <a:pt x="6" y="120"/>
                  </a:lnTo>
                  <a:lnTo>
                    <a:pt x="9" y="128"/>
                  </a:lnTo>
                  <a:lnTo>
                    <a:pt x="14" y="136"/>
                  </a:lnTo>
                  <a:lnTo>
                    <a:pt x="20" y="143"/>
                  </a:lnTo>
                  <a:lnTo>
                    <a:pt x="27" y="149"/>
                  </a:lnTo>
                  <a:lnTo>
                    <a:pt x="35" y="153"/>
                  </a:lnTo>
                  <a:lnTo>
                    <a:pt x="44" y="155"/>
                  </a:lnTo>
                  <a:lnTo>
                    <a:pt x="53" y="156"/>
                  </a:lnTo>
                  <a:lnTo>
                    <a:pt x="53" y="156"/>
                  </a:lnTo>
                  <a:lnTo>
                    <a:pt x="63" y="153"/>
                  </a:lnTo>
                  <a:lnTo>
                    <a:pt x="72" y="150"/>
                  </a:lnTo>
                  <a:lnTo>
                    <a:pt x="80" y="146"/>
                  </a:lnTo>
                  <a:lnTo>
                    <a:pt x="86" y="139"/>
                  </a:lnTo>
                  <a:lnTo>
                    <a:pt x="91" y="132"/>
                  </a:lnTo>
                  <a:lnTo>
                    <a:pt x="94" y="124"/>
                  </a:lnTo>
                  <a:lnTo>
                    <a:pt x="97" y="114"/>
                  </a:lnTo>
                  <a:lnTo>
                    <a:pt x="97" y="104"/>
                  </a:lnTo>
                  <a:lnTo>
                    <a:pt x="97" y="104"/>
                  </a:lnTo>
                  <a:close/>
                </a:path>
              </a:pathLst>
            </a:custGeom>
            <a:solidFill>
              <a:schemeClr val="tx2"/>
            </a:solidFill>
            <a:ln w="9525">
              <a:noFill/>
            </a:ln>
          </p:spPr>
          <p:txBody>
            <a:bodyPr/>
            <a:p>
              <a:endParaRPr lang="zh-CN" altLang="en-US"/>
            </a:p>
          </p:txBody>
        </p:sp>
      </p:grpSp>
      <p:grpSp>
        <p:nvGrpSpPr>
          <p:cNvPr id="24" name="组合 23"/>
          <p:cNvGrpSpPr/>
          <p:nvPr/>
        </p:nvGrpSpPr>
        <p:grpSpPr>
          <a:xfrm>
            <a:off x="1988432" y="2612991"/>
            <a:ext cx="1799419" cy="1469697"/>
            <a:chOff x="2076697" y="2772376"/>
            <a:chExt cx="1799419" cy="1469697"/>
          </a:xfrm>
          <a:solidFill>
            <a:schemeClr val="tx2">
              <a:lumMod val="60000"/>
              <a:lumOff val="40000"/>
            </a:schemeClr>
          </a:solidFill>
        </p:grpSpPr>
        <p:sp>
          <p:nvSpPr>
            <p:cNvPr id="7" name="Freeform: Shape 4"/>
            <p:cNvSpPr/>
            <p:nvPr/>
          </p:nvSpPr>
          <p:spPr bwMode="auto">
            <a:xfrm>
              <a:off x="2076697" y="2772376"/>
              <a:ext cx="1799419" cy="1469697"/>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chemeClr val="tx2">
                <a:lumMod val="75000"/>
              </a:schemeClr>
            </a:solidFill>
            <a:ln w="76200">
              <a:solidFill>
                <a:schemeClr val="bg1"/>
              </a:solidFill>
              <a:round/>
            </a:ln>
          </p:spPr>
          <p:txBody>
            <a:bodyPr vert="horz" wrap="square" lIns="288000" tIns="45720" rIns="288000" bIns="360000" anchor="b" anchorCtr="1" compatLnSpc="1">
              <a:normAutofit/>
            </a:bodyPr>
            <a:lstStyle/>
            <a:p>
              <a:pPr algn="ctr" fontAlgn="auto">
                <a:lnSpc>
                  <a:spcPct val="120000"/>
                </a:lnSpc>
                <a:defRPr/>
              </a:pPr>
              <a:endParaRPr lang="zh-CN" altLang="en-US" sz="800" strike="noStrike" noProof="1" dirty="0">
                <a:solidFill>
                  <a:schemeClr val="bg1"/>
                </a:solidFill>
              </a:endParaRPr>
            </a:p>
          </p:txBody>
        </p:sp>
        <p:sp>
          <p:nvSpPr>
            <p:cNvPr id="11" name="TextBox 21"/>
            <p:cNvSpPr txBox="1"/>
            <p:nvPr/>
          </p:nvSpPr>
          <p:spPr bwMode="auto">
            <a:xfrm>
              <a:off x="2223382" y="3265771"/>
              <a:ext cx="1506220" cy="628015"/>
            </a:xfrm>
            <a:prstGeom prst="rect">
              <a:avLst/>
            </a:prstGeom>
            <a:solidFill>
              <a:schemeClr val="tx2">
                <a:lumMod val="75000"/>
              </a:schemeClr>
            </a:solidFill>
            <a:ln w="9525">
              <a:noFill/>
              <a:miter lim="800000"/>
            </a:ln>
          </p:spPr>
          <p:txBody>
            <a:bodyPr wrap="none" lIns="0" tIns="0" rIns="0" bIns="0" anchor="ctr" anchorCtr="0">
              <a:normAutofit lnSpcReduction="10000"/>
              <a:scene3d>
                <a:camera prst="orthographicFront"/>
                <a:lightRig rig="threePt" dir="t"/>
              </a:scene3d>
              <a:sp3d>
                <a:bevelT w="0" h="0"/>
              </a:sp3d>
            </a:bodyPr>
            <a:lstStyle/>
            <a:p>
              <a:pPr marL="0" lvl="1" algn="ctr" fontAlgn="auto"/>
              <a:r>
                <a:rPr lang="zh-CN" altLang="en-US" sz="1400" b="1" strike="noStrike" noProof="1" dirty="0">
                  <a:solidFill>
                    <a:schemeClr val="bg1"/>
                  </a:solidFill>
                  <a:latin typeface="+mn-lt"/>
                  <a:ea typeface="+mn-ea"/>
                  <a:cs typeface="+mn-cs"/>
                </a:rPr>
                <a:t>高新技术企业认定</a:t>
              </a:r>
              <a:endParaRPr lang="zh-CN" altLang="en-US" sz="1400" b="1" strike="noStrike" noProof="1" dirty="0">
                <a:solidFill>
                  <a:schemeClr val="bg1"/>
                </a:solidFill>
                <a:latin typeface="+mn-lt"/>
                <a:ea typeface="+mn-ea"/>
                <a:cs typeface="+mn-cs"/>
              </a:endParaRPr>
            </a:p>
            <a:p>
              <a:pPr marL="0" lvl="1" algn="ctr" fontAlgn="auto"/>
              <a:r>
                <a:rPr lang="zh-CN" altLang="en-US" sz="1400" b="1" strike="noStrike" noProof="1" dirty="0">
                  <a:solidFill>
                    <a:schemeClr val="bg1"/>
                  </a:solidFill>
                  <a:latin typeface="+mn-lt"/>
                  <a:ea typeface="+mn-ea"/>
                  <a:cs typeface="+mn-cs"/>
                </a:rPr>
                <a:t>管理工作指引</a:t>
              </a:r>
              <a:endParaRPr lang="zh-CN" altLang="en-US" sz="1400" b="1" strike="noStrike" noProof="1" dirty="0">
                <a:solidFill>
                  <a:schemeClr val="bg1"/>
                </a:solidFill>
                <a:latin typeface="+mn-lt"/>
                <a:ea typeface="+mn-ea"/>
                <a:cs typeface="+mn-cs"/>
              </a:endParaRPr>
            </a:p>
            <a:p>
              <a:pPr marL="0" lvl="1" algn="ctr" fontAlgn="auto"/>
              <a:r>
                <a:rPr lang="zh-CN" altLang="en-US" sz="1400" b="1" strike="noStrike" noProof="1" dirty="0">
                  <a:solidFill>
                    <a:schemeClr val="bg1"/>
                  </a:solidFill>
                  <a:latin typeface="+mn-lt"/>
                  <a:ea typeface="+mn-ea"/>
                  <a:cs typeface="+mn-cs"/>
                </a:rPr>
                <a:t>（</a:t>
              </a:r>
              <a:r>
                <a:rPr lang="en-US" altLang="zh-CN" sz="1400" b="1" strike="noStrike" noProof="1" dirty="0">
                  <a:solidFill>
                    <a:schemeClr val="bg1"/>
                  </a:solidFill>
                  <a:latin typeface="+mn-lt"/>
                  <a:ea typeface="+mn-ea"/>
                  <a:cs typeface="+mn-cs"/>
                </a:rPr>
                <a:t>2021</a:t>
              </a:r>
              <a:r>
                <a:rPr lang="zh-CN" altLang="en-US" sz="1400" b="1" strike="noStrike" noProof="1" dirty="0">
                  <a:solidFill>
                    <a:schemeClr val="bg1"/>
                  </a:solidFill>
                  <a:latin typeface="+mn-lt"/>
                  <a:ea typeface="+mn-ea"/>
                  <a:cs typeface="+mn-cs"/>
                </a:rPr>
                <a:t>）</a:t>
              </a:r>
              <a:endParaRPr lang="zh-CN" altLang="en-US" sz="1400" b="1" strike="noStrike" noProof="1" dirty="0">
                <a:solidFill>
                  <a:schemeClr val="bg1"/>
                </a:solidFill>
                <a:latin typeface="+mn-lt"/>
                <a:ea typeface="+mn-ea"/>
                <a:cs typeface="+mn-cs"/>
              </a:endParaRPr>
            </a:p>
          </p:txBody>
        </p:sp>
      </p:grpSp>
      <p:sp>
        <p:nvSpPr>
          <p:cNvPr id="13" name="TextBox 27"/>
          <p:cNvSpPr txBox="1"/>
          <p:nvPr/>
        </p:nvSpPr>
        <p:spPr bwMode="auto">
          <a:xfrm>
            <a:off x="5141594" y="1301748"/>
            <a:ext cx="807720" cy="145415"/>
          </a:xfrm>
          <a:prstGeom prst="rect">
            <a:avLst/>
          </a:prstGeom>
          <a:noFill/>
          <a:sp3d prstMaterial="matte">
            <a:bevelT w="1270" h="1270"/>
          </a:sp3d>
        </p:spPr>
        <p:txBody>
          <a:bodyPr wrap="none" lIns="0" tIns="0" rIns="0" bIns="0" anchor="ctr">
            <a:normAutofit fontScale="67500" lnSpcReduction="20000"/>
            <a:scene3d>
              <a:camera prst="orthographicFront"/>
              <a:lightRig rig="threePt" dir="t"/>
            </a:scene3d>
            <a:sp3d>
              <a:bevelT w="0" h="0"/>
            </a:sp3d>
          </a:bodyPr>
          <a:lstStyle/>
          <a:p>
            <a:pPr algn="ctr" fontAlgn="auto">
              <a:buClr>
                <a:prstClr val="white"/>
              </a:buClr>
              <a:defRPr/>
            </a:pPr>
            <a:r>
              <a:rPr lang="zh-CN" altLang="en-US" sz="1400" b="1" noProof="1" dirty="0">
                <a:solidFill>
                  <a:schemeClr val="bg1"/>
                </a:solidFill>
                <a:latin typeface="+mn-lt"/>
                <a:ea typeface="+mn-ea"/>
                <a:cs typeface="+mn-cs"/>
              </a:rPr>
              <a:t>标题文本预设</a:t>
            </a:r>
            <a:endParaRPr lang="zh-CN" altLang="en-US" sz="1400" b="1" noProof="1" dirty="0">
              <a:solidFill>
                <a:schemeClr val="bg1"/>
              </a:solidFill>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60426" name="TextBox 14"/>
          <p:cNvSpPr txBox="1"/>
          <p:nvPr/>
        </p:nvSpPr>
        <p:spPr>
          <a:xfrm>
            <a:off x="313055" y="59055"/>
            <a:ext cx="7900035" cy="460375"/>
          </a:xfrm>
          <a:prstGeom prst="rect">
            <a:avLst/>
          </a:prstGeom>
          <a:noFill/>
          <a:ln w="9525">
            <a:noFill/>
          </a:ln>
        </p:spPr>
        <p:txBody>
          <a:bodyPr wrap="square" anchor="t" anchorCtr="0">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8</a:t>
            </a:r>
            <a:r>
              <a:rPr lang="zh-CN" altLang="en-US" sz="2000" b="1" dirty="0">
                <a:solidFill>
                  <a:srgbClr val="A94D28"/>
                </a:solidFill>
                <a:latin typeface="微软雅黑" panose="020B0503020204020204" pitchFamily="34" charset="-122"/>
                <a:ea typeface="微软雅黑" panose="020B0503020204020204" pitchFamily="34" charset="-122"/>
              </a:rPr>
              <a:t>、高新技术企业认定条件</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（技术开发、转让、许可、服务合同）</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60427" name="TextBox 14"/>
          <p:cNvSpPr txBox="1"/>
          <p:nvPr/>
        </p:nvSpPr>
        <p:spPr>
          <a:xfrm>
            <a:off x="4283075" y="1671638"/>
            <a:ext cx="3671888" cy="2155825"/>
          </a:xfrm>
          <a:prstGeom prst="rect">
            <a:avLst/>
          </a:prstGeom>
          <a:noFill/>
          <a:ln w="9525">
            <a:noFill/>
          </a:ln>
        </p:spPr>
        <p:txBody>
          <a:bodyPr wrap="square" anchor="t" anchorCtr="0">
            <a:spAutoFit/>
          </a:bodyPr>
          <a:p>
            <a:pPr>
              <a:lnSpc>
                <a:spcPct val="120000"/>
              </a:lnSpc>
            </a:pPr>
            <a:r>
              <a:rPr lang="en-US" altLang="zh-CN" sz="1600" b="1" dirty="0">
                <a:solidFill>
                  <a:srgbClr val="C00000"/>
                </a:solidFill>
                <a:latin typeface="文星楷体" panose="02010609000101010101" charset="-122"/>
                <a:ea typeface="文星楷体" panose="02010609000101010101" charset="-122"/>
              </a:rPr>
              <a:t>  </a:t>
            </a:r>
            <a:r>
              <a:rPr lang="en-US" altLang="zh-CN" sz="1600" b="1" dirty="0">
                <a:solidFill>
                  <a:schemeClr val="tx2">
                    <a:lumMod val="50000"/>
                  </a:schemeClr>
                </a:solidFill>
                <a:latin typeface="文星楷体" panose="02010609000101010101" charset="-122"/>
                <a:ea typeface="文星楷体" panose="02010609000101010101" charset="-122"/>
              </a:rPr>
              <a:t> 1.</a:t>
            </a:r>
            <a:r>
              <a:rPr lang="zh-CN" altLang="en-US" sz="1600" b="1" dirty="0">
                <a:solidFill>
                  <a:schemeClr val="tx2">
                    <a:lumMod val="50000"/>
                  </a:schemeClr>
                </a:solidFill>
                <a:latin typeface="文星楷体" panose="02010609000101010101" charset="-122"/>
                <a:ea typeface="文星楷体" panose="02010609000101010101" charset="-122"/>
              </a:rPr>
              <a:t>经认定登记的技术开发、技术转让、技术服务合同，其当事人（乙方）取得的收入可列入高新技术产品（服务）收入。</a:t>
            </a:r>
            <a:endParaRPr lang="zh-CN" altLang="en-US" sz="1600" b="1" dirty="0">
              <a:solidFill>
                <a:schemeClr val="tx2">
                  <a:lumMod val="50000"/>
                </a:schemeClr>
              </a:solidFill>
              <a:latin typeface="文星楷体" panose="02010609000101010101" charset="-122"/>
              <a:ea typeface="文星楷体" panose="02010609000101010101" charset="-122"/>
            </a:endParaRPr>
          </a:p>
          <a:p>
            <a:pPr>
              <a:lnSpc>
                <a:spcPct val="120000"/>
              </a:lnSpc>
            </a:pPr>
            <a:r>
              <a:rPr lang="en-US" altLang="zh-CN" sz="1600" b="1" dirty="0">
                <a:solidFill>
                  <a:schemeClr val="tx2">
                    <a:lumMod val="50000"/>
                  </a:schemeClr>
                </a:solidFill>
                <a:latin typeface="文星楷体" panose="02010609000101010101" charset="-122"/>
                <a:ea typeface="文星楷体" panose="02010609000101010101" charset="-122"/>
              </a:rPr>
              <a:t>   2.</a:t>
            </a:r>
            <a:r>
              <a:rPr lang="zh-CN" altLang="en-US" sz="1600" b="1" dirty="0">
                <a:solidFill>
                  <a:schemeClr val="tx2">
                    <a:lumMod val="50000"/>
                  </a:schemeClr>
                </a:solidFill>
                <a:latin typeface="文星楷体" panose="02010609000101010101" charset="-122"/>
                <a:ea typeface="文星楷体" panose="02010609000101010101" charset="-122"/>
              </a:rPr>
              <a:t>经认定登记的委托开发合同，其当事人（甲方）投入的费用可计入研发费用。</a:t>
            </a:r>
            <a:endParaRPr lang="zh-CN" altLang="en-US" sz="1600" b="1" dirty="0">
              <a:solidFill>
                <a:schemeClr val="tx2">
                  <a:lumMod val="50000"/>
                </a:schemeClr>
              </a:solidFill>
              <a:latin typeface="文星楷体" panose="02010609000101010101" charset="-122"/>
              <a:ea typeface="文星楷体" panose="02010609000101010101"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图片 23"/>
          <p:cNvPicPr>
            <a:picLocks noChangeAspect="1"/>
          </p:cNvPicPr>
          <p:nvPr/>
        </p:nvPicPr>
        <p:blipFill>
          <a:blip r:embed="rId1"/>
          <a:srcRect r="44563" b="66241"/>
          <a:stretch>
            <a:fillRect/>
          </a:stretch>
        </p:blipFill>
        <p:spPr>
          <a:xfrm flipH="1">
            <a:off x="0" y="2613025"/>
            <a:ext cx="4957763" cy="2530475"/>
          </a:xfrm>
          <a:prstGeom prst="rect">
            <a:avLst/>
          </a:prstGeom>
          <a:noFill/>
          <a:ln w="9525">
            <a:noFill/>
          </a:ln>
        </p:spPr>
      </p:pic>
      <p:sp>
        <p:nvSpPr>
          <p:cNvPr id="25" name="圆角矩形 24"/>
          <p:cNvSpPr/>
          <p:nvPr/>
        </p:nvSpPr>
        <p:spPr>
          <a:xfrm>
            <a:off x="4427538" y="1016000"/>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1</a:t>
            </a:r>
            <a:endParaRPr lang="zh-CN" altLang="en-US" sz="2700" strike="noStrike" noProof="1" dirty="0">
              <a:latin typeface="+mj-lt"/>
              <a:ea typeface="Arial Black" panose="020B0A04020102020204" charset="0"/>
              <a:cs typeface="Arial Black" panose="020B0A04020102020204" charset="0"/>
            </a:endParaRPr>
          </a:p>
        </p:txBody>
      </p:sp>
      <p:grpSp>
        <p:nvGrpSpPr>
          <p:cNvPr id="26" name="组合 25"/>
          <p:cNvGrpSpPr/>
          <p:nvPr/>
        </p:nvGrpSpPr>
        <p:grpSpPr>
          <a:xfrm>
            <a:off x="5076825" y="1016000"/>
            <a:ext cx="3026075" cy="503238"/>
            <a:chOff x="6339097" y="1573726"/>
            <a:chExt cx="3812801"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68613" name="矩形 27"/>
            <p:cNvSpPr/>
            <p:nvPr/>
          </p:nvSpPr>
          <p:spPr>
            <a:xfrm>
              <a:off x="7063933" y="1611766"/>
              <a:ext cx="3087965"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认定规则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9" name="圆角矩形 28"/>
          <p:cNvSpPr/>
          <p:nvPr/>
        </p:nvSpPr>
        <p:spPr>
          <a:xfrm>
            <a:off x="4427538" y="1714500"/>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2</a:t>
            </a:r>
            <a:endParaRPr lang="zh-CN" altLang="en-US" sz="2700" strike="noStrike" noProof="1" dirty="0">
              <a:latin typeface="+mj-lt"/>
              <a:ea typeface="Arial Black" panose="020B0A04020102020204" charset="0"/>
              <a:cs typeface="Arial Black" panose="020B0A04020102020204" charset="0"/>
            </a:endParaRPr>
          </a:p>
        </p:txBody>
      </p:sp>
      <p:grpSp>
        <p:nvGrpSpPr>
          <p:cNvPr id="30" name="组合 29"/>
          <p:cNvGrpSpPr/>
          <p:nvPr/>
        </p:nvGrpSpPr>
        <p:grpSpPr>
          <a:xfrm>
            <a:off x="5057775" y="1714500"/>
            <a:ext cx="2971800" cy="504825"/>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68617" name="矩形 31"/>
            <p:cNvSpPr/>
            <p:nvPr/>
          </p:nvSpPr>
          <p:spPr>
            <a:xfrm>
              <a:off x="7064032" y="2448865"/>
              <a:ext cx="2827968" cy="434939"/>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合同种类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6" name="圆角矩形 35"/>
          <p:cNvSpPr/>
          <p:nvPr/>
        </p:nvSpPr>
        <p:spPr>
          <a:xfrm>
            <a:off x="4427538" y="2403475"/>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3</a:t>
            </a:r>
            <a:endParaRPr lang="zh-CN" altLang="en-US" sz="2700" strike="noStrike" noProof="1" dirty="0">
              <a:latin typeface="+mj-lt"/>
              <a:ea typeface="Arial Black" panose="020B0A04020102020204" charset="0"/>
              <a:cs typeface="Arial Black" panose="020B0A04020102020204" charset="0"/>
            </a:endParaRPr>
          </a:p>
        </p:txBody>
      </p:sp>
      <p:grpSp>
        <p:nvGrpSpPr>
          <p:cNvPr id="37" name="组合 36"/>
          <p:cNvGrpSpPr/>
          <p:nvPr/>
        </p:nvGrpSpPr>
        <p:grpSpPr>
          <a:xfrm>
            <a:off x="5076825" y="2403434"/>
            <a:ext cx="2971800" cy="503279"/>
            <a:chOff x="6339097" y="3295989"/>
            <a:chExt cx="3744416" cy="511546"/>
          </a:xfrm>
        </p:grpSpPr>
        <p:sp>
          <p:nvSpPr>
            <p:cNvPr id="38" name="圆角矩形 3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68621" name="矩形 38"/>
            <p:cNvSpPr/>
            <p:nvPr/>
          </p:nvSpPr>
          <p:spPr>
            <a:xfrm>
              <a:off x="7145540" y="3295989"/>
              <a:ext cx="2913567"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优惠政策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40" name="圆角矩形 39"/>
          <p:cNvSpPr/>
          <p:nvPr/>
        </p:nvSpPr>
        <p:spPr>
          <a:xfrm>
            <a:off x="4427538" y="3106738"/>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4</a:t>
            </a:r>
            <a:endParaRPr lang="zh-CN" altLang="en-US" sz="2700" strike="noStrike" noProof="1" dirty="0">
              <a:latin typeface="+mj-lt"/>
              <a:ea typeface="Arial Black" panose="020B0A04020102020204" charset="0"/>
              <a:cs typeface="Arial Black" panose="020B0A04020102020204" charset="0"/>
            </a:endParaRPr>
          </a:p>
        </p:txBody>
      </p:sp>
      <p:grpSp>
        <p:nvGrpSpPr>
          <p:cNvPr id="41" name="组合 40"/>
          <p:cNvGrpSpPr/>
          <p:nvPr/>
        </p:nvGrpSpPr>
        <p:grpSpPr>
          <a:xfrm>
            <a:off x="5076825" y="3106738"/>
            <a:ext cx="2971800" cy="503237"/>
            <a:chOff x="6339097" y="4180903"/>
            <a:chExt cx="3744416" cy="511504"/>
          </a:xfrm>
        </p:grpSpPr>
        <p:sp>
          <p:nvSpPr>
            <p:cNvPr id="46" name="圆角矩形 45"/>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68625" name="矩形 46"/>
            <p:cNvSpPr/>
            <p:nvPr/>
          </p:nvSpPr>
          <p:spPr>
            <a:xfrm>
              <a:off x="7168740" y="4219590"/>
              <a:ext cx="2914367" cy="436312"/>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登记流程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67" name="下箭头 66"/>
          <p:cNvSpPr/>
          <p:nvPr/>
        </p:nvSpPr>
        <p:spPr>
          <a:xfrm rot="16200000">
            <a:off x="3603466" y="3067844"/>
            <a:ext cx="431800" cy="509588"/>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fontAlgn="auto"/>
            <a:endParaRPr lang="zh-CN" altLang="en-US" strike="noStrike" noProof="1"/>
          </a:p>
        </p:txBody>
      </p:sp>
      <p:sp>
        <p:nvSpPr>
          <p:cNvPr id="68" name="TextBox 67"/>
          <p:cNvSpPr txBox="1"/>
          <p:nvPr/>
        </p:nvSpPr>
        <p:spPr>
          <a:xfrm>
            <a:off x="107950" y="915988"/>
            <a:ext cx="2160588" cy="1014412"/>
          </a:xfrm>
          <a:prstGeom prst="rect">
            <a:avLst/>
          </a:prstGeom>
          <a:noFill/>
          <a:ln w="9525">
            <a:noFill/>
          </a:ln>
        </p:spPr>
        <p:txBody>
          <a:bodyPr wrap="square" lIns="91361" tIns="45679" rIns="91361" bIns="45679" anchor="t">
            <a:spAutoFit/>
          </a:bodyPr>
          <a:p>
            <a:pPr algn="r"/>
            <a:r>
              <a:rPr lang="zh-CN" altLang="en-US" sz="3600" b="1" dirty="0">
                <a:solidFill>
                  <a:schemeClr val="tx2"/>
                </a:solidFill>
                <a:latin typeface="微软雅黑" panose="020B0503020204020204" pitchFamily="34" charset="-122"/>
                <a:ea typeface="微软雅黑" panose="020B0503020204020204" pitchFamily="34" charset="-122"/>
              </a:rPr>
              <a:t>目录</a:t>
            </a:r>
            <a:endParaRPr lang="en-US" altLang="zh-CN" sz="3600" b="1" dirty="0">
              <a:solidFill>
                <a:schemeClr val="tx2"/>
              </a:solidFill>
              <a:latin typeface="微软雅黑" panose="020B0503020204020204" pitchFamily="34" charset="-122"/>
              <a:ea typeface="微软雅黑" panose="020B0503020204020204" pitchFamily="34" charset="-122"/>
            </a:endParaRPr>
          </a:p>
          <a:p>
            <a:pPr algn="r"/>
            <a:r>
              <a:rPr lang="en-US" altLang="zh-CN" sz="2400" b="1" dirty="0">
                <a:solidFill>
                  <a:schemeClr val="tx2"/>
                </a:solidFill>
                <a:latin typeface="微软雅黑" panose="020B0503020204020204" pitchFamily="34" charset="-122"/>
                <a:ea typeface="微软雅黑" panose="020B0503020204020204" pitchFamily="34" charset="-122"/>
              </a:rPr>
              <a:t>CONTENTS</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 fill="hold" grpId="0" nodeType="afterEffect">
                                  <p:stCondLst>
                                    <p:cond delay="0"/>
                                  </p:stCondLst>
                                  <p:iterate type="lt">
                                    <p:tmPct val="40000"/>
                                  </p:iterate>
                                  <p:childTnLst>
                                    <p:set>
                                      <p:cBhvr>
                                        <p:cTn id="12" dur="1" fill="hold">
                                          <p:stCondLst>
                                            <p:cond delay="0"/>
                                          </p:stCondLst>
                                        </p:cTn>
                                        <p:tgtEl>
                                          <p:spTgt spid="68"/>
                                        </p:tgtEl>
                                        <p:attrNameLst>
                                          <p:attrName>style.visibility</p:attrName>
                                        </p:attrNameLst>
                                      </p:cBhvr>
                                      <p:to>
                                        <p:strVal val="visible"/>
                                      </p:to>
                                    </p:set>
                                    <p:anim calcmode="lin" valueType="num">
                                      <p:cBhvr>
                                        <p:cTn id="13" dur="250" fill="hold"/>
                                        <p:tgtEl>
                                          <p:spTgt spid="68"/>
                                        </p:tgtEl>
                                        <p:attrNameLst>
                                          <p:attrName>ppt_x</p:attrName>
                                        </p:attrNameLst>
                                      </p:cBhvr>
                                      <p:tavLst>
                                        <p:tav tm="0">
                                          <p:val>
                                            <p:strVal val="#ppt_x"/>
                                          </p:val>
                                        </p:tav>
                                        <p:tav tm="100000">
                                          <p:val>
                                            <p:strVal val="#ppt_x"/>
                                          </p:val>
                                        </p:tav>
                                      </p:tavLst>
                                    </p:anim>
                                    <p:anim calcmode="lin" valueType="num">
                                      <p:cBhvr>
                                        <p:cTn id="14" dur="250" fill="hold"/>
                                        <p:tgtEl>
                                          <p:spTgt spid="68"/>
                                        </p:tgtEl>
                                        <p:attrNameLst>
                                          <p:attrName>ppt_y</p:attrName>
                                        </p:attrNameLst>
                                      </p:cBhvr>
                                      <p:tavLst>
                                        <p:tav tm="0">
                                          <p:val>
                                            <p:strVal val="#ppt_y-#ppt_h/2"/>
                                          </p:val>
                                        </p:tav>
                                        <p:tav tm="100000">
                                          <p:val>
                                            <p:strVal val="#ppt_y"/>
                                          </p:val>
                                        </p:tav>
                                      </p:tavLst>
                                    </p:anim>
                                    <p:anim calcmode="lin" valueType="num">
                                      <p:cBhvr>
                                        <p:cTn id="15" dur="250" fill="hold"/>
                                        <p:tgtEl>
                                          <p:spTgt spid="68"/>
                                        </p:tgtEl>
                                        <p:attrNameLst>
                                          <p:attrName>ppt_w</p:attrName>
                                        </p:attrNameLst>
                                      </p:cBhvr>
                                      <p:tavLst>
                                        <p:tav tm="0">
                                          <p:val>
                                            <p:strVal val="#ppt_w"/>
                                          </p:val>
                                        </p:tav>
                                        <p:tav tm="100000">
                                          <p:val>
                                            <p:strVal val="#ppt_w"/>
                                          </p:val>
                                        </p:tav>
                                      </p:tavLst>
                                    </p:anim>
                                    <p:anim calcmode="lin" valueType="num">
                                      <p:cBhvr>
                                        <p:cTn id="16" dur="250" fill="hold"/>
                                        <p:tgtEl>
                                          <p:spTgt spid="68"/>
                                        </p:tgtEl>
                                        <p:attrNameLst>
                                          <p:attrName>ppt_h</p:attrName>
                                        </p:attrNameLst>
                                      </p:cBhvr>
                                      <p:tavLst>
                                        <p:tav tm="0">
                                          <p:val>
                                            <p:fltVal val="0.000000"/>
                                          </p:val>
                                        </p:tav>
                                        <p:tav tm="100000">
                                          <p:val>
                                            <p:strVal val="#ppt_h"/>
                                          </p:val>
                                        </p:tav>
                                      </p:tavLst>
                                    </p:anim>
                                  </p:childTnLst>
                                </p:cTn>
                              </p:par>
                            </p:childTnLst>
                          </p:cTn>
                        </p:par>
                        <p:par>
                          <p:cTn id="17" fill="hold">
                            <p:stCondLst>
                              <p:cond delay="215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par>
                                <p:cTn id="21" presetID="56" presetClass="path" presetSubtype="0" accel="50000" decel="50000" fill="hold" grpId="1" nodeType="withEffect">
                                  <p:stCondLst>
                                    <p:cond delay="0"/>
                                  </p:stCondLst>
                                  <p:childTnLst>
                                    <p:animMotion origin="layout" path="M -0.03737 0.04121 L -6.25E-7 -3.33333E-6 " pathEditMode="relative" rAng="0" ptsTypes="AA">
                                      <p:cBhvr>
                                        <p:cTn id="22" dur="700" fill="hold"/>
                                        <p:tgtEl>
                                          <p:spTgt spid="25"/>
                                        </p:tgtEl>
                                        <p:attrNameLst>
                                          <p:attrName>ppt_x</p:attrName>
                                          <p:attrName>ppt_y</p:attrName>
                                        </p:attrNameLst>
                                      </p:cBhvr>
                                      <p:rCtr x="1800" y="-2000"/>
                                    </p:animMotion>
                                  </p:childTnLst>
                                </p:cTn>
                              </p:par>
                              <p:par>
                                <p:cTn id="23" presetID="22" presetClass="entr" presetSubtype="8" fill="hold" nodeType="with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childTnLst>
                                </p:cTn>
                              </p:par>
                              <p:par>
                                <p:cTn id="29" presetID="56" presetClass="path" presetSubtype="0" accel="50000" decel="50000" fill="hold" grpId="1" nodeType="withEffect">
                                  <p:stCondLst>
                                    <p:cond delay="250"/>
                                  </p:stCondLst>
                                  <p:childTnLst>
                                    <p:animMotion origin="layout" path="M -0.03737 0.0412 L -6.25E-7 2.96296E-6 " pathEditMode="relative" rAng="0" ptsTypes="AA">
                                      <p:cBhvr>
                                        <p:cTn id="30" dur="700" fill="hold"/>
                                        <p:tgtEl>
                                          <p:spTgt spid="29"/>
                                        </p:tgtEl>
                                        <p:attrNameLst>
                                          <p:attrName>ppt_x</p:attrName>
                                          <p:attrName>ppt_y</p:attrName>
                                        </p:attrNameLst>
                                      </p:cBhvr>
                                      <p:rCtr x="1800" y="-2000"/>
                                    </p:animMotion>
                                  </p:childTnLst>
                                </p:cTn>
                              </p:par>
                              <p:par>
                                <p:cTn id="31" presetID="22" presetClass="entr" presetSubtype="8"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childTnLst>
                                </p:cTn>
                              </p:par>
                              <p:par>
                                <p:cTn id="37" presetID="56" presetClass="path" presetSubtype="0" accel="50000" decel="50000" fill="hold" grpId="1" nodeType="withEffect">
                                  <p:stCondLst>
                                    <p:cond delay="500"/>
                                  </p:stCondLst>
                                  <p:childTnLst>
                                    <p:animMotion origin="layout" path="M -0.03737 0.0412 L -6.25E-7 -7.40741E-7 " pathEditMode="relative" rAng="0" ptsTypes="AA">
                                      <p:cBhvr>
                                        <p:cTn id="38" dur="700" fill="hold"/>
                                        <p:tgtEl>
                                          <p:spTgt spid="36"/>
                                        </p:tgtEl>
                                        <p:attrNameLst>
                                          <p:attrName>ppt_x</p:attrName>
                                          <p:attrName>ppt_y</p:attrName>
                                        </p:attrNameLst>
                                      </p:cBhvr>
                                      <p:rCtr x="1800" y="-2000"/>
                                    </p:animMotion>
                                  </p:childTnLst>
                                </p:cTn>
                              </p:par>
                              <p:par>
                                <p:cTn id="39" presetID="22" presetClass="entr" presetSubtype="8" fill="hold" nodeType="withEffect">
                                  <p:stCondLst>
                                    <p:cond delay="75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childTnLst>
                                </p:cTn>
                              </p:par>
                              <p:par>
                                <p:cTn id="45" presetID="56" presetClass="path" presetSubtype="0" accel="50000" decel="50000" fill="hold" grpId="1" nodeType="withEffect">
                                  <p:stCondLst>
                                    <p:cond delay="750"/>
                                  </p:stCondLst>
                                  <p:childTnLst>
                                    <p:animMotion origin="layout" path="M -0.03737 0.04121 L -6.25E-7 -4.44444E-6 " pathEditMode="relative" rAng="0" ptsTypes="AA">
                                      <p:cBhvr>
                                        <p:cTn id="46" dur="700" fill="hold"/>
                                        <p:tgtEl>
                                          <p:spTgt spid="40"/>
                                        </p:tgtEl>
                                        <p:attrNameLst>
                                          <p:attrName>ppt_x</p:attrName>
                                          <p:attrName>ppt_y</p:attrName>
                                        </p:attrNameLst>
                                      </p:cBhvr>
                                      <p:rCtr x="1800" y="-2000"/>
                                    </p:animMotion>
                                  </p:childTnLst>
                                </p:cTn>
                              </p:par>
                              <p:par>
                                <p:cTn id="47" presetID="22" presetClass="entr" presetSubtype="8" fill="hold" nodeType="withEffect">
                                  <p:stCondLst>
                                    <p:cond delay="1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150"/>
                            </p:stCondLst>
                            <p:childTnLst>
                              <p:par>
                                <p:cTn id="51" presetID="2" presetClass="entr" presetSubtype="8"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ppt_x</p:attrName>
                                        </p:attrNameLst>
                                      </p:cBhvr>
                                      <p:tavLst>
                                        <p:tav tm="0">
                                          <p:val>
                                            <p:strVal val="0-#ppt_w/2"/>
                                          </p:val>
                                        </p:tav>
                                        <p:tav tm="100000">
                                          <p:val>
                                            <p:strVal val="#ppt_x"/>
                                          </p:val>
                                        </p:tav>
                                      </p:tavLst>
                                    </p:anim>
                                    <p:anim calcmode="lin" valueType="num">
                                      <p:cBhvr>
                                        <p:cTn id="54" dur="500" fill="hold"/>
                                        <p:tgtEl>
                                          <p:spTgt spid="67"/>
                                        </p:tgtEl>
                                        <p:attrNameLst>
                                          <p:attrName>ppt_y</p:attrName>
                                        </p:attrNameLst>
                                      </p:cBhvr>
                                      <p:tavLst>
                                        <p:tav tm="0">
                                          <p:val>
                                            <p:strVal val="#ppt_y"/>
                                          </p:val>
                                        </p:tav>
                                        <p:tav tm="100000">
                                          <p:val>
                                            <p:strVal val="#ppt_y"/>
                                          </p:val>
                                        </p:tav>
                                      </p:tavLst>
                                    </p:anim>
                                  </p:childTnLst>
                                </p:cTn>
                              </p:par>
                            </p:childTnLst>
                          </p:cTn>
                        </p:par>
                        <p:par>
                          <p:cTn id="55" fill="hold">
                            <p:stCondLst>
                              <p:cond delay="3650"/>
                            </p:stCondLst>
                            <p:childTnLst>
                              <p:par>
                                <p:cTn id="56" presetID="26" presetClass="emph" presetSubtype="0" fill="hold" grpId="2" nodeType="afterEffect">
                                  <p:stCondLst>
                                    <p:cond delay="0"/>
                                  </p:stCondLst>
                                  <p:childTnLst>
                                    <p:animEffect transition="out" filter="fade">
                                      <p:cBhvr>
                                        <p:cTn id="57" dur="500" tmFilter="0, 0; .2, .5; .8, .5; 1, 0"/>
                                        <p:tgtEl>
                                          <p:spTgt spid="25"/>
                                        </p:tgtEl>
                                      </p:cBhvr>
                                    </p:animEffect>
                                    <p:animScale>
                                      <p:cBhvr>
                                        <p:cTn id="58" dur="250" autoRev="1" fill="hold"/>
                                        <p:tgtEl>
                                          <p:spTgt spid="25"/>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26"/>
                                        </p:tgtEl>
                                      </p:cBhvr>
                                    </p:animEffect>
                                    <p:animScale>
                                      <p:cBhvr>
                                        <p:cTn id="6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P spid="29" grpId="0" bldLvl="0" animBg="1"/>
      <p:bldP spid="29" grpId="1" bldLvl="0" animBg="1"/>
      <p:bldP spid="36" grpId="0" bldLvl="0" animBg="1"/>
      <p:bldP spid="36" grpId="1" bldLvl="0" animBg="1"/>
      <p:bldP spid="40" grpId="0" bldLvl="0" animBg="1"/>
      <p:bldP spid="40" grpId="1" bldLvl="0" animBg="1"/>
      <p:bldP spid="67" grpId="0" bldLvl="0" animBg="1"/>
      <p:bldP spid="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9" name="组合 188"/>
          <p:cNvGrpSpPr/>
          <p:nvPr/>
        </p:nvGrpSpPr>
        <p:grpSpPr>
          <a:xfrm>
            <a:off x="416560" y="2994660"/>
            <a:ext cx="8285480" cy="328291"/>
            <a:chOff x="534438" y="3368953"/>
            <a:chExt cx="10944224" cy="438144"/>
          </a:xfrm>
          <a:solidFill>
            <a:schemeClr val="tx2">
              <a:lumMod val="40000"/>
              <a:lumOff val="60000"/>
            </a:schemeClr>
          </a:solidFill>
        </p:grpSpPr>
        <p:sp>
          <p:nvSpPr>
            <p:cNvPr id="190" name="矩形 18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grpSp>
          <p:nvGrpSpPr>
            <p:cNvPr id="191" name="组合 190"/>
            <p:cNvGrpSpPr/>
            <p:nvPr/>
          </p:nvGrpSpPr>
          <p:grpSpPr>
            <a:xfrm>
              <a:off x="534438" y="3368953"/>
              <a:ext cx="10944224" cy="438144"/>
              <a:chOff x="623889" y="3209929"/>
              <a:chExt cx="10944224" cy="438144"/>
            </a:xfrm>
            <a:grpFill/>
          </p:grpSpPr>
          <p:sp>
            <p:nvSpPr>
              <p:cNvPr id="192" name="矩形 19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193" name="矩形 19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194" name="矩形 19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195" name="矩形 19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196" name="矩形 19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197" name="矩形 19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198" name="等腰三角形 19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grpSp>
      </p:grpSp>
      <p:cxnSp>
        <p:nvCxnSpPr>
          <p:cNvPr id="199" name="肘形连接符 198"/>
          <p:cNvCxnSpPr>
            <a:stCxn id="201" idx="3"/>
            <a:endCxn id="204" idx="1"/>
          </p:cNvCxnSpPr>
          <p:nvPr/>
        </p:nvCxnSpPr>
        <p:spPr>
          <a:xfrm rot="16200000">
            <a:off x="841375" y="2473325"/>
            <a:ext cx="646113" cy="21748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00" name="组合 199"/>
          <p:cNvGrpSpPr/>
          <p:nvPr/>
        </p:nvGrpSpPr>
        <p:grpSpPr>
          <a:xfrm>
            <a:off x="836836" y="2904964"/>
            <a:ext cx="437095" cy="507171"/>
            <a:chOff x="1109756" y="3090803"/>
            <a:chExt cx="583096" cy="676392"/>
          </a:xfrm>
          <a:solidFill>
            <a:schemeClr val="tx2"/>
          </a:solidFill>
        </p:grpSpPr>
        <p:sp>
          <p:nvSpPr>
            <p:cNvPr id="201" name="六边形 20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b="1" strike="noStrike" noProof="1" dirty="0">
                <a:solidFill>
                  <a:schemeClr val="bg1"/>
                </a:solidFill>
                <a:latin typeface="+mn-ea"/>
              </a:endParaRPr>
            </a:p>
          </p:txBody>
        </p:sp>
        <p:sp>
          <p:nvSpPr>
            <p:cNvPr id="202" name="文本框 64"/>
            <p:cNvSpPr txBox="1"/>
            <p:nvPr/>
          </p:nvSpPr>
          <p:spPr>
            <a:xfrm>
              <a:off x="1115001" y="3231615"/>
              <a:ext cx="577851" cy="367538"/>
            </a:xfrm>
            <a:prstGeom prst="rect">
              <a:avLst/>
            </a:prstGeom>
            <a:noFill/>
          </p:spPr>
          <p:txBody>
            <a:bodyPr wrap="square" rtlCol="0">
              <a:spAutoFit/>
            </a:bodyPr>
            <a:lstStyle/>
            <a:p>
              <a:pPr algn="ctr" fontAlgn="auto"/>
              <a:r>
                <a:rPr lang="en-US" sz="1200" b="1" strike="noStrike" noProof="1" dirty="0">
                  <a:solidFill>
                    <a:schemeClr val="bg1"/>
                  </a:solidFill>
                  <a:latin typeface="+mn-ea"/>
                  <a:ea typeface="+mn-ea"/>
                  <a:cs typeface="+mn-cs"/>
                </a:rPr>
                <a:t>1</a:t>
              </a:r>
              <a:endParaRPr lang="en-US" sz="1200" b="1" strike="noStrike" noProof="1" dirty="0">
                <a:solidFill>
                  <a:schemeClr val="bg1"/>
                </a:solidFill>
                <a:latin typeface="+mn-ea"/>
              </a:endParaRPr>
            </a:p>
          </p:txBody>
        </p:sp>
      </p:grpSp>
      <p:grpSp>
        <p:nvGrpSpPr>
          <p:cNvPr id="203" name="组合 202"/>
          <p:cNvGrpSpPr/>
          <p:nvPr/>
        </p:nvGrpSpPr>
        <p:grpSpPr>
          <a:xfrm>
            <a:off x="1273933" y="1929597"/>
            <a:ext cx="1059449" cy="657044"/>
            <a:chOff x="1853741" y="1952625"/>
            <a:chExt cx="1413335" cy="876262"/>
          </a:xfrm>
          <a:solidFill>
            <a:schemeClr val="tx2">
              <a:lumMod val="50000"/>
            </a:schemeClr>
          </a:solidFill>
        </p:grpSpPr>
        <p:sp>
          <p:nvSpPr>
            <p:cNvPr id="204" name="矩形 20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00" strike="noStrike" noProof="1">
                <a:solidFill>
                  <a:srgbClr val="FFFFFF"/>
                </a:solidFill>
              </a:endParaRPr>
            </a:p>
          </p:txBody>
        </p:sp>
        <p:sp>
          <p:nvSpPr>
            <p:cNvPr id="205" name="文本框 66"/>
            <p:cNvSpPr txBox="1"/>
            <p:nvPr/>
          </p:nvSpPr>
          <p:spPr>
            <a:xfrm>
              <a:off x="1853742" y="2084251"/>
              <a:ext cx="1413334" cy="613976"/>
            </a:xfrm>
            <a:prstGeom prst="rect">
              <a:avLst/>
            </a:prstGeom>
            <a:grpFill/>
          </p:spPr>
          <p:txBody>
            <a:bodyPr wrap="square" rtlCol="0">
              <a:spAutoFit/>
            </a:bodyPr>
            <a:lstStyle/>
            <a:p>
              <a:pPr algn="ctr" fontAlgn="auto"/>
              <a:r>
                <a:rPr lang="zh-CN" altLang="en-US" sz="1200" strike="noStrike" noProof="1" dirty="0">
                  <a:solidFill>
                    <a:srgbClr val="FFFFFF"/>
                  </a:solidFill>
                  <a:latin typeface="微软雅黑" panose="020B0503020204020204" pitchFamily="34" charset="-122"/>
                  <a:ea typeface="微软雅黑" panose="020B0503020204020204" pitchFamily="34" charset="-122"/>
                  <a:cs typeface="+mn-cs"/>
                </a:rPr>
                <a:t>当事人</a:t>
              </a:r>
              <a:endParaRPr lang="zh-CN" altLang="en-US" sz="1200" strike="noStrike" noProof="1" dirty="0">
                <a:solidFill>
                  <a:srgbClr val="FFFFFF"/>
                </a:solidFill>
                <a:latin typeface="微软雅黑" panose="020B0503020204020204" pitchFamily="34" charset="-122"/>
                <a:ea typeface="微软雅黑" panose="020B0503020204020204" pitchFamily="34" charset="-122"/>
              </a:endParaRPr>
            </a:p>
            <a:p>
              <a:pPr algn="ctr" fontAlgn="auto"/>
              <a:r>
                <a:rPr lang="zh-CN" altLang="en-US" sz="1200" strike="noStrike" noProof="1" dirty="0">
                  <a:solidFill>
                    <a:srgbClr val="FFFFFF"/>
                  </a:solidFill>
                  <a:latin typeface="微软雅黑" panose="020B0503020204020204" pitchFamily="34" charset="-122"/>
                  <a:ea typeface="微软雅黑" panose="020B0503020204020204" pitchFamily="34" charset="-122"/>
                  <a:cs typeface="+mn-cs"/>
                </a:rPr>
                <a:t>登记申请</a:t>
              </a:r>
              <a:endParaRPr lang="zh-CN" altLang="en-US" sz="1200" strike="noStrike" noProof="1" dirty="0">
                <a:solidFill>
                  <a:srgbClr val="FFFFFF"/>
                </a:solidFill>
                <a:latin typeface="微软雅黑" panose="020B0503020204020204" pitchFamily="34" charset="-122"/>
                <a:ea typeface="微软雅黑" panose="020B0503020204020204" pitchFamily="34" charset="-122"/>
              </a:endParaRPr>
            </a:p>
          </p:txBody>
        </p:sp>
      </p:grpSp>
      <p:cxnSp>
        <p:nvCxnSpPr>
          <p:cNvPr id="206" name="肘形连接符 205"/>
          <p:cNvCxnSpPr>
            <a:stCxn id="208" idx="3"/>
            <a:endCxn id="211" idx="1"/>
          </p:cNvCxnSpPr>
          <p:nvPr/>
        </p:nvCxnSpPr>
        <p:spPr>
          <a:xfrm rot="16200000">
            <a:off x="2783840" y="2480945"/>
            <a:ext cx="629920" cy="21844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07" name="组合 206"/>
          <p:cNvGrpSpPr/>
          <p:nvPr/>
        </p:nvGrpSpPr>
        <p:grpSpPr>
          <a:xfrm>
            <a:off x="2771121" y="2904964"/>
            <a:ext cx="437094" cy="507171"/>
            <a:chOff x="1109756" y="3090803"/>
            <a:chExt cx="583096" cy="676392"/>
          </a:xfrm>
          <a:solidFill>
            <a:schemeClr val="tx2"/>
          </a:solidFill>
        </p:grpSpPr>
        <p:sp>
          <p:nvSpPr>
            <p:cNvPr id="208" name="六边形 20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b="1" strike="noStrike" noProof="1" dirty="0">
                <a:solidFill>
                  <a:schemeClr val="bg1"/>
                </a:solidFill>
                <a:latin typeface="+mn-ea"/>
              </a:endParaRPr>
            </a:p>
          </p:txBody>
        </p:sp>
        <p:sp>
          <p:nvSpPr>
            <p:cNvPr id="209" name="文本框 72"/>
            <p:cNvSpPr txBox="1"/>
            <p:nvPr/>
          </p:nvSpPr>
          <p:spPr>
            <a:xfrm>
              <a:off x="1115001" y="3231615"/>
              <a:ext cx="577851" cy="367538"/>
            </a:xfrm>
            <a:prstGeom prst="rect">
              <a:avLst/>
            </a:prstGeom>
            <a:noFill/>
          </p:spPr>
          <p:txBody>
            <a:bodyPr wrap="square" rtlCol="0">
              <a:spAutoFit/>
            </a:bodyPr>
            <a:lstStyle/>
            <a:p>
              <a:pPr algn="ctr" fontAlgn="auto"/>
              <a:r>
                <a:rPr lang="en-US" sz="1200" b="1" strike="noStrike" noProof="1" dirty="0">
                  <a:solidFill>
                    <a:schemeClr val="bg1"/>
                  </a:solidFill>
                  <a:latin typeface="+mn-ea"/>
                  <a:ea typeface="+mn-ea"/>
                  <a:cs typeface="+mn-cs"/>
                </a:rPr>
                <a:t>3</a:t>
              </a:r>
              <a:endParaRPr lang="en-US" sz="1200" b="1" strike="noStrike" noProof="1" dirty="0">
                <a:solidFill>
                  <a:schemeClr val="bg1"/>
                </a:solidFill>
                <a:latin typeface="+mn-ea"/>
              </a:endParaRPr>
            </a:p>
          </p:txBody>
        </p:sp>
      </p:grpSp>
      <p:grpSp>
        <p:nvGrpSpPr>
          <p:cNvPr id="210" name="组合 209"/>
          <p:cNvGrpSpPr/>
          <p:nvPr/>
        </p:nvGrpSpPr>
        <p:grpSpPr>
          <a:xfrm>
            <a:off x="3208220" y="1963256"/>
            <a:ext cx="1047750" cy="623566"/>
            <a:chOff x="1853741" y="1997509"/>
            <a:chExt cx="1397728" cy="831620"/>
          </a:xfrm>
          <a:solidFill>
            <a:schemeClr val="tx2">
              <a:lumMod val="50000"/>
            </a:schemeClr>
          </a:solidFill>
        </p:grpSpPr>
        <p:sp>
          <p:nvSpPr>
            <p:cNvPr id="211" name="矩形 210"/>
            <p:cNvSpPr/>
            <p:nvPr/>
          </p:nvSpPr>
          <p:spPr>
            <a:xfrm>
              <a:off x="1853741" y="1997509"/>
              <a:ext cx="1396881" cy="831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00" strike="noStrike" noProof="1">
                <a:solidFill>
                  <a:srgbClr val="FFFFFF"/>
                </a:solidFill>
              </a:endParaRPr>
            </a:p>
          </p:txBody>
        </p:sp>
        <p:sp>
          <p:nvSpPr>
            <p:cNvPr id="212" name="文本框 75"/>
            <p:cNvSpPr txBox="1"/>
            <p:nvPr/>
          </p:nvSpPr>
          <p:spPr>
            <a:xfrm>
              <a:off x="1853741" y="2103367"/>
              <a:ext cx="1397728" cy="573330"/>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algn="ctr" fontAlgn="auto"/>
              <a:r>
                <a:rPr lang="zh-CN" altLang="en-US" sz="1100" strike="noStrike" noProof="1" dirty="0">
                  <a:solidFill>
                    <a:srgbClr val="FFFFFF"/>
                  </a:solidFill>
                  <a:latin typeface="微软雅黑" panose="020B0503020204020204" pitchFamily="34" charset="-122"/>
                  <a:ea typeface="微软雅黑" panose="020B0503020204020204" pitchFamily="34" charset="-122"/>
                  <a:cs typeface="+mn-cs"/>
                </a:rPr>
                <a:t>免税合同报送</a:t>
              </a:r>
              <a:endParaRPr lang="zh-CN" altLang="en-US" sz="1100" strike="noStrike" noProof="1" dirty="0">
                <a:solidFill>
                  <a:srgbClr val="FFFFFF"/>
                </a:solidFill>
                <a:latin typeface="微软雅黑" panose="020B0503020204020204" pitchFamily="34" charset="-122"/>
                <a:ea typeface="微软雅黑" panose="020B0503020204020204" pitchFamily="34" charset="-122"/>
                <a:cs typeface="+mn-cs"/>
              </a:endParaRPr>
            </a:p>
            <a:p>
              <a:pPr algn="ctr" fontAlgn="auto"/>
              <a:r>
                <a:rPr lang="zh-CN" altLang="en-US" sz="1100" strike="noStrike" noProof="1" dirty="0">
                  <a:solidFill>
                    <a:srgbClr val="FFFFFF"/>
                  </a:solidFill>
                  <a:latin typeface="微软雅黑" panose="020B0503020204020204" pitchFamily="34" charset="-122"/>
                  <a:ea typeface="微软雅黑" panose="020B0503020204020204" pitchFamily="34" charset="-122"/>
                  <a:cs typeface="+mn-cs"/>
                </a:rPr>
                <a:t>（开发、转让）</a:t>
              </a:r>
              <a:endParaRPr lang="zh-CN" altLang="en-US" sz="1100" strike="noStrike" noProof="1" dirty="0">
                <a:solidFill>
                  <a:srgbClr val="FFFFFF"/>
                </a:solidFill>
              </a:endParaRPr>
            </a:p>
          </p:txBody>
        </p:sp>
      </p:grpSp>
      <p:cxnSp>
        <p:nvCxnSpPr>
          <p:cNvPr id="213" name="肘形连接符 212"/>
          <p:cNvCxnSpPr>
            <a:stCxn id="215" idx="3"/>
            <a:endCxn id="218" idx="1"/>
          </p:cNvCxnSpPr>
          <p:nvPr/>
        </p:nvCxnSpPr>
        <p:spPr>
          <a:xfrm rot="16200000">
            <a:off x="4710113" y="2473325"/>
            <a:ext cx="646113" cy="21748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4" name="组合 213"/>
          <p:cNvGrpSpPr/>
          <p:nvPr/>
        </p:nvGrpSpPr>
        <p:grpSpPr>
          <a:xfrm>
            <a:off x="4705412" y="2904964"/>
            <a:ext cx="437088" cy="507171"/>
            <a:chOff x="1109756" y="3090803"/>
            <a:chExt cx="583096" cy="676392"/>
          </a:xfrm>
          <a:solidFill>
            <a:schemeClr val="tx2"/>
          </a:solidFill>
        </p:grpSpPr>
        <p:sp>
          <p:nvSpPr>
            <p:cNvPr id="215" name="六边形 21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b="1" strike="noStrike" noProof="1" dirty="0">
                <a:solidFill>
                  <a:schemeClr val="bg1"/>
                </a:solidFill>
                <a:latin typeface="+mn-ea"/>
              </a:endParaRPr>
            </a:p>
          </p:txBody>
        </p:sp>
        <p:sp>
          <p:nvSpPr>
            <p:cNvPr id="216" name="文本框 79"/>
            <p:cNvSpPr txBox="1"/>
            <p:nvPr/>
          </p:nvSpPr>
          <p:spPr>
            <a:xfrm>
              <a:off x="1115001" y="3231615"/>
              <a:ext cx="577851" cy="367538"/>
            </a:xfrm>
            <a:prstGeom prst="rect">
              <a:avLst/>
            </a:prstGeom>
            <a:noFill/>
          </p:spPr>
          <p:txBody>
            <a:bodyPr wrap="square" rtlCol="0">
              <a:spAutoFit/>
            </a:bodyPr>
            <a:lstStyle/>
            <a:p>
              <a:pPr algn="ctr" fontAlgn="auto"/>
              <a:r>
                <a:rPr lang="en-US" sz="1200" b="1" strike="noStrike" noProof="1" dirty="0">
                  <a:solidFill>
                    <a:schemeClr val="bg1"/>
                  </a:solidFill>
                  <a:latin typeface="+mn-ea"/>
                  <a:ea typeface="+mn-ea"/>
                  <a:cs typeface="+mn-cs"/>
                </a:rPr>
                <a:t>5</a:t>
              </a:r>
              <a:endParaRPr lang="en-US" sz="1200" b="1" strike="noStrike" noProof="1" dirty="0">
                <a:solidFill>
                  <a:schemeClr val="bg1"/>
                </a:solidFill>
                <a:latin typeface="+mn-ea"/>
              </a:endParaRPr>
            </a:p>
          </p:txBody>
        </p:sp>
      </p:grpSp>
      <p:grpSp>
        <p:nvGrpSpPr>
          <p:cNvPr id="217" name="组合 216"/>
          <p:cNvGrpSpPr/>
          <p:nvPr/>
        </p:nvGrpSpPr>
        <p:grpSpPr>
          <a:xfrm>
            <a:off x="5142503" y="1929597"/>
            <a:ext cx="1059450" cy="657044"/>
            <a:chOff x="1853741" y="1952625"/>
            <a:chExt cx="1413335" cy="876262"/>
          </a:xfrm>
          <a:solidFill>
            <a:schemeClr val="tx2">
              <a:lumMod val="50000"/>
            </a:schemeClr>
          </a:solidFill>
        </p:grpSpPr>
        <p:sp>
          <p:nvSpPr>
            <p:cNvPr id="218" name="矩形 21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00" strike="noStrike" noProof="1">
                <a:solidFill>
                  <a:srgbClr val="FFFFFF"/>
                </a:solidFill>
              </a:endParaRPr>
            </a:p>
          </p:txBody>
        </p:sp>
        <p:sp>
          <p:nvSpPr>
            <p:cNvPr id="219" name="文本框 82"/>
            <p:cNvSpPr txBox="1"/>
            <p:nvPr/>
          </p:nvSpPr>
          <p:spPr>
            <a:xfrm>
              <a:off x="1853742" y="2084251"/>
              <a:ext cx="1413334" cy="613976"/>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ctr" fontAlgn="auto"/>
              <a:r>
                <a:rPr lang="zh-CN" altLang="en-US" strike="noStrike" noProof="1" dirty="0">
                  <a:solidFill>
                    <a:srgbClr val="FFFFFF"/>
                  </a:solidFill>
                  <a:latin typeface="微软雅黑" panose="020B0503020204020204" pitchFamily="34" charset="-122"/>
                  <a:ea typeface="微软雅黑" panose="020B0503020204020204" pitchFamily="34" charset="-122"/>
                  <a:cs typeface="+mn-cs"/>
                </a:rPr>
                <a:t>当事人</a:t>
              </a:r>
              <a:endParaRPr lang="zh-CN" altLang="en-US" strike="noStrike" noProof="1" dirty="0">
                <a:solidFill>
                  <a:srgbClr val="FFFFFF"/>
                </a:solidFill>
                <a:latin typeface="微软雅黑" panose="020B0503020204020204" pitchFamily="34" charset="-122"/>
                <a:ea typeface="微软雅黑" panose="020B0503020204020204" pitchFamily="34" charset="-122"/>
                <a:cs typeface="+mn-cs"/>
              </a:endParaRPr>
            </a:p>
            <a:p>
              <a:pPr algn="ctr" fontAlgn="auto"/>
              <a:r>
                <a:rPr lang="zh-CN" altLang="en-US" strike="noStrike" noProof="1" dirty="0">
                  <a:solidFill>
                    <a:srgbClr val="FFFFFF"/>
                  </a:solidFill>
                  <a:latin typeface="微软雅黑" panose="020B0503020204020204" pitchFamily="34" charset="-122"/>
                  <a:ea typeface="微软雅黑" panose="020B0503020204020204" pitchFamily="34" charset="-122"/>
                  <a:cs typeface="+mn-cs"/>
                </a:rPr>
                <a:t>打印核定单</a:t>
              </a:r>
              <a:endParaRPr lang="zh-CN" altLang="en-US" strike="noStrike" noProof="1" dirty="0">
                <a:solidFill>
                  <a:srgbClr val="FFFFFF"/>
                </a:solidFill>
                <a:latin typeface="微软雅黑" panose="020B0503020204020204" pitchFamily="34" charset="-122"/>
                <a:ea typeface="微软雅黑" panose="020B0503020204020204" pitchFamily="34" charset="-122"/>
                <a:cs typeface="+mn-cs"/>
              </a:endParaRPr>
            </a:p>
          </p:txBody>
        </p:sp>
      </p:grpSp>
      <p:cxnSp>
        <p:nvCxnSpPr>
          <p:cNvPr id="220" name="肘形连接符 219"/>
          <p:cNvCxnSpPr>
            <a:stCxn id="222" idx="3"/>
            <a:endCxn id="225" idx="1"/>
          </p:cNvCxnSpPr>
          <p:nvPr/>
        </p:nvCxnSpPr>
        <p:spPr>
          <a:xfrm rot="16200000">
            <a:off x="6644481" y="2472531"/>
            <a:ext cx="646113" cy="2190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21" name="组合 220"/>
          <p:cNvGrpSpPr/>
          <p:nvPr/>
        </p:nvGrpSpPr>
        <p:grpSpPr>
          <a:xfrm>
            <a:off x="6587208" y="2904964"/>
            <a:ext cx="539779" cy="507171"/>
            <a:chOff x="1039738" y="3090803"/>
            <a:chExt cx="720080" cy="676392"/>
          </a:xfrm>
          <a:solidFill>
            <a:schemeClr val="tx2"/>
          </a:solidFill>
        </p:grpSpPr>
        <p:sp>
          <p:nvSpPr>
            <p:cNvPr id="222" name="六边形 22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b="1" strike="noStrike" noProof="1" dirty="0">
                <a:solidFill>
                  <a:schemeClr val="bg1"/>
                </a:solidFill>
                <a:latin typeface="+mn-ea"/>
              </a:endParaRPr>
            </a:p>
          </p:txBody>
        </p:sp>
        <p:sp>
          <p:nvSpPr>
            <p:cNvPr id="223" name="文本框 86"/>
            <p:cNvSpPr txBox="1"/>
            <p:nvPr/>
          </p:nvSpPr>
          <p:spPr>
            <a:xfrm>
              <a:off x="1039738" y="3231615"/>
              <a:ext cx="720080" cy="367538"/>
            </a:xfrm>
            <a:prstGeom prst="rect">
              <a:avLst/>
            </a:prstGeom>
            <a:noFill/>
          </p:spPr>
          <p:txBody>
            <a:bodyPr wrap="square" rtlCol="0">
              <a:spAutoFit/>
            </a:bodyPr>
            <a:lstStyle/>
            <a:p>
              <a:pPr algn="ctr" fontAlgn="auto"/>
              <a:r>
                <a:rPr lang="en-US" sz="1200" b="1" strike="noStrike" noProof="1" dirty="0">
                  <a:solidFill>
                    <a:schemeClr val="bg1"/>
                  </a:solidFill>
                  <a:latin typeface="+mn-ea"/>
                  <a:ea typeface="+mn-ea"/>
                  <a:cs typeface="+mn-cs"/>
                </a:rPr>
                <a:t>7</a:t>
              </a:r>
              <a:endParaRPr lang="en-US" sz="1200" b="1" strike="noStrike" noProof="1" dirty="0">
                <a:solidFill>
                  <a:schemeClr val="bg1"/>
                </a:solidFill>
                <a:latin typeface="+mn-ea"/>
              </a:endParaRPr>
            </a:p>
          </p:txBody>
        </p:sp>
      </p:grpSp>
      <p:grpSp>
        <p:nvGrpSpPr>
          <p:cNvPr id="224" name="组合 223"/>
          <p:cNvGrpSpPr/>
          <p:nvPr/>
        </p:nvGrpSpPr>
        <p:grpSpPr>
          <a:xfrm>
            <a:off x="7076793" y="1929597"/>
            <a:ext cx="1059443" cy="657044"/>
            <a:chOff x="1853741" y="1952625"/>
            <a:chExt cx="1413335" cy="876262"/>
          </a:xfrm>
          <a:solidFill>
            <a:schemeClr val="tx2">
              <a:lumMod val="50000"/>
            </a:schemeClr>
          </a:solidFill>
        </p:grpSpPr>
        <p:sp>
          <p:nvSpPr>
            <p:cNvPr id="225" name="矩形 22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00" strike="noStrike" noProof="1">
                <a:solidFill>
                  <a:srgbClr val="FFFFFF"/>
                </a:solidFill>
              </a:endParaRPr>
            </a:p>
          </p:txBody>
        </p:sp>
        <p:sp>
          <p:nvSpPr>
            <p:cNvPr id="226" name="文本框 89"/>
            <p:cNvSpPr txBox="1"/>
            <p:nvPr/>
          </p:nvSpPr>
          <p:spPr>
            <a:xfrm>
              <a:off x="1853742" y="2207046"/>
              <a:ext cx="1413334" cy="36753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ctr" fontAlgn="auto"/>
              <a:r>
                <a:rPr lang="zh-CN" altLang="en-US" strike="noStrike" noProof="1" dirty="0">
                  <a:solidFill>
                    <a:srgbClr val="FFFFFF"/>
                  </a:solidFill>
                  <a:latin typeface="微软雅黑" panose="020B0503020204020204" pitchFamily="34" charset="-122"/>
                  <a:ea typeface="微软雅黑" panose="020B0503020204020204" pitchFamily="34" charset="-122"/>
                  <a:cs typeface="+mn-cs"/>
                </a:rPr>
                <a:t>后期管理</a:t>
              </a:r>
              <a:endParaRPr lang="zh-CN" altLang="en-US" strike="noStrike" noProof="1" dirty="0">
                <a:solidFill>
                  <a:srgbClr val="FFFFFF"/>
                </a:solidFill>
              </a:endParaRPr>
            </a:p>
          </p:txBody>
        </p:sp>
      </p:grpSp>
      <p:cxnSp>
        <p:nvCxnSpPr>
          <p:cNvPr id="227" name="肘形连接符 226"/>
          <p:cNvCxnSpPr>
            <a:stCxn id="229" idx="0"/>
            <a:endCxn id="232" idx="1"/>
          </p:cNvCxnSpPr>
          <p:nvPr/>
        </p:nvCxnSpPr>
        <p:spPr>
          <a:xfrm rot="5400000" flipV="1">
            <a:off x="1808956" y="3626644"/>
            <a:ext cx="646113" cy="2190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28" name="组合 227"/>
          <p:cNvGrpSpPr/>
          <p:nvPr/>
        </p:nvGrpSpPr>
        <p:grpSpPr>
          <a:xfrm>
            <a:off x="1803982" y="2904964"/>
            <a:ext cx="437094" cy="507171"/>
            <a:chOff x="1109756" y="3090803"/>
            <a:chExt cx="583096" cy="676392"/>
          </a:xfrm>
          <a:solidFill>
            <a:schemeClr val="tx2"/>
          </a:solidFill>
        </p:grpSpPr>
        <p:sp>
          <p:nvSpPr>
            <p:cNvPr id="229" name="六边形 22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b="1" strike="noStrike" noProof="1" dirty="0">
                <a:solidFill>
                  <a:schemeClr val="bg1"/>
                </a:solidFill>
                <a:latin typeface="+mn-ea"/>
              </a:endParaRPr>
            </a:p>
          </p:txBody>
        </p:sp>
        <p:sp>
          <p:nvSpPr>
            <p:cNvPr id="230" name="文本框 93"/>
            <p:cNvSpPr txBox="1"/>
            <p:nvPr/>
          </p:nvSpPr>
          <p:spPr>
            <a:xfrm>
              <a:off x="1115001" y="3231615"/>
              <a:ext cx="577851" cy="367538"/>
            </a:xfrm>
            <a:prstGeom prst="rect">
              <a:avLst/>
            </a:prstGeom>
            <a:noFill/>
          </p:spPr>
          <p:txBody>
            <a:bodyPr wrap="square" rtlCol="0">
              <a:spAutoFit/>
            </a:bodyPr>
            <a:lstStyle/>
            <a:p>
              <a:pPr algn="ctr" fontAlgn="auto"/>
              <a:r>
                <a:rPr lang="en-US" sz="1200" b="1" strike="noStrike" noProof="1" dirty="0">
                  <a:solidFill>
                    <a:schemeClr val="bg1"/>
                  </a:solidFill>
                  <a:latin typeface="+mn-ea"/>
                  <a:ea typeface="+mn-ea"/>
                  <a:cs typeface="+mn-cs"/>
                </a:rPr>
                <a:t>2</a:t>
              </a:r>
              <a:endParaRPr lang="en-US" sz="1200" b="1" strike="noStrike" noProof="1" dirty="0">
                <a:solidFill>
                  <a:schemeClr val="bg1"/>
                </a:solidFill>
                <a:latin typeface="+mn-ea"/>
              </a:endParaRPr>
            </a:p>
          </p:txBody>
        </p:sp>
      </p:grpSp>
      <p:grpSp>
        <p:nvGrpSpPr>
          <p:cNvPr id="231" name="组合 230"/>
          <p:cNvGrpSpPr/>
          <p:nvPr/>
        </p:nvGrpSpPr>
        <p:grpSpPr>
          <a:xfrm>
            <a:off x="2241077" y="3729797"/>
            <a:ext cx="1059443" cy="657044"/>
            <a:chOff x="1853741" y="1952625"/>
            <a:chExt cx="1413335" cy="876262"/>
          </a:xfrm>
          <a:solidFill>
            <a:schemeClr val="tx2">
              <a:lumMod val="75000"/>
            </a:schemeClr>
          </a:solidFill>
        </p:grpSpPr>
        <p:sp>
          <p:nvSpPr>
            <p:cNvPr id="232" name="矩形 23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00" strike="noStrike" noProof="1">
                <a:solidFill>
                  <a:srgbClr val="FFFFFF"/>
                </a:solidFill>
              </a:endParaRPr>
            </a:p>
          </p:txBody>
        </p:sp>
        <p:sp>
          <p:nvSpPr>
            <p:cNvPr id="233" name="文本框 96"/>
            <p:cNvSpPr txBox="1"/>
            <p:nvPr/>
          </p:nvSpPr>
          <p:spPr>
            <a:xfrm>
              <a:off x="1853742" y="2084251"/>
              <a:ext cx="1413334" cy="613976"/>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ctr" fontAlgn="auto"/>
              <a:r>
                <a:rPr lang="zh-CN" altLang="en-US" strike="noStrike" noProof="1" dirty="0">
                  <a:solidFill>
                    <a:srgbClr val="FFFFFF"/>
                  </a:solidFill>
                  <a:latin typeface="微软雅黑" panose="020B0503020204020204" pitchFamily="34" charset="-122"/>
                  <a:ea typeface="微软雅黑" panose="020B0503020204020204" pitchFamily="34" charset="-122"/>
                  <a:cs typeface="+mn-cs"/>
                </a:rPr>
                <a:t>登记站</a:t>
              </a:r>
              <a:endParaRPr lang="zh-CN" altLang="en-US" strike="noStrike" noProof="1" dirty="0">
                <a:solidFill>
                  <a:srgbClr val="FFFFFF"/>
                </a:solidFill>
              </a:endParaRPr>
            </a:p>
            <a:p>
              <a:pPr algn="ctr" fontAlgn="auto"/>
              <a:r>
                <a:rPr lang="zh-CN" altLang="en-US" strike="noStrike" noProof="1" dirty="0">
                  <a:solidFill>
                    <a:srgbClr val="FFFFFF"/>
                  </a:solidFill>
                  <a:latin typeface="微软雅黑" panose="020B0503020204020204" pitchFamily="34" charset="-122"/>
                  <a:ea typeface="微软雅黑" panose="020B0503020204020204" pitchFamily="34" charset="-122"/>
                  <a:cs typeface="+mn-cs"/>
                </a:rPr>
                <a:t>受理认定</a:t>
              </a:r>
              <a:endParaRPr lang="zh-CN" altLang="en-US" strike="noStrike" noProof="1" dirty="0">
                <a:solidFill>
                  <a:srgbClr val="FFFFFF"/>
                </a:solidFill>
                <a:latin typeface="微软雅黑" panose="020B0503020204020204" pitchFamily="34" charset="-122"/>
                <a:ea typeface="微软雅黑" panose="020B0503020204020204" pitchFamily="34" charset="-122"/>
                <a:cs typeface="+mn-cs"/>
              </a:endParaRPr>
            </a:p>
          </p:txBody>
        </p:sp>
      </p:grpSp>
      <p:cxnSp>
        <p:nvCxnSpPr>
          <p:cNvPr id="234" name="肘形连接符 233"/>
          <p:cNvCxnSpPr>
            <a:stCxn id="236" idx="0"/>
            <a:endCxn id="239" idx="1"/>
          </p:cNvCxnSpPr>
          <p:nvPr/>
        </p:nvCxnSpPr>
        <p:spPr>
          <a:xfrm rot="5400000" flipV="1">
            <a:off x="3742531" y="3626644"/>
            <a:ext cx="646113" cy="2190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35" name="组合 234"/>
          <p:cNvGrpSpPr/>
          <p:nvPr/>
        </p:nvGrpSpPr>
        <p:grpSpPr>
          <a:xfrm>
            <a:off x="3738262" y="2904964"/>
            <a:ext cx="437100" cy="507171"/>
            <a:chOff x="1109756" y="3090803"/>
            <a:chExt cx="583096" cy="676392"/>
          </a:xfrm>
          <a:solidFill>
            <a:schemeClr val="tx2"/>
          </a:solidFill>
        </p:grpSpPr>
        <p:sp>
          <p:nvSpPr>
            <p:cNvPr id="236" name="六边形 23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b="1" strike="noStrike" noProof="1" dirty="0">
                <a:solidFill>
                  <a:schemeClr val="bg1"/>
                </a:solidFill>
                <a:latin typeface="+mn-ea"/>
              </a:endParaRPr>
            </a:p>
          </p:txBody>
        </p:sp>
        <p:sp>
          <p:nvSpPr>
            <p:cNvPr id="237" name="文本框 101"/>
            <p:cNvSpPr txBox="1"/>
            <p:nvPr/>
          </p:nvSpPr>
          <p:spPr>
            <a:xfrm>
              <a:off x="1115001" y="3231615"/>
              <a:ext cx="577851" cy="367538"/>
            </a:xfrm>
            <a:prstGeom prst="rect">
              <a:avLst/>
            </a:prstGeom>
            <a:noFill/>
          </p:spPr>
          <p:txBody>
            <a:bodyPr wrap="square" rtlCol="0">
              <a:spAutoFit/>
            </a:bodyPr>
            <a:lstStyle/>
            <a:p>
              <a:pPr algn="ctr" fontAlgn="auto"/>
              <a:r>
                <a:rPr lang="en-US" sz="1200" b="1" strike="noStrike" noProof="1" dirty="0">
                  <a:solidFill>
                    <a:schemeClr val="bg1"/>
                  </a:solidFill>
                  <a:latin typeface="+mn-ea"/>
                  <a:ea typeface="+mn-ea"/>
                  <a:cs typeface="+mn-cs"/>
                </a:rPr>
                <a:t>4</a:t>
              </a:r>
              <a:endParaRPr lang="en-US" sz="1200" b="1" strike="noStrike" noProof="1" dirty="0">
                <a:solidFill>
                  <a:schemeClr val="bg1"/>
                </a:solidFill>
                <a:latin typeface="+mn-ea"/>
              </a:endParaRPr>
            </a:p>
          </p:txBody>
        </p:sp>
      </p:grpSp>
      <p:grpSp>
        <p:nvGrpSpPr>
          <p:cNvPr id="238" name="组合 237"/>
          <p:cNvGrpSpPr/>
          <p:nvPr/>
        </p:nvGrpSpPr>
        <p:grpSpPr>
          <a:xfrm>
            <a:off x="4175363" y="3729797"/>
            <a:ext cx="1059443" cy="657044"/>
            <a:chOff x="1853741" y="1952625"/>
            <a:chExt cx="1413335" cy="876262"/>
          </a:xfrm>
          <a:solidFill>
            <a:schemeClr val="tx2">
              <a:lumMod val="75000"/>
            </a:schemeClr>
          </a:solidFill>
        </p:grpSpPr>
        <p:sp>
          <p:nvSpPr>
            <p:cNvPr id="239" name="矩形 23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00" strike="noStrike" noProof="1">
                <a:solidFill>
                  <a:srgbClr val="FFFFFF"/>
                </a:solidFill>
              </a:endParaRPr>
            </a:p>
          </p:txBody>
        </p:sp>
        <p:sp>
          <p:nvSpPr>
            <p:cNvPr id="240" name="文本框 104"/>
            <p:cNvSpPr txBox="1"/>
            <p:nvPr/>
          </p:nvSpPr>
          <p:spPr>
            <a:xfrm>
              <a:off x="1853742" y="2207046"/>
              <a:ext cx="1413334" cy="36753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ctr" fontAlgn="auto"/>
              <a:r>
                <a:rPr lang="zh-CN" altLang="en-US" strike="noStrike" noProof="1" dirty="0">
                  <a:solidFill>
                    <a:srgbClr val="FFFFFF"/>
                  </a:solidFill>
                  <a:latin typeface="微软雅黑" panose="020B0503020204020204" pitchFamily="34" charset="-122"/>
                  <a:ea typeface="微软雅黑" panose="020B0503020204020204" pitchFamily="34" charset="-122"/>
                  <a:cs typeface="+mn-cs"/>
                </a:rPr>
                <a:t>合同审核</a:t>
              </a:r>
              <a:endParaRPr lang="zh-CN" altLang="en-US" strike="noStrike" noProof="1" dirty="0">
                <a:solidFill>
                  <a:srgbClr val="FFFFFF"/>
                </a:solidFill>
                <a:latin typeface="微软雅黑" panose="020B0503020204020204" pitchFamily="34" charset="-122"/>
                <a:ea typeface="微软雅黑" panose="020B0503020204020204" pitchFamily="34" charset="-122"/>
                <a:cs typeface="+mn-cs"/>
              </a:endParaRPr>
            </a:p>
          </p:txBody>
        </p:sp>
      </p:grpSp>
      <p:cxnSp>
        <p:nvCxnSpPr>
          <p:cNvPr id="241" name="肘形连接符 240"/>
          <p:cNvCxnSpPr>
            <a:stCxn id="243" idx="0"/>
            <a:endCxn id="246" idx="1"/>
          </p:cNvCxnSpPr>
          <p:nvPr/>
        </p:nvCxnSpPr>
        <p:spPr>
          <a:xfrm rot="5400000" flipV="1">
            <a:off x="5676900" y="3627438"/>
            <a:ext cx="646113" cy="21748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42" name="组合 241"/>
          <p:cNvGrpSpPr/>
          <p:nvPr/>
        </p:nvGrpSpPr>
        <p:grpSpPr>
          <a:xfrm>
            <a:off x="5672552" y="2904964"/>
            <a:ext cx="437095" cy="507171"/>
            <a:chOff x="1109756" y="3090803"/>
            <a:chExt cx="583096" cy="676392"/>
          </a:xfrm>
          <a:solidFill>
            <a:schemeClr val="tx2"/>
          </a:solidFill>
        </p:grpSpPr>
        <p:sp>
          <p:nvSpPr>
            <p:cNvPr id="243" name="六边形 24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b="1" strike="noStrike" noProof="1" dirty="0">
                <a:solidFill>
                  <a:schemeClr val="bg1"/>
                </a:solidFill>
                <a:latin typeface="+mn-ea"/>
              </a:endParaRPr>
            </a:p>
          </p:txBody>
        </p:sp>
        <p:sp>
          <p:nvSpPr>
            <p:cNvPr id="244" name="文本框 108"/>
            <p:cNvSpPr txBox="1"/>
            <p:nvPr/>
          </p:nvSpPr>
          <p:spPr>
            <a:xfrm>
              <a:off x="1115001" y="3231615"/>
              <a:ext cx="577851" cy="367538"/>
            </a:xfrm>
            <a:prstGeom prst="rect">
              <a:avLst/>
            </a:prstGeom>
            <a:noFill/>
          </p:spPr>
          <p:txBody>
            <a:bodyPr wrap="square" rtlCol="0">
              <a:spAutoFit/>
            </a:bodyPr>
            <a:lstStyle/>
            <a:p>
              <a:pPr algn="ctr" fontAlgn="auto"/>
              <a:r>
                <a:rPr lang="en-US" sz="1200" b="1" strike="noStrike" noProof="1" dirty="0">
                  <a:solidFill>
                    <a:schemeClr val="bg1"/>
                  </a:solidFill>
                  <a:latin typeface="+mn-ea"/>
                  <a:ea typeface="+mn-ea"/>
                  <a:cs typeface="+mn-cs"/>
                </a:rPr>
                <a:t>6</a:t>
              </a:r>
              <a:endParaRPr lang="en-US" sz="1200" b="1" strike="noStrike" noProof="1" dirty="0">
                <a:solidFill>
                  <a:schemeClr val="bg1"/>
                </a:solidFill>
                <a:latin typeface="+mn-ea"/>
              </a:endParaRPr>
            </a:p>
          </p:txBody>
        </p:sp>
      </p:grpSp>
      <p:grpSp>
        <p:nvGrpSpPr>
          <p:cNvPr id="245" name="组合 244"/>
          <p:cNvGrpSpPr/>
          <p:nvPr/>
        </p:nvGrpSpPr>
        <p:grpSpPr>
          <a:xfrm>
            <a:off x="6109650" y="3729797"/>
            <a:ext cx="1059449" cy="657044"/>
            <a:chOff x="1853741" y="1952625"/>
            <a:chExt cx="1413335" cy="876262"/>
          </a:xfrm>
          <a:solidFill>
            <a:schemeClr val="tx2">
              <a:lumMod val="75000"/>
            </a:schemeClr>
          </a:solidFill>
        </p:grpSpPr>
        <p:sp>
          <p:nvSpPr>
            <p:cNvPr id="246" name="矩形 2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00" strike="noStrike" noProof="1">
                <a:solidFill>
                  <a:srgbClr val="FFFFFF"/>
                </a:solidFill>
              </a:endParaRPr>
            </a:p>
          </p:txBody>
        </p:sp>
        <p:sp>
          <p:nvSpPr>
            <p:cNvPr id="247" name="文本框 111"/>
            <p:cNvSpPr txBox="1"/>
            <p:nvPr/>
          </p:nvSpPr>
          <p:spPr>
            <a:xfrm>
              <a:off x="1853742" y="2084251"/>
              <a:ext cx="1413334" cy="613976"/>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ctr" fontAlgn="auto"/>
              <a:r>
                <a:rPr lang="zh-CN" altLang="en-US" dirty="0">
                  <a:solidFill>
                    <a:srgbClr val="FFFFFF"/>
                  </a:solidFill>
                  <a:sym typeface="+mn-ea"/>
                </a:rPr>
                <a:t>税务备案</a:t>
              </a:r>
              <a:endParaRPr lang="zh-CN" altLang="en-US" strike="noStrike" noProof="1" dirty="0">
                <a:solidFill>
                  <a:srgbClr val="FFFFFF"/>
                </a:solidFill>
              </a:endParaRPr>
            </a:p>
            <a:p>
              <a:pPr algn="ctr" fontAlgn="auto"/>
              <a:r>
                <a:rPr lang="zh-CN" altLang="en-US" dirty="0">
                  <a:solidFill>
                    <a:srgbClr val="FFFFFF"/>
                  </a:solidFill>
                  <a:sym typeface="+mn-ea"/>
                </a:rPr>
                <a:t>（首次办理）</a:t>
              </a:r>
              <a:endParaRPr lang="zh-CN" altLang="en-US" strike="noStrike" noProof="1" dirty="0">
                <a:solidFill>
                  <a:srgbClr val="FFFFFF"/>
                </a:solidFill>
              </a:endParaRPr>
            </a:p>
          </p:txBody>
        </p:sp>
      </p:grpSp>
      <p:sp>
        <p:nvSpPr>
          <p:cNvPr id="251" name="矩形 250"/>
          <p:cNvSpPr/>
          <p:nvPr/>
        </p:nvSpPr>
        <p:spPr>
          <a:xfrm>
            <a:off x="3228975" y="852488"/>
            <a:ext cx="2879725" cy="347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fontAlgn="auto"/>
            <a:r>
              <a:rPr lang="zh-CN" altLang="en-US" strike="noStrike" noProof="1" dirty="0" smtClean="0">
                <a:latin typeface="微软雅黑" panose="020B0503020204020204" pitchFamily="34" charset="-122"/>
                <a:ea typeface="微软雅黑" panose="020B0503020204020204" pitchFamily="34" charset="-122"/>
              </a:rPr>
              <a:t>技术合同认定登记流程图</a:t>
            </a:r>
            <a:endParaRPr lang="zh-CN" altLang="en-US" strike="noStrike" noProof="1" dirty="0" smtClean="0">
              <a:latin typeface="微软雅黑" panose="020B0503020204020204" pitchFamily="34" charset="-122"/>
              <a:ea typeface="微软雅黑" panose="020B0503020204020204" pitchFamily="34" charset="-122"/>
            </a:endParaRPr>
          </a:p>
        </p:txBody>
      </p:sp>
      <p:sp>
        <p:nvSpPr>
          <p:cNvPr id="62488" name="TextBox 67"/>
          <p:cNvSpPr txBox="1"/>
          <p:nvPr/>
        </p:nvSpPr>
        <p:spPr>
          <a:xfrm>
            <a:off x="325755" y="31750"/>
            <a:ext cx="2663190" cy="460375"/>
          </a:xfrm>
          <a:prstGeom prst="rect">
            <a:avLst/>
          </a:prstGeom>
          <a:noFill/>
          <a:ln w="9525">
            <a:noFill/>
          </a:ln>
        </p:spPr>
        <p:txBody>
          <a:bodyPr wrap="square" anchor="t" anchorCtr="0">
            <a:spAutoFit/>
          </a:bodyPr>
          <a:p>
            <a:pPr>
              <a:lnSpc>
                <a:spcPct val="120000"/>
              </a:lnSpc>
            </a:pPr>
            <a:r>
              <a:rPr lang="zh-CN" altLang="en-US" sz="2000" b="1" dirty="0">
                <a:solidFill>
                  <a:srgbClr val="A94D28"/>
                </a:solidFill>
                <a:latin typeface="微软雅黑" panose="020B0503020204020204" pitchFamily="34" charset="-122"/>
                <a:ea typeface="微软雅黑" panose="020B0503020204020204" pitchFamily="34" charset="-122"/>
              </a:rPr>
              <a:t>四、登记流程</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barn(outVertical)">
                                      <p:cBhvr>
                                        <p:cTn id="7" dur="500"/>
                                        <p:tgtEl>
                                          <p:spTgt spid="2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wipe(left)">
                                      <p:cBhvr>
                                        <p:cTn id="11" dur="500"/>
                                        <p:tgtEl>
                                          <p:spTgt spid="18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0"/>
                                        </p:tgtEl>
                                        <p:attrNameLst>
                                          <p:attrName>style.visibility</p:attrName>
                                        </p:attrNameLst>
                                      </p:cBhvr>
                                      <p:to>
                                        <p:strVal val="visible"/>
                                      </p:to>
                                    </p:set>
                                    <p:animEffect transition="in" filter="fade">
                                      <p:cBhvr>
                                        <p:cTn id="15" dur="500"/>
                                        <p:tgtEl>
                                          <p:spTgt spid="20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wipe(down)">
                                      <p:cBhvr>
                                        <p:cTn id="19" dur="500"/>
                                        <p:tgtEl>
                                          <p:spTgt spid="19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wipe(left)">
                                      <p:cBhvr>
                                        <p:cTn id="23" dur="500"/>
                                        <p:tgtEl>
                                          <p:spTgt spid="20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8"/>
                                        </p:tgtEl>
                                        <p:attrNameLst>
                                          <p:attrName>style.visibility</p:attrName>
                                        </p:attrNameLst>
                                      </p:cBhvr>
                                      <p:to>
                                        <p:strVal val="visible"/>
                                      </p:to>
                                    </p:set>
                                    <p:animEffect transition="in" filter="fade">
                                      <p:cBhvr>
                                        <p:cTn id="27" dur="500"/>
                                        <p:tgtEl>
                                          <p:spTgt spid="22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27"/>
                                        </p:tgtEl>
                                        <p:attrNameLst>
                                          <p:attrName>style.visibility</p:attrName>
                                        </p:attrNameLst>
                                      </p:cBhvr>
                                      <p:to>
                                        <p:strVal val="visible"/>
                                      </p:to>
                                    </p:set>
                                    <p:animEffect transition="in" filter="wipe(up)">
                                      <p:cBhvr>
                                        <p:cTn id="31" dur="500"/>
                                        <p:tgtEl>
                                          <p:spTgt spid="22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31"/>
                                        </p:tgtEl>
                                        <p:attrNameLst>
                                          <p:attrName>style.visibility</p:attrName>
                                        </p:attrNameLst>
                                      </p:cBhvr>
                                      <p:to>
                                        <p:strVal val="visible"/>
                                      </p:to>
                                    </p:set>
                                    <p:animEffect transition="in" filter="wipe(left)">
                                      <p:cBhvr>
                                        <p:cTn id="35" dur="500"/>
                                        <p:tgtEl>
                                          <p:spTgt spid="23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fade">
                                      <p:cBhvr>
                                        <p:cTn id="39" dur="500"/>
                                        <p:tgtEl>
                                          <p:spTgt spid="20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06"/>
                                        </p:tgtEl>
                                        <p:attrNameLst>
                                          <p:attrName>style.visibility</p:attrName>
                                        </p:attrNameLst>
                                      </p:cBhvr>
                                      <p:to>
                                        <p:strVal val="visible"/>
                                      </p:to>
                                    </p:set>
                                    <p:animEffect transition="in" filter="wipe(down)">
                                      <p:cBhvr>
                                        <p:cTn id="43" dur="500"/>
                                        <p:tgtEl>
                                          <p:spTgt spid="20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0"/>
                                        </p:tgtEl>
                                        <p:attrNameLst>
                                          <p:attrName>style.visibility</p:attrName>
                                        </p:attrNameLst>
                                      </p:cBhvr>
                                      <p:to>
                                        <p:strVal val="visible"/>
                                      </p:to>
                                    </p:set>
                                    <p:animEffect transition="in" filter="wipe(left)">
                                      <p:cBhvr>
                                        <p:cTn id="47" dur="500"/>
                                        <p:tgtEl>
                                          <p:spTgt spid="21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5"/>
                                        </p:tgtEl>
                                        <p:attrNameLst>
                                          <p:attrName>style.visibility</p:attrName>
                                        </p:attrNameLst>
                                      </p:cBhvr>
                                      <p:to>
                                        <p:strVal val="visible"/>
                                      </p:to>
                                    </p:set>
                                    <p:animEffect transition="in" filter="fade">
                                      <p:cBhvr>
                                        <p:cTn id="51" dur="500"/>
                                        <p:tgtEl>
                                          <p:spTgt spid="235"/>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234"/>
                                        </p:tgtEl>
                                        <p:attrNameLst>
                                          <p:attrName>style.visibility</p:attrName>
                                        </p:attrNameLst>
                                      </p:cBhvr>
                                      <p:to>
                                        <p:strVal val="visible"/>
                                      </p:to>
                                    </p:set>
                                    <p:animEffect transition="in" filter="wipe(up)">
                                      <p:cBhvr>
                                        <p:cTn id="55" dur="500"/>
                                        <p:tgtEl>
                                          <p:spTgt spid="23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38"/>
                                        </p:tgtEl>
                                        <p:attrNameLst>
                                          <p:attrName>style.visibility</p:attrName>
                                        </p:attrNameLst>
                                      </p:cBhvr>
                                      <p:to>
                                        <p:strVal val="visible"/>
                                      </p:to>
                                    </p:set>
                                    <p:animEffect transition="in" filter="wipe(left)">
                                      <p:cBhvr>
                                        <p:cTn id="59" dur="500"/>
                                        <p:tgtEl>
                                          <p:spTgt spid="23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4"/>
                                        </p:tgtEl>
                                        <p:attrNameLst>
                                          <p:attrName>style.visibility</p:attrName>
                                        </p:attrNameLst>
                                      </p:cBhvr>
                                      <p:to>
                                        <p:strVal val="visible"/>
                                      </p:to>
                                    </p:set>
                                    <p:animEffect transition="in" filter="fade">
                                      <p:cBhvr>
                                        <p:cTn id="63" dur="500"/>
                                        <p:tgtEl>
                                          <p:spTgt spid="214"/>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13"/>
                                        </p:tgtEl>
                                        <p:attrNameLst>
                                          <p:attrName>style.visibility</p:attrName>
                                        </p:attrNameLst>
                                      </p:cBhvr>
                                      <p:to>
                                        <p:strVal val="visible"/>
                                      </p:to>
                                    </p:set>
                                    <p:animEffect transition="in" filter="wipe(down)">
                                      <p:cBhvr>
                                        <p:cTn id="67" dur="500"/>
                                        <p:tgtEl>
                                          <p:spTgt spid="213"/>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217"/>
                                        </p:tgtEl>
                                        <p:attrNameLst>
                                          <p:attrName>style.visibility</p:attrName>
                                        </p:attrNameLst>
                                      </p:cBhvr>
                                      <p:to>
                                        <p:strVal val="visible"/>
                                      </p:to>
                                    </p:set>
                                    <p:animEffect transition="in" filter="wipe(left)">
                                      <p:cBhvr>
                                        <p:cTn id="71" dur="500"/>
                                        <p:tgtEl>
                                          <p:spTgt spid="2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42"/>
                                        </p:tgtEl>
                                        <p:attrNameLst>
                                          <p:attrName>style.visibility</p:attrName>
                                        </p:attrNameLst>
                                      </p:cBhvr>
                                      <p:to>
                                        <p:strVal val="visible"/>
                                      </p:to>
                                    </p:set>
                                    <p:animEffect transition="in" filter="fade">
                                      <p:cBhvr>
                                        <p:cTn id="75" dur="500"/>
                                        <p:tgtEl>
                                          <p:spTgt spid="242"/>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241"/>
                                        </p:tgtEl>
                                        <p:attrNameLst>
                                          <p:attrName>style.visibility</p:attrName>
                                        </p:attrNameLst>
                                      </p:cBhvr>
                                      <p:to>
                                        <p:strVal val="visible"/>
                                      </p:to>
                                    </p:set>
                                    <p:animEffect transition="in" filter="wipe(up)">
                                      <p:cBhvr>
                                        <p:cTn id="79" dur="500"/>
                                        <p:tgtEl>
                                          <p:spTgt spid="241"/>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245"/>
                                        </p:tgtEl>
                                        <p:attrNameLst>
                                          <p:attrName>style.visibility</p:attrName>
                                        </p:attrNameLst>
                                      </p:cBhvr>
                                      <p:to>
                                        <p:strVal val="visible"/>
                                      </p:to>
                                    </p:set>
                                    <p:animEffect transition="in" filter="wipe(left)">
                                      <p:cBhvr>
                                        <p:cTn id="83" dur="500"/>
                                        <p:tgtEl>
                                          <p:spTgt spid="24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21"/>
                                        </p:tgtEl>
                                        <p:attrNameLst>
                                          <p:attrName>style.visibility</p:attrName>
                                        </p:attrNameLst>
                                      </p:cBhvr>
                                      <p:to>
                                        <p:strVal val="visible"/>
                                      </p:to>
                                    </p:set>
                                    <p:animEffect transition="in" filter="fade">
                                      <p:cBhvr>
                                        <p:cTn id="87" dur="500"/>
                                        <p:tgtEl>
                                          <p:spTgt spid="221"/>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20"/>
                                        </p:tgtEl>
                                        <p:attrNameLst>
                                          <p:attrName>style.visibility</p:attrName>
                                        </p:attrNameLst>
                                      </p:cBhvr>
                                      <p:to>
                                        <p:strVal val="visible"/>
                                      </p:to>
                                    </p:set>
                                    <p:animEffect transition="in" filter="wipe(down)">
                                      <p:cBhvr>
                                        <p:cTn id="91" dur="500"/>
                                        <p:tgtEl>
                                          <p:spTgt spid="220"/>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224"/>
                                        </p:tgtEl>
                                        <p:attrNameLst>
                                          <p:attrName>style.visibility</p:attrName>
                                        </p:attrNameLst>
                                      </p:cBhvr>
                                      <p:to>
                                        <p:strVal val="visible"/>
                                      </p:to>
                                    </p:set>
                                    <p:animEffect transition="in" filter="wipe(left)">
                                      <p:cBhvr>
                                        <p:cTn id="9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extBox 17"/>
          <p:cNvSpPr txBox="1"/>
          <p:nvPr/>
        </p:nvSpPr>
        <p:spPr>
          <a:xfrm>
            <a:off x="3223895" y="46355"/>
            <a:ext cx="2481580" cy="460375"/>
          </a:xfrm>
          <a:prstGeom prst="rect">
            <a:avLst/>
          </a:prstGeom>
          <a:noFill/>
          <a:ln w="9525">
            <a:noFill/>
          </a:ln>
        </p:spPr>
        <p:txBody>
          <a:bodyPr wrap="square" anchor="t" anchorCtr="0">
            <a:spAutoFit/>
          </a:bodyPr>
          <a:p>
            <a:pPr algn="ctr">
              <a:lnSpc>
                <a:spcPct val="120000"/>
              </a:lnSpc>
            </a:pPr>
            <a:r>
              <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rPr>
              <a:t>流程图说明</a:t>
            </a:r>
            <a:endParaRPr lang="zh-CN" altLang="en-US" sz="2000" b="1" dirty="0">
              <a:solidFill>
                <a:srgbClr val="A94D2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5"/>
          <p:cNvSpPr/>
          <p:nvPr/>
        </p:nvSpPr>
        <p:spPr>
          <a:xfrm>
            <a:off x="715963" y="2057400"/>
            <a:ext cx="1479550" cy="1333500"/>
          </a:xfrm>
          <a:custGeom>
            <a:avLst/>
            <a:gdLst/>
            <a:ahLst/>
            <a:cxnLst>
              <a:cxn ang="0">
                <a:pos x="1161694" y="1262745"/>
              </a:cxn>
              <a:cxn ang="0">
                <a:pos x="1109847" y="1314564"/>
              </a:cxn>
              <a:cxn ang="0">
                <a:pos x="1035857" y="1333655"/>
              </a:cxn>
              <a:cxn ang="0">
                <a:pos x="440698" y="1333655"/>
              </a:cxn>
              <a:cxn ang="0">
                <a:pos x="369949" y="1314564"/>
              </a:cxn>
              <a:cxn ang="0">
                <a:pos x="318102" y="1262199"/>
              </a:cxn>
              <a:cxn ang="0">
                <a:pos x="19442" y="739646"/>
              </a:cxn>
              <a:cxn ang="0">
                <a:pos x="0" y="667100"/>
              </a:cxn>
              <a:cxn ang="0">
                <a:pos x="19442" y="594008"/>
              </a:cxn>
              <a:cxn ang="0">
                <a:pos x="317022" y="73637"/>
              </a:cxn>
              <a:cxn ang="0">
                <a:pos x="369949" y="20182"/>
              </a:cxn>
              <a:cxn ang="0">
                <a:pos x="437458" y="545"/>
              </a:cxn>
              <a:cxn ang="0">
                <a:pos x="1034777" y="545"/>
              </a:cxn>
              <a:cxn ang="0">
                <a:pos x="1109847" y="20182"/>
              </a:cxn>
              <a:cxn ang="0">
                <a:pos x="1161694" y="72001"/>
              </a:cxn>
              <a:cxn ang="0">
                <a:pos x="1459274" y="592372"/>
              </a:cxn>
              <a:cxn ang="0">
                <a:pos x="1479797" y="667100"/>
              </a:cxn>
              <a:cxn ang="0">
                <a:pos x="1458734" y="742374"/>
              </a:cxn>
              <a:cxn ang="0">
                <a:pos x="1161694" y="1262745"/>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9525">
            <a:noFill/>
          </a:ln>
        </p:spPr>
        <p:txBody>
          <a:bodyPr/>
          <a:p>
            <a:endParaRPr lang="zh-CN" altLang="en-US"/>
          </a:p>
        </p:txBody>
      </p:sp>
      <p:sp>
        <p:nvSpPr>
          <p:cNvPr id="22" name="TextBox 21"/>
          <p:cNvSpPr txBox="1"/>
          <p:nvPr/>
        </p:nvSpPr>
        <p:spPr>
          <a:xfrm>
            <a:off x="1001713" y="2286000"/>
            <a:ext cx="908050" cy="862013"/>
          </a:xfrm>
          <a:prstGeom prst="rect">
            <a:avLst/>
          </a:prstGeom>
          <a:noFill/>
          <a:ln w="9525">
            <a:noFill/>
          </a:ln>
        </p:spPr>
        <p:txBody>
          <a:bodyPr wrap="square" lIns="0" tIns="0" rIns="0" bIns="0" anchor="t" anchorCtr="0">
            <a:spAutoFit/>
          </a:bodyPr>
          <a:p>
            <a:pPr algn="ctr"/>
            <a:r>
              <a:rPr lang="zh-CN" altLang="en-US" sz="2800" b="1" dirty="0">
                <a:solidFill>
                  <a:schemeClr val="bg1"/>
                </a:solidFill>
                <a:latin typeface="微软雅黑" panose="020B0503020204020204" pitchFamily="34" charset="-122"/>
                <a:ea typeface="微软雅黑" panose="020B0503020204020204" pitchFamily="34" charset="-122"/>
              </a:rPr>
              <a:t>流程</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说明</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6" name="Freeform 5"/>
          <p:cNvSpPr/>
          <p:nvPr/>
        </p:nvSpPr>
        <p:spPr>
          <a:xfrm>
            <a:off x="2246630" y="1381125"/>
            <a:ext cx="547370" cy="2686050"/>
          </a:xfrm>
          <a:custGeom>
            <a:avLst/>
            <a:gdLst/>
            <a:ahLst/>
            <a:cxnLst>
              <a:cxn ang="0">
                <a:pos x="308745" y="1725560"/>
              </a:cxn>
              <a:cxn ang="0">
                <a:pos x="308745" y="2320736"/>
              </a:cxn>
              <a:cxn ang="0">
                <a:pos x="363420" y="2570047"/>
              </a:cxn>
              <a:cxn ang="0">
                <a:pos x="547370" y="2661322"/>
              </a:cxn>
              <a:cxn ang="0">
                <a:pos x="547370" y="2746375"/>
              </a:cxn>
              <a:cxn ang="0">
                <a:pos x="298551" y="2643218"/>
              </a:cxn>
              <a:cxn ang="0">
                <a:pos x="219164" y="2272458"/>
              </a:cxn>
              <a:cxn ang="0">
                <a:pos x="219164" y="1749887"/>
              </a:cxn>
              <a:cxn ang="0">
                <a:pos x="179161" y="1512835"/>
              </a:cxn>
              <a:cxn ang="0">
                <a:pos x="0" y="1409678"/>
              </a:cxn>
              <a:cxn ang="0">
                <a:pos x="0" y="1336696"/>
              </a:cxn>
              <a:cxn ang="0">
                <a:pos x="174064" y="1239197"/>
              </a:cxn>
              <a:cxn ang="0">
                <a:pos x="219164" y="996487"/>
              </a:cxn>
              <a:cxn ang="0">
                <a:pos x="219164" y="473916"/>
              </a:cxn>
              <a:cxn ang="0">
                <a:pos x="298551" y="103156"/>
              </a:cxn>
              <a:cxn ang="0">
                <a:pos x="547370" y="0"/>
              </a:cxn>
              <a:cxn ang="0">
                <a:pos x="547370" y="85052"/>
              </a:cxn>
              <a:cxn ang="0">
                <a:pos x="363420" y="170104"/>
              </a:cxn>
              <a:cxn ang="0">
                <a:pos x="308745" y="425072"/>
              </a:cxn>
              <a:cxn ang="0">
                <a:pos x="308745" y="1020814"/>
              </a:cxn>
              <a:cxn ang="0">
                <a:pos x="89580" y="1371961"/>
              </a:cxn>
              <a:cxn ang="0">
                <a:pos x="89580" y="1377430"/>
              </a:cxn>
              <a:cxn ang="0">
                <a:pos x="308745" y="1725560"/>
              </a:cxn>
            </a:cxnLst>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A4D0EE"/>
          </a:solidFill>
          <a:ln w="9525">
            <a:noFill/>
          </a:ln>
        </p:spPr>
        <p:txBody>
          <a:bodyPr/>
          <a:p>
            <a:endParaRPr lang="zh-CN" altLang="en-US"/>
          </a:p>
        </p:txBody>
      </p:sp>
      <p:sp>
        <p:nvSpPr>
          <p:cNvPr id="30" name="TextBox 29"/>
          <p:cNvSpPr txBox="1"/>
          <p:nvPr/>
        </p:nvSpPr>
        <p:spPr>
          <a:xfrm>
            <a:off x="3675063" y="1279525"/>
            <a:ext cx="3759200" cy="203200"/>
          </a:xfrm>
          <a:prstGeom prst="rect">
            <a:avLst/>
          </a:prstGeom>
          <a:noFill/>
          <a:ln w="9525">
            <a:noFill/>
          </a:ln>
        </p:spPr>
        <p:txBody>
          <a:bodyPr wrap="square" lIns="0" tIns="0" rIns="0" bIns="0" anchor="t" anchorCtr="0">
            <a:spAutoFit/>
          </a:bodyPr>
          <a:p>
            <a:pPr algn="just">
              <a:lnSpc>
                <a:spcPct val="120000"/>
              </a:lnSpc>
            </a:pPr>
            <a:r>
              <a:rPr lang="zh-CN" altLang="en-US" sz="1200" dirty="0">
                <a:solidFill>
                  <a:srgbClr val="FFFFFF"/>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844800" y="1279525"/>
            <a:ext cx="5576888" cy="2875280"/>
          </a:xfrm>
          <a:prstGeom prst="rect">
            <a:avLst/>
          </a:prstGeom>
          <a:noFill/>
          <a:ln w="9525">
            <a:noFill/>
          </a:ln>
        </p:spPr>
        <p:txBody>
          <a:bodyPr wrap="square" lIns="0" tIns="0" rIns="0" bIns="0" anchor="t" anchorCtr="0">
            <a:spAutoFit/>
          </a:bodyPr>
          <a:p>
            <a:pPr algn="just">
              <a:lnSpc>
                <a:spcPct val="120000"/>
              </a:lnSpc>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（一）登记申请。当事人登录“湖北政务服务网”，选择技术合同认定登记服务事项，进入“湖北省技术合同认定登记系统”在线填报合同信息，并报送合同原件。</a:t>
            </a:r>
            <a:endParaRPr lang="zh-CN" altLang="en-US" sz="1200" dirty="0">
              <a:solidFill>
                <a:schemeClr val="tx2">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（二）受理认定。技术合同登记站在线受理，按照认定规则进行分类登记。办结后，当事人可登录“湖北省技术合同认定登记系统”自行打印《技术合同信息表》备案。</a:t>
            </a:r>
            <a:endParaRPr lang="zh-CN" altLang="en-US" sz="1200" dirty="0">
              <a:solidFill>
                <a:schemeClr val="tx2">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（三）合同报送。需办理免税业务的，寄送</a:t>
            </a:r>
            <a:r>
              <a:rPr lang="zh-CN" altLang="en-US" sz="1200"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《技术合同信息表》、</a:t>
            </a:r>
            <a:r>
              <a:rPr lang="zh-CN" altLang="en-US" sz="1200" dirty="0">
                <a:solidFill>
                  <a:schemeClr val="tx2">
                    <a:lumMod val="50000"/>
                  </a:schemeClr>
                </a:solidFill>
                <a:latin typeface="微软雅黑" panose="020B0503020204020204" pitchFamily="34" charset="-122"/>
                <a:ea typeface="微软雅黑" panose="020B0503020204020204" pitchFamily="34" charset="-122"/>
              </a:rPr>
              <a:t>合同原件及相关附件至市科技局成果转化促进中心。</a:t>
            </a:r>
            <a:endParaRPr lang="zh-CN" altLang="en-US" sz="1200" dirty="0">
              <a:solidFill>
                <a:schemeClr val="tx2">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（四）合同审核。转化中心按照岗位分工开展免税合同技术性收入核定。审核中，可根据工作需要通知当事人补充相关资料。</a:t>
            </a:r>
            <a:endParaRPr lang="zh-CN" altLang="en-US" sz="1200" dirty="0">
              <a:solidFill>
                <a:schemeClr val="tx2">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（五）打印核定单。</a:t>
            </a:r>
            <a:r>
              <a:rPr lang="zh-CN" altLang="en-US" sz="1200" dirty="0">
                <a:solidFill>
                  <a:schemeClr val="tx2">
                    <a:lumMod val="50000"/>
                  </a:schemeClr>
                </a:solidFill>
              </a:rPr>
              <a:t>审核通过后，当事人登录“武汉市技术合同认定服务平台”自行打印技术性收入核定证明单，开具减免税增值税普通发票，享受相关税收政策。</a:t>
            </a:r>
            <a:endParaRPr lang="zh-CN" altLang="en-US" sz="1200" dirty="0">
              <a:solidFill>
                <a:schemeClr val="tx2">
                  <a:lumMod val="50000"/>
                </a:schemeClr>
              </a:solidFill>
            </a:endParaRPr>
          </a:p>
          <a:p>
            <a:pPr algn="just">
              <a:lnSpc>
                <a:spcPct val="120000"/>
              </a:lnSpc>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（六）税务备案。单位首次办理时，需要</a:t>
            </a:r>
            <a:r>
              <a:rPr lang="zh-CN" altLang="zh-CN" sz="120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到主管国税机关办税服务厅办理备案</a:t>
            </a:r>
            <a:r>
              <a:rPr lang="zh-CN" altLang="en-US" sz="1200" dirty="0">
                <a:solidFill>
                  <a:schemeClr val="tx2">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tx2">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（七）后期管理。当事人免税办理完成后，登录“武汉市技术合同认定服务平台”上传发票及银行进账单。转化中心对当事人上传资料进行审核，通过后归档办结。</a:t>
            </a:r>
            <a:endParaRPr lang="zh-CN" altLang="en-US" sz="12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 name="TextBox 17"/>
          <p:cNvSpPr txBox="1"/>
          <p:nvPr/>
        </p:nvSpPr>
        <p:spPr>
          <a:xfrm>
            <a:off x="960755" y="666115"/>
            <a:ext cx="7502525" cy="497205"/>
          </a:xfrm>
          <a:prstGeom prst="rect">
            <a:avLst/>
          </a:prstGeom>
          <a:noFill/>
          <a:ln w="9525">
            <a:noFill/>
          </a:ln>
        </p:spPr>
        <p:txBody>
          <a:bodyPr wrap="square" anchor="t" anchorCtr="0">
            <a:spAutoFit/>
          </a:bodyPr>
          <a:p>
            <a:pPr algn="l">
              <a:lnSpc>
                <a:spcPct val="120000"/>
              </a:lnSpc>
            </a:pPr>
            <a:r>
              <a:rPr lang="en-US" altLang="zh-CN" sz="1200" b="1" dirty="0">
                <a:solidFill>
                  <a:srgbClr val="C00000"/>
                </a:solidFill>
                <a:latin typeface="文星仿宋" panose="02010609000101010101" charset="-122"/>
                <a:ea typeface="文星仿宋" panose="02010609000101010101" charset="-122"/>
                <a:cs typeface="文星仿宋" panose="02010609000101010101" charset="-122"/>
                <a:sym typeface="微软雅黑" panose="020B0503020204020204" pitchFamily="34" charset="-122"/>
              </a:rPr>
              <a:t> </a:t>
            </a:r>
            <a:r>
              <a:rPr lang="en-US" altLang="zh-CN"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  </a:t>
            </a:r>
            <a:r>
              <a:rPr lang="zh-CN" altLang="en-US"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武汉市技术合同认定登记工作包括“技术合同认定登记”和“免税合同技术性收入核定”2个环节、</a:t>
            </a:r>
            <a:r>
              <a:rPr lang="en-US" altLang="zh-CN"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7</a:t>
            </a:r>
            <a:r>
              <a:rPr lang="zh-CN" altLang="en-US"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个步骤。其中，</a:t>
            </a:r>
            <a:r>
              <a:rPr lang="en-US" altLang="zh-CN"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1-2</a:t>
            </a:r>
            <a:r>
              <a:rPr lang="zh-CN" altLang="en-US"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步骤依托“湖北省技术合同认定登记系统”实现，</a:t>
            </a:r>
            <a:r>
              <a:rPr lang="en-US" altLang="zh-CN"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3-7</a:t>
            </a:r>
            <a:r>
              <a:rPr lang="zh-CN" altLang="en-US"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步骤依托“武汉市技术合同认定服务平台”实现。具体内容如下：</a:t>
            </a:r>
            <a:endParaRPr lang="zh-CN" altLang="en-US" sz="1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000000"/>
                                          </p:val>
                                        </p:tav>
                                        <p:tav tm="100000">
                                          <p:val>
                                            <p:fltVal val="1.000000"/>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000000"/>
                                          </p:val>
                                        </p:tav>
                                        <p:tav tm="100000">
                                          <p:val>
                                            <p:fltVal val="1.000000"/>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Horizontal)">
                                      <p:cBhvr>
                                        <p:cTn id="18" dur="500"/>
                                        <p:tgtEl>
                                          <p:spTgt spid="2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p:bldP spid="26" grpId="0" bldLvl="0" animBg="1"/>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hasCustomPrompt="1"/>
            <p:custDataLst>
              <p:tags r:id="rId1"/>
            </p:custDataLst>
          </p:nvPr>
        </p:nvSpPr>
        <p:spPr>
          <a:xfrm>
            <a:off x="288925" y="307975"/>
            <a:ext cx="8488680" cy="551180"/>
          </a:xfrm>
        </p:spPr>
        <p:txBody>
          <a:bodyPr lIns="90000" tIns="46800" rIns="90000" bIns="0" anchor="b" anchorCtr="0">
            <a:normAutofit/>
          </a:bodyPr>
          <a:lstStyle/>
          <a:p>
            <a:pPr algn="l" fontAlgn="auto"/>
            <a:r>
              <a:rPr lang="zh-CN" sz="1800" b="1" strike="noStrike" noProof="1" dirty="0">
                <a:solidFill>
                  <a:srgbClr val="A94D28"/>
                </a:solidFill>
                <a:effectLst>
                  <a:outerShdw blurRad="38100" dist="19050" dir="2700000" algn="tl" rotWithShape="0">
                    <a:schemeClr val="dk1">
                      <a:alpha val="40000"/>
                    </a:schemeClr>
                  </a:outerShdw>
                </a:effectLst>
                <a:latin typeface="+mn-lt"/>
                <a:ea typeface="+mn-lt"/>
                <a:cs typeface="+mn-lt"/>
                <a:sym typeface="+mn-ea"/>
              </a:rPr>
              <a:t>（一）</a:t>
            </a:r>
            <a:r>
              <a:rPr sz="1800" b="1" strike="noStrike" noProof="1" dirty="0">
                <a:solidFill>
                  <a:srgbClr val="A94D28"/>
                </a:solidFill>
                <a:effectLst>
                  <a:outerShdw blurRad="38100" dist="19050" dir="2700000" algn="tl" rotWithShape="0">
                    <a:schemeClr val="dk1">
                      <a:alpha val="40000"/>
                    </a:schemeClr>
                  </a:outerShdw>
                </a:effectLst>
                <a:latin typeface="+mn-lt"/>
                <a:ea typeface="+mn-lt"/>
                <a:cs typeface="+mn-lt"/>
                <a:sym typeface="+mn-ea"/>
              </a:rPr>
              <a:t>技术合同认定登记</a:t>
            </a:r>
            <a:r>
              <a:rPr sz="1400" b="1" strike="noStrike" noProof="1" dirty="0">
                <a:solidFill>
                  <a:schemeClr val="tx2">
                    <a:lumMod val="75000"/>
                  </a:schemeClr>
                </a:solidFill>
                <a:effectLst>
                  <a:outerShdw blurRad="38100" dist="19050" dir="2700000" algn="tl" rotWithShape="0">
                    <a:schemeClr val="dk1">
                      <a:alpha val="40000"/>
                    </a:schemeClr>
                  </a:outerShdw>
                </a:effectLst>
                <a:latin typeface="+mn-lt"/>
                <a:ea typeface="+mn-lt"/>
                <a:cs typeface="+mn-lt"/>
                <a:sym typeface="+mn-ea"/>
              </a:rPr>
              <a:t>（登录湖北省技术合同认定登记系统）</a:t>
            </a:r>
            <a:endParaRPr sz="1400" b="1" strike="noStrike" noProof="1" dirty="0">
              <a:solidFill>
                <a:schemeClr val="tx2">
                  <a:lumMod val="75000"/>
                </a:schemeClr>
              </a:solidFill>
              <a:effectLst>
                <a:outerShdw blurRad="38100" dist="19050" dir="2700000" algn="tl" rotWithShape="0">
                  <a:schemeClr val="dk1">
                    <a:alpha val="40000"/>
                  </a:schemeClr>
                </a:outerShdw>
              </a:effectLst>
              <a:latin typeface="+mn-lt"/>
              <a:ea typeface="+mn-lt"/>
              <a:cs typeface="+mn-lt"/>
              <a:sym typeface="+mn-ea"/>
            </a:endParaRPr>
          </a:p>
        </p:txBody>
      </p:sp>
      <p:sp>
        <p:nvSpPr>
          <p:cNvPr id="98307" name="文本框 4"/>
          <p:cNvSpPr txBox="1"/>
          <p:nvPr/>
        </p:nvSpPr>
        <p:spPr>
          <a:xfrm>
            <a:off x="476250" y="4717098"/>
            <a:ext cx="8191500" cy="275590"/>
          </a:xfrm>
          <a:prstGeom prst="rect">
            <a:avLst/>
          </a:prstGeom>
          <a:noFill/>
          <a:ln w="9525">
            <a:noFill/>
          </a:ln>
        </p:spPr>
        <p:txBody>
          <a:bodyPr wrap="square" anchor="t">
            <a:spAutoFit/>
          </a:bodyPr>
          <a:p>
            <a:pPr>
              <a:buFont typeface="Arial" panose="020B0604020202020204" pitchFamily="34" charset="0"/>
              <a:buNone/>
            </a:pPr>
            <a:r>
              <a:rPr lang="en-US" altLang="zh-CN" sz="1200">
                <a:solidFill>
                  <a:srgbClr val="404040"/>
                </a:solidFill>
                <a:latin typeface="文星黑体" panose="02010609000101010101" charset="-122"/>
                <a:ea typeface="文星黑体" panose="02010609000101010101" charset="-122"/>
                <a:sym typeface="微软雅黑" panose="020B0503020204020204" pitchFamily="34" charset="-122"/>
              </a:rPr>
              <a:t>当事人登录“湖北政务服务网”，选择技术合同认定登记</a:t>
            </a:r>
            <a:r>
              <a:rPr lang="zh-CN" altLang="en-US" sz="1200">
                <a:solidFill>
                  <a:srgbClr val="404040"/>
                </a:solidFill>
                <a:latin typeface="文星黑体" panose="02010609000101010101" charset="-122"/>
                <a:ea typeface="文星黑体" panose="02010609000101010101" charset="-122"/>
                <a:sym typeface="微软雅黑" panose="020B0503020204020204" pitchFamily="34" charset="-122"/>
              </a:rPr>
              <a:t>在线办理</a:t>
            </a:r>
            <a:r>
              <a:rPr lang="en-US" altLang="zh-CN" sz="1200">
                <a:solidFill>
                  <a:srgbClr val="404040"/>
                </a:solidFill>
                <a:latin typeface="文星黑体" panose="02010609000101010101" charset="-122"/>
                <a:ea typeface="文星黑体" panose="02010609000101010101" charset="-122"/>
                <a:sym typeface="微软雅黑" panose="020B0503020204020204" pitchFamily="34" charset="-122"/>
              </a:rPr>
              <a:t>，</a:t>
            </a:r>
            <a:r>
              <a:rPr lang="zh-CN" altLang="en-US" sz="1200">
                <a:solidFill>
                  <a:srgbClr val="404040"/>
                </a:solidFill>
                <a:latin typeface="文星黑体" panose="02010609000101010101" charset="-122"/>
                <a:ea typeface="文星黑体" panose="02010609000101010101" charset="-122"/>
                <a:sym typeface="微软雅黑" panose="020B0503020204020204" pitchFamily="34" charset="-122"/>
              </a:rPr>
              <a:t>跳转</a:t>
            </a:r>
            <a:r>
              <a:rPr lang="en-US" altLang="zh-CN" sz="1200">
                <a:solidFill>
                  <a:srgbClr val="404040"/>
                </a:solidFill>
                <a:latin typeface="文星黑体" panose="02010609000101010101" charset="-122"/>
                <a:ea typeface="文星黑体" panose="02010609000101010101" charset="-122"/>
                <a:sym typeface="微软雅黑" panose="020B0503020204020204" pitchFamily="34" charset="-122"/>
              </a:rPr>
              <a:t>进入“湖北省技术合同认定登记系统”</a:t>
            </a:r>
            <a:endParaRPr lang="en-US" altLang="zh-CN" sz="1200">
              <a:solidFill>
                <a:srgbClr val="404040"/>
              </a:solidFill>
              <a:latin typeface="文星黑体" panose="02010609000101010101" charset="-122"/>
              <a:ea typeface="文星黑体" panose="02010609000101010101" charset="-122"/>
              <a:sym typeface="微软雅黑" panose="020B0503020204020204" pitchFamily="34" charset="-122"/>
            </a:endParaRPr>
          </a:p>
        </p:txBody>
      </p:sp>
      <p:pic>
        <p:nvPicPr>
          <p:cNvPr id="5" name="图片 4" descr="360截图17001019538988"/>
          <p:cNvPicPr>
            <a:picLocks noChangeAspect="1"/>
          </p:cNvPicPr>
          <p:nvPr/>
        </p:nvPicPr>
        <p:blipFill>
          <a:blip r:embed="rId2"/>
          <a:stretch>
            <a:fillRect/>
          </a:stretch>
        </p:blipFill>
        <p:spPr>
          <a:xfrm>
            <a:off x="476250" y="975995"/>
            <a:ext cx="8192135" cy="3602355"/>
          </a:xfrm>
          <a:prstGeom prst="rect">
            <a:avLst/>
          </a:prstGeom>
        </p:spPr>
      </p:pic>
    </p:spTree>
    <p:custDataLst>
      <p:tags r:id="rId3"/>
    </p:custDataLst>
  </p:cSld>
  <p:clrMapOvr>
    <a:masterClrMapping/>
  </p:clrMapOvr>
  <p:transition spd="med" advTm="1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3"/>
          <p:cNvSpPr>
            <a:spLocks noGrp="1"/>
          </p:cNvSpPr>
          <p:nvPr>
            <p:ph type="title" hasCustomPrompt="1"/>
            <p:custDataLst>
              <p:tags r:id="rId1"/>
            </p:custDataLst>
          </p:nvPr>
        </p:nvSpPr>
        <p:spPr>
          <a:xfrm>
            <a:off x="260985" y="170180"/>
            <a:ext cx="8149590" cy="504825"/>
          </a:xfrm>
        </p:spPr>
        <p:txBody>
          <a:bodyPr vert="horz" lIns="90000" tIns="46800" rIns="90000" bIns="0" anchor="b"/>
          <a:p>
            <a:pPr algn="l" defTabSz="914400">
              <a:buNone/>
            </a:pPr>
            <a:r>
              <a:rPr lang="en-US" altLang="zh-CN" sz="2000" b="1" kern="1200" baseline="0" dirty="0">
                <a:solidFill>
                  <a:srgbClr val="A94D28"/>
                </a:solidFill>
                <a:latin typeface="+mn-lt"/>
                <a:ea typeface="+mn-lt"/>
                <a:cs typeface="+mn-lt"/>
                <a:sym typeface="微软雅黑" panose="020B0503020204020204" pitchFamily="34" charset="-122"/>
              </a:rPr>
              <a:t>1</a:t>
            </a:r>
            <a:r>
              <a:rPr lang="zh-CN" altLang="en-US" sz="2000" b="1" kern="1200" baseline="0" dirty="0">
                <a:solidFill>
                  <a:srgbClr val="A94D28"/>
                </a:solidFill>
                <a:latin typeface="+mn-lt"/>
                <a:ea typeface="+mn-lt"/>
                <a:cs typeface="+mn-lt"/>
                <a:sym typeface="微软雅黑" panose="020B0503020204020204" pitchFamily="34" charset="-122"/>
              </a:rPr>
              <a:t>、</a:t>
            </a:r>
            <a:r>
              <a:rPr lang="zh-CN" altLang="en-US" sz="2000" b="1" dirty="0">
                <a:solidFill>
                  <a:srgbClr val="A94D28"/>
                </a:solidFill>
                <a:latin typeface="+mn-lt"/>
                <a:ea typeface="+mn-lt"/>
                <a:cs typeface="+mn-lt"/>
                <a:sym typeface="微软雅黑" panose="020B0503020204020204" pitchFamily="34" charset="-122"/>
              </a:rPr>
              <a:t>登记申请</a:t>
            </a:r>
            <a:r>
              <a:rPr lang="en-US" altLang="zh-CN" sz="2000" b="1" dirty="0">
                <a:solidFill>
                  <a:schemeClr val="tx2">
                    <a:lumMod val="50000"/>
                  </a:schemeClr>
                </a:solidFill>
                <a:ea typeface="+mj-ea"/>
                <a:sym typeface="微软雅黑" panose="020B0503020204020204" pitchFamily="34" charset="-122"/>
              </a:rPr>
              <a:t> </a:t>
            </a:r>
            <a:r>
              <a:rPr lang="en-US" altLang="zh-CN" sz="2000" b="1" dirty="0">
                <a:solidFill>
                  <a:srgbClr val="404040"/>
                </a:solidFill>
                <a:ea typeface="+mj-ea"/>
                <a:sym typeface="微软雅黑" panose="020B0503020204020204" pitchFamily="34" charset="-122"/>
              </a:rPr>
              <a:t>      </a:t>
            </a:r>
            <a:r>
              <a:rPr lang="zh-CN" altLang="en-US" sz="1600" b="1" dirty="0">
                <a:solidFill>
                  <a:schemeClr val="tx2">
                    <a:lumMod val="50000"/>
                  </a:schemeClr>
                </a:solidFill>
                <a:ea typeface="+mj-ea"/>
                <a:sym typeface="微软雅黑" panose="020B0503020204020204" pitchFamily="34" charset="-122"/>
              </a:rPr>
              <a:t>湖北政务服务网 </a:t>
            </a:r>
            <a:r>
              <a:rPr lang="zh-CN" altLang="en-US" sz="1600" b="1" kern="1200" baseline="0" dirty="0">
                <a:solidFill>
                  <a:schemeClr val="tx2">
                    <a:lumMod val="50000"/>
                  </a:schemeClr>
                </a:solidFill>
                <a:latin typeface="Arial" panose="020B0604020202020204" pitchFamily="34" charset="0"/>
                <a:ea typeface="+mj-ea"/>
                <a:cs typeface="+mj-cs"/>
              </a:rPr>
              <a:t>http://zwfw.hubei.gov.cn</a:t>
            </a:r>
            <a:endParaRPr lang="zh-CN" altLang="en-US" sz="1600" b="1" kern="1200" baseline="0" dirty="0">
              <a:solidFill>
                <a:schemeClr val="tx2">
                  <a:lumMod val="50000"/>
                </a:schemeClr>
              </a:solidFill>
              <a:latin typeface="Arial" panose="020B0604020202020204" pitchFamily="34" charset="0"/>
              <a:ea typeface="+mj-ea"/>
              <a:cs typeface="+mj-cs"/>
            </a:endParaRPr>
          </a:p>
        </p:txBody>
      </p:sp>
      <p:pic>
        <p:nvPicPr>
          <p:cNvPr id="74754" name="图片 2" descr="湖北省政务服务网"/>
          <p:cNvPicPr>
            <a:picLocks noChangeAspect="1"/>
          </p:cNvPicPr>
          <p:nvPr/>
        </p:nvPicPr>
        <p:blipFill>
          <a:blip r:embed="rId2"/>
          <a:stretch>
            <a:fillRect/>
          </a:stretch>
        </p:blipFill>
        <p:spPr>
          <a:xfrm>
            <a:off x="122238" y="674688"/>
            <a:ext cx="8834437" cy="4373562"/>
          </a:xfrm>
          <a:prstGeom prst="rect">
            <a:avLst/>
          </a:prstGeom>
          <a:noFill/>
          <a:ln w="9525">
            <a:noFill/>
          </a:ln>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838949" y="1100138"/>
              <a:ext cx="523875" cy="238125"/>
            </p14:xfrm>
          </p:contentPart>
        </mc:Choice>
        <mc:Fallback xmlns="">
          <p:pic>
            <p:nvPicPr>
              <p:cNvPr id="2" name="墨迹 1"/>
            </p:nvPicPr>
            <p:blipFill>
              <a:blip r:embed="rId4"/>
            </p:blipFill>
            <p:spPr>
              <a:xfrm>
                <a:off x="6838949" y="1100138"/>
                <a:ext cx="523875" cy="238125"/>
              </a:xfrm>
              <a:prstGeom prst="rect"/>
            </p:spPr>
          </p:pic>
        </mc:Fallback>
      </mc:AlternateContent>
    </p:spTree>
    <p:custDataLst>
      <p:tags r:id="rId5"/>
    </p:custDataLst>
  </p:cSld>
  <p:clrMapOvr>
    <a:masterClrMapping/>
  </p:clrMapOvr>
  <p:transition spd="med" advTm="1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nvPr>
        </p:nvSpPr>
        <p:spPr>
          <a:xfrm>
            <a:off x="508000" y="288925"/>
            <a:ext cx="3419475" cy="387350"/>
          </a:xfrm>
        </p:spPr>
        <p:txBody>
          <a:bodyPr lIns="90000" tIns="46800" rIns="90000" bIns="0" anchor="b" anchorCtr="0">
            <a:normAutofit/>
          </a:bodyPr>
          <a:p>
            <a:pPr fontAlgn="auto"/>
            <a:r>
              <a:rPr lang="en-US" altLang="zh-CN" sz="2000" b="1">
                <a:solidFill>
                  <a:srgbClr val="A94D28"/>
                </a:solidFill>
                <a:latin typeface="+mn-lt"/>
                <a:ea typeface="+mn-lt"/>
                <a:cs typeface="+mn-lt"/>
                <a:sym typeface="+mn-ea"/>
              </a:rPr>
              <a:t>1-1</a:t>
            </a:r>
            <a:r>
              <a:rPr lang="zh-CN" altLang="en-US" sz="2000" b="1">
                <a:solidFill>
                  <a:srgbClr val="A94D28"/>
                </a:solidFill>
                <a:latin typeface="+mn-lt"/>
                <a:ea typeface="+mn-lt"/>
                <a:cs typeface="+mn-lt"/>
                <a:sym typeface="+mn-ea"/>
              </a:rPr>
              <a:t>、登录省政务网</a:t>
            </a:r>
            <a:endParaRPr lang="zh-CN" altLang="en-US" sz="2000" b="1" strike="noStrike" noProof="1">
              <a:solidFill>
                <a:srgbClr val="A94D28"/>
              </a:solidFill>
              <a:latin typeface="+mn-lt"/>
              <a:ea typeface="+mn-lt"/>
              <a:cs typeface="+mn-lt"/>
              <a:sym typeface="+mn-ea"/>
            </a:endParaRPr>
          </a:p>
        </p:txBody>
      </p:sp>
      <p:pic>
        <p:nvPicPr>
          <p:cNvPr id="76802" name="图片 3" descr="省份认证"/>
          <p:cNvPicPr>
            <a:picLocks noChangeAspect="1"/>
          </p:cNvPicPr>
          <p:nvPr/>
        </p:nvPicPr>
        <p:blipFill>
          <a:blip r:embed="rId1"/>
          <a:stretch>
            <a:fillRect/>
          </a:stretch>
        </p:blipFill>
        <p:spPr>
          <a:xfrm>
            <a:off x="506413" y="676275"/>
            <a:ext cx="8262937" cy="4067175"/>
          </a:xfrm>
          <a:prstGeom prst="rect">
            <a:avLst/>
          </a:prstGeom>
          <a:noFill/>
          <a:ln w="9525">
            <a:noFill/>
          </a:ln>
        </p:spPr>
      </p:pic>
      <p:sp>
        <p:nvSpPr>
          <p:cNvPr id="3" name="标题 1"/>
          <p:cNvSpPr>
            <a:spLocks noGrp="1"/>
          </p:cNvSpPr>
          <p:nvPr/>
        </p:nvSpPr>
        <p:spPr>
          <a:xfrm>
            <a:off x="3657600" y="447675"/>
            <a:ext cx="5111115" cy="451485"/>
          </a:xfrm>
          <a:prstGeom prst="rect">
            <a:avLst/>
          </a:prstGeom>
        </p:spPr>
        <p:txBody>
          <a:bodyPr vert="horz" lIns="67500" tIns="35100" rIns="67500" bIns="0" rtlCol="0" anchor="b" anchorCtr="0">
            <a:norm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algn="l" fontAlgn="auto">
              <a:lnSpc>
                <a:spcPct val="110000"/>
              </a:lnSpc>
              <a:spcBef>
                <a:spcPts val="0"/>
              </a:spcBef>
              <a:spcAft>
                <a:spcPts val="0"/>
              </a:spcAft>
            </a:pPr>
            <a:r>
              <a:rPr lang="zh-CN" altLang="en-US"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选择</a:t>
            </a:r>
            <a:r>
              <a:rPr lang="en-US" altLang="zh-CN"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strike="noStrike" noProof="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法人登录</a:t>
            </a:r>
            <a:r>
              <a:rPr lang="en-US" altLang="zh-CN"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入口登录，</a:t>
            </a:r>
            <a:r>
              <a:rPr lang="zh-CN"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账号：单位统一社会信用代码</a:t>
            </a:r>
            <a:endParaRPr lang="zh-CN"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ct val="110000"/>
              </a:lnSpc>
              <a:spcBef>
                <a:spcPts val="0"/>
              </a:spcBef>
              <a:spcAft>
                <a:spcPts val="0"/>
              </a:spcAft>
            </a:pPr>
            <a:r>
              <a:rPr lang="zh-CN"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如，当事人为自然人的选择</a:t>
            </a:r>
            <a:r>
              <a:rPr lang="en-US" altLang="zh-CN"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200" strike="noStrike" noProof="1">
                <a:solidFill>
                  <a:srgbClr val="FF0000"/>
                </a:solidFill>
                <a:latin typeface="宋体" panose="02010600030101010101" pitchFamily="2" charset="-122"/>
                <a:ea typeface="宋体" panose="02010600030101010101" pitchFamily="2" charset="-122"/>
                <a:cs typeface="宋体" panose="02010600030101010101" pitchFamily="2" charset="-122"/>
              </a:rPr>
              <a:t>个人登录</a:t>
            </a:r>
            <a:r>
              <a:rPr lang="en-US" altLang="zh-CN"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，账号：身份证号</a:t>
            </a:r>
            <a:endParaRPr lang="zh-CN" altLang="en-US" sz="12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mc:AlternateContent xmlns:mc="http://schemas.openxmlformats.org/markup-compatibility/2006" xmlns:p14="http://schemas.microsoft.com/office/powerpoint/2010/main">
        <mc:Choice Requires="p14">
          <p:contentPart r:id="rId2" p14:bwMode="auto">
            <p14:nvContentPartPr>
              <p14:cNvPr id="5" name="墨迹 4"/>
              <p14:cNvContentPartPr/>
              <p14:nvPr/>
            </p14:nvContentPartPr>
            <p14:xfrm>
              <a:off x="6410325" y="2181224"/>
              <a:ext cx="1052513" cy="400050"/>
            </p14:xfrm>
          </p:contentPart>
        </mc:Choice>
        <mc:Fallback xmlns="">
          <p:pic>
            <p:nvPicPr>
              <p:cNvPr id="5" name="墨迹 4"/>
            </p:nvPicPr>
            <p:blipFill>
              <a:blip r:embed="rId3"/>
            </p:blipFill>
            <p:spPr>
              <a:xfrm>
                <a:off x="6410325" y="2181224"/>
                <a:ext cx="1052513" cy="400050"/>
              </a:xfrm>
              <a:prstGeom prst="rect"/>
            </p:spPr>
          </p:pic>
        </mc:Fallback>
      </mc:AlternateContent>
    </p:spTree>
    <p:custDataLst>
      <p:tags r:id="rId4"/>
    </p:custDataLst>
  </p:cSld>
  <p:clrMapOvr>
    <a:masterClrMapping/>
  </p:clrMapOvr>
  <p:transition spd="med" advTm="1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5" name="图片 3" descr="002"/>
          <p:cNvPicPr>
            <a:picLocks noChangeAspect="1"/>
          </p:cNvPicPr>
          <p:nvPr/>
        </p:nvPicPr>
        <p:blipFill>
          <a:blip r:embed="rId1"/>
          <a:stretch>
            <a:fillRect/>
          </a:stretch>
        </p:blipFill>
        <p:spPr>
          <a:xfrm>
            <a:off x="447675" y="1042988"/>
            <a:ext cx="8108950" cy="3824287"/>
          </a:xfrm>
          <a:prstGeom prst="rect">
            <a:avLst/>
          </a:prstGeom>
          <a:noFill/>
          <a:ln w="9525">
            <a:noFill/>
          </a:ln>
        </p:spPr>
      </p:pic>
      <p:sp>
        <p:nvSpPr>
          <p:cNvPr id="5" name="标题 1"/>
          <p:cNvSpPr>
            <a:spLocks noGrp="1"/>
          </p:cNvSpPr>
          <p:nvPr/>
        </p:nvSpPr>
        <p:spPr>
          <a:xfrm>
            <a:off x="255905" y="44450"/>
            <a:ext cx="3046730" cy="495935"/>
          </a:xfrm>
          <a:prstGeom prst="rect">
            <a:avLst/>
          </a:prstGeom>
        </p:spPr>
        <p:txBody>
          <a:bodyPr vert="horz" lIns="67500" tIns="35100" rIns="67500" bIns="0" rtlCol="0" anchor="b" anchorCtr="0">
            <a:no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fontAlgn="auto"/>
            <a:r>
              <a:rPr lang="en-US" altLang="zh-CN" sz="2000" strike="noStrike" noProof="1">
                <a:solidFill>
                  <a:srgbClr val="A94D28"/>
                </a:solidFill>
                <a:latin typeface="Arial" panose="020B0604020202020204" pitchFamily="34" charset="0"/>
                <a:ea typeface="微软雅黑" panose="020B0503020204020204" pitchFamily="34" charset="-122"/>
                <a:cs typeface="+mj-cs"/>
              </a:rPr>
              <a:t>1-2</a:t>
            </a:r>
            <a:r>
              <a:rPr lang="zh-CN" altLang="en-US" sz="2000" strike="noStrike" noProof="1">
                <a:solidFill>
                  <a:srgbClr val="A94D28"/>
                </a:solidFill>
                <a:latin typeface="Arial" panose="020B0604020202020204" pitchFamily="34" charset="0"/>
                <a:ea typeface="微软雅黑" panose="020B0503020204020204" pitchFamily="34" charset="-122"/>
                <a:cs typeface="+mj-cs"/>
              </a:rPr>
              <a:t>、办理路径选择</a:t>
            </a:r>
            <a:endParaRPr lang="zh-CN" altLang="en-US" sz="2000" strike="noStrike" noProof="1">
              <a:solidFill>
                <a:srgbClr val="A94D28"/>
              </a:solidFill>
              <a:latin typeface="Arial" panose="020B0604020202020204" pitchFamily="34" charset="0"/>
              <a:ea typeface="微软雅黑" panose="020B0503020204020204" pitchFamily="34" charset="-122"/>
              <a:cs typeface="+mj-cs"/>
            </a:endParaRPr>
          </a:p>
        </p:txBody>
      </p:sp>
      <p:sp>
        <p:nvSpPr>
          <p:cNvPr id="69635" name="标题 1"/>
          <p:cNvSpPr>
            <a:spLocks noGrp="1"/>
          </p:cNvSpPr>
          <p:nvPr/>
        </p:nvSpPr>
        <p:spPr>
          <a:xfrm>
            <a:off x="3442335" y="339408"/>
            <a:ext cx="5243513" cy="547687"/>
          </a:xfrm>
          <a:prstGeom prst="rect">
            <a:avLst/>
          </a:prstGeom>
          <a:noFill/>
          <a:ln w="9525">
            <a:noFill/>
          </a:ln>
        </p:spPr>
        <p:txBody>
          <a:bodyPr lIns="67500" tIns="35100" rIns="67500" bIns="0" anchor="b" anchorCtr="0"/>
          <a:p>
            <a:pPr>
              <a:lnSpc>
                <a:spcPct val="120000"/>
              </a:lnSpc>
            </a:pPr>
            <a:r>
              <a:rPr lang="zh-CN" altLang="en-US" sz="1200" baseline="0">
                <a:solidFill>
                  <a:srgbClr val="C00000"/>
                </a:solidFill>
                <a:latin typeface="Arial" panose="020B0604020202020204" pitchFamily="34" charset="0"/>
                <a:ea typeface="微软雅黑" panose="020B0503020204020204" pitchFamily="34" charset="-122"/>
              </a:rPr>
              <a:t>路径</a:t>
            </a:r>
            <a:r>
              <a:rPr lang="en-US" altLang="zh-CN" sz="1200" baseline="0">
                <a:solidFill>
                  <a:srgbClr val="C00000"/>
                </a:solidFill>
                <a:latin typeface="Arial" panose="020B0604020202020204" pitchFamily="34" charset="0"/>
                <a:ea typeface="微软雅黑" panose="020B0503020204020204" pitchFamily="34" charset="-122"/>
              </a:rPr>
              <a:t>1</a:t>
            </a:r>
            <a:r>
              <a:rPr lang="zh-CN" altLang="en-US" sz="1200" baseline="0">
                <a:solidFill>
                  <a:srgbClr val="C00000"/>
                </a:solidFill>
                <a:latin typeface="Arial" panose="020B0604020202020204" pitchFamily="34" charset="0"/>
                <a:ea typeface="微软雅黑" panose="020B0503020204020204" pitchFamily="34" charset="-122"/>
              </a:rPr>
              <a:t>：</a:t>
            </a:r>
            <a:r>
              <a:rPr lang="zh-CN" altLang="en-US" sz="1200" baseline="0">
                <a:latin typeface="Arial" panose="020B0604020202020204" pitchFamily="34" charset="0"/>
                <a:ea typeface="微软雅黑" panose="020B0503020204020204" pitchFamily="34" charset="-122"/>
              </a:rPr>
              <a:t>选择</a:t>
            </a:r>
            <a:r>
              <a:rPr lang="en-US" altLang="zh-CN" sz="1200" baseline="0">
                <a:latin typeface="Arial" panose="020B0604020202020204" pitchFamily="34" charset="0"/>
                <a:ea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rPr>
              <a:t>湖北省</a:t>
            </a:r>
            <a:r>
              <a:rPr lang="en-US" altLang="zh-CN" sz="1200" baseline="0">
                <a:solidFill>
                  <a:srgbClr val="FF0000"/>
                </a:solidFill>
                <a:latin typeface="Arial" panose="020B0604020202020204" pitchFamily="34" charset="0"/>
                <a:ea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rPr>
              <a:t>武汉市</a:t>
            </a:r>
            <a:r>
              <a:rPr lang="en-US" altLang="zh-CN" sz="1200" baseline="0">
                <a:solidFill>
                  <a:srgbClr val="FF0000"/>
                </a:solidFill>
                <a:latin typeface="Arial" panose="020B0604020202020204" pitchFamily="34" charset="0"/>
                <a:ea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rPr>
              <a:t>市科技局</a:t>
            </a:r>
            <a:r>
              <a:rPr lang="en-US" altLang="zh-CN" sz="1200" baseline="0">
                <a:latin typeface="Arial" panose="020B0604020202020204" pitchFamily="34" charset="0"/>
                <a:ea typeface="微软雅黑" panose="020B0503020204020204" pitchFamily="34" charset="-122"/>
              </a:rPr>
              <a:t>”</a:t>
            </a:r>
            <a:r>
              <a:rPr lang="zh-CN" altLang="en-US" sz="1200" baseline="0">
                <a:latin typeface="Arial" panose="020B0604020202020204" pitchFamily="34" charset="0"/>
                <a:ea typeface="微软雅黑" panose="020B0503020204020204" pitchFamily="34" charset="-122"/>
              </a:rPr>
              <a:t>。一般为</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高校科研院所、行业协会、技术交易场所等市直属登记站选项，</a:t>
            </a:r>
            <a:r>
              <a:rPr lang="zh-CN" altLang="en-US" sz="1200" baseline="0">
                <a:latin typeface="Arial" panose="020B0604020202020204" pitchFamily="34" charset="0"/>
                <a:ea typeface="微软雅黑" panose="020B0503020204020204" pitchFamily="34" charset="-122"/>
              </a:rPr>
              <a:t>服务事项列入市政务办考核绩效。</a:t>
            </a:r>
            <a:endParaRPr lang="zh-CN" altLang="en-US" sz="1200" baseline="0">
              <a:latin typeface="Arial" panose="020B0604020202020204" pitchFamily="34" charset="0"/>
              <a:ea typeface="微软雅黑" panose="020B0503020204020204" pitchFamily="34" charset="-122"/>
            </a:endParaRPr>
          </a:p>
        </p:txBody>
      </p:sp>
    </p:spTree>
    <p:custDataLst>
      <p:tags r:id="rId2"/>
    </p:custDataLst>
  </p:cSld>
  <p:clrMapOvr>
    <a:masterClrMapping/>
  </p:clrMapOvr>
  <p:transition spd="med" advTm="1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49" name="图片 3" descr="003"/>
          <p:cNvPicPr>
            <a:picLocks noChangeAspect="1"/>
          </p:cNvPicPr>
          <p:nvPr/>
        </p:nvPicPr>
        <p:blipFill>
          <a:blip r:embed="rId1"/>
          <a:stretch>
            <a:fillRect/>
          </a:stretch>
        </p:blipFill>
        <p:spPr>
          <a:xfrm>
            <a:off x="504825" y="1079500"/>
            <a:ext cx="7991475" cy="3787775"/>
          </a:xfrm>
          <a:prstGeom prst="rect">
            <a:avLst/>
          </a:prstGeom>
          <a:noFill/>
          <a:ln w="9525">
            <a:noFill/>
          </a:ln>
        </p:spPr>
      </p:pic>
      <p:sp>
        <p:nvSpPr>
          <p:cNvPr id="70658" name="标题 1"/>
          <p:cNvSpPr>
            <a:spLocks noGrp="1"/>
          </p:cNvSpPr>
          <p:nvPr/>
        </p:nvSpPr>
        <p:spPr>
          <a:xfrm>
            <a:off x="2339658" y="411163"/>
            <a:ext cx="5995987" cy="561975"/>
          </a:xfrm>
          <a:prstGeom prst="rect">
            <a:avLst/>
          </a:prstGeom>
          <a:noFill/>
          <a:ln w="9525">
            <a:noFill/>
          </a:ln>
        </p:spPr>
        <p:txBody>
          <a:bodyPr lIns="67500" tIns="35100" rIns="67500" bIns="0" anchor="b" anchorCtr="0"/>
          <a:p>
            <a:pPr>
              <a:lnSpc>
                <a:spcPct val="130000"/>
              </a:lnSpc>
            </a:pPr>
            <a:r>
              <a:rPr lang="zh-CN" altLang="en-US" sz="1200" baseline="0">
                <a:solidFill>
                  <a:srgbClr val="C00000"/>
                </a:solidFill>
                <a:latin typeface="Arial" panose="020B0604020202020204" pitchFamily="34" charset="0"/>
                <a:ea typeface="微软雅黑" panose="020B0503020204020204" pitchFamily="34" charset="-122"/>
              </a:rPr>
              <a:t>路径</a:t>
            </a:r>
            <a:r>
              <a:rPr lang="en-US" altLang="zh-CN" sz="1200" baseline="0">
                <a:solidFill>
                  <a:srgbClr val="C00000"/>
                </a:solidFill>
                <a:latin typeface="Arial" panose="020B0604020202020204" pitchFamily="34" charset="0"/>
                <a:ea typeface="微软雅黑" panose="020B0503020204020204" pitchFamily="34" charset="-122"/>
              </a:rPr>
              <a:t>2</a:t>
            </a:r>
            <a:r>
              <a:rPr lang="zh-CN" altLang="en-US" sz="1200" baseline="0">
                <a:solidFill>
                  <a:srgbClr val="C00000"/>
                </a:solidFill>
                <a:latin typeface="Arial" panose="020B0604020202020204" pitchFamily="34" charset="0"/>
                <a:ea typeface="微软雅黑" panose="020B0503020204020204" pitchFamily="34" charset="-122"/>
              </a:rPr>
              <a:t>：</a:t>
            </a:r>
            <a:r>
              <a:rPr lang="zh-CN" altLang="en-US" sz="1200" baseline="0">
                <a:latin typeface="Arial" panose="020B0604020202020204" pitchFamily="34" charset="0"/>
                <a:ea typeface="微软雅黑" panose="020B0503020204020204" pitchFamily="34" charset="-122"/>
              </a:rPr>
              <a:t>选择</a:t>
            </a:r>
            <a:r>
              <a:rPr lang="en-US" altLang="zh-CN" sz="1200" baseline="0">
                <a:latin typeface="Arial" panose="020B0604020202020204" pitchFamily="34" charset="0"/>
                <a:ea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rPr>
              <a:t>湖北省</a:t>
            </a:r>
            <a:r>
              <a:rPr lang="en-US" altLang="zh-CN" sz="1200" baseline="0">
                <a:solidFill>
                  <a:srgbClr val="FF0000"/>
                </a:solidFill>
                <a:latin typeface="Arial" panose="020B0604020202020204" pitchFamily="34" charset="0"/>
                <a:ea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rPr>
              <a:t>武汉市</a:t>
            </a:r>
            <a:r>
              <a:rPr lang="en-US" altLang="zh-CN" sz="1200" baseline="0">
                <a:solidFill>
                  <a:srgbClr val="FF0000"/>
                </a:solidFill>
                <a:latin typeface="Arial" panose="020B0604020202020204" pitchFamily="34" charset="0"/>
                <a:ea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rPr>
              <a:t>所属区</a:t>
            </a:r>
            <a:r>
              <a:rPr lang="en-US" altLang="zh-CN" sz="1200" baseline="0">
                <a:solidFill>
                  <a:srgbClr val="FF0000"/>
                </a:solidFill>
                <a:latin typeface="Arial" panose="020B0604020202020204" pitchFamily="34" charset="0"/>
                <a:ea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rPr>
              <a:t>区科经局（科创局、经信局）</a:t>
            </a:r>
            <a:r>
              <a:rPr lang="en-US" altLang="zh-CN" sz="1200" baseline="0">
                <a:latin typeface="Arial" panose="020B0604020202020204" pitchFamily="34" charset="0"/>
                <a:ea typeface="微软雅黑" panose="020B0503020204020204" pitchFamily="34" charset="-122"/>
              </a:rPr>
              <a:t>”</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。各区科技部门登记站选项，一般受理所在区企业</a:t>
            </a:r>
            <a:r>
              <a:rPr lang="zh-CN" altLang="en-US" sz="1200" baseline="0">
                <a:latin typeface="Arial" panose="020B0604020202020204" pitchFamily="34" charset="0"/>
                <a:ea typeface="微软雅黑" panose="020B0503020204020204" pitchFamily="34" charset="-122"/>
              </a:rPr>
              <a:t>办理合同登记。服务事项列入市、区政务办考核绩效。</a:t>
            </a:r>
            <a:endParaRPr lang="zh-CN" altLang="en-US" sz="1200" baseline="0">
              <a:latin typeface="Arial" panose="020B0604020202020204" pitchFamily="34" charset="0"/>
              <a:ea typeface="微软雅黑" panose="020B0503020204020204" pitchFamily="34" charset="-122"/>
            </a:endParaRPr>
          </a:p>
        </p:txBody>
      </p:sp>
      <p:sp>
        <p:nvSpPr>
          <p:cNvPr id="5" name="标题 1"/>
          <p:cNvSpPr>
            <a:spLocks noGrp="1"/>
          </p:cNvSpPr>
          <p:nvPr/>
        </p:nvSpPr>
        <p:spPr>
          <a:xfrm>
            <a:off x="244475" y="32385"/>
            <a:ext cx="3046730" cy="495935"/>
          </a:xfrm>
          <a:prstGeom prst="rect">
            <a:avLst/>
          </a:prstGeom>
        </p:spPr>
        <p:txBody>
          <a:bodyPr vert="horz" lIns="67500" tIns="35100" rIns="67500" bIns="0" rtlCol="0" anchor="b" anchorCtr="0">
            <a:no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fontAlgn="auto"/>
            <a:r>
              <a:rPr lang="en-US" altLang="zh-CN" sz="2000" strike="noStrike" noProof="1">
                <a:solidFill>
                  <a:srgbClr val="A94D28"/>
                </a:solidFill>
                <a:latin typeface="Arial" panose="020B0604020202020204" pitchFamily="34" charset="0"/>
                <a:ea typeface="微软雅黑" panose="020B0503020204020204" pitchFamily="34" charset="-122"/>
                <a:cs typeface="+mj-cs"/>
              </a:rPr>
              <a:t>1-2</a:t>
            </a:r>
            <a:r>
              <a:rPr lang="zh-CN" altLang="en-US" sz="2000" strike="noStrike" noProof="1">
                <a:solidFill>
                  <a:srgbClr val="A94D28"/>
                </a:solidFill>
                <a:latin typeface="Arial" panose="020B0604020202020204" pitchFamily="34" charset="0"/>
                <a:ea typeface="微软雅黑" panose="020B0503020204020204" pitchFamily="34" charset="-122"/>
                <a:cs typeface="+mj-cs"/>
              </a:rPr>
              <a:t>、办理路径选择</a:t>
            </a:r>
            <a:endParaRPr lang="zh-CN" altLang="en-US" sz="2000" strike="noStrike" noProof="1">
              <a:solidFill>
                <a:srgbClr val="A94D28"/>
              </a:solidFill>
              <a:latin typeface="Arial" panose="020B0604020202020204" pitchFamily="34" charset="0"/>
              <a:ea typeface="微软雅黑" panose="020B0503020204020204" pitchFamily="34" charset="-122"/>
              <a:cs typeface="+mj-cs"/>
            </a:endParaRPr>
          </a:p>
        </p:txBody>
      </p:sp>
    </p:spTree>
    <p:custDataLst>
      <p:tags r:id="rId2"/>
    </p:custDataLst>
  </p:cSld>
  <p:clrMapOvr>
    <a:masterClrMapping/>
  </p:clrMapOvr>
  <p:transition spd="med" advTm="1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546100" y="144780"/>
            <a:ext cx="2921000" cy="434975"/>
          </a:xfrm>
          <a:prstGeom prst="rect">
            <a:avLst/>
          </a:prstGeom>
        </p:spPr>
        <p:txBody>
          <a:bodyPr vert="horz" lIns="67500" tIns="35100" rIns="67500" bIns="0" rtlCol="0" anchor="b" anchorCtr="0">
            <a:norm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fontAlgn="auto"/>
            <a:r>
              <a:rPr lang="en-US" altLang="zh-CN" sz="2000" strike="noStrike" noProof="1">
                <a:solidFill>
                  <a:srgbClr val="A94D28"/>
                </a:solidFill>
                <a:latin typeface="Arial" panose="020B0604020202020204" pitchFamily="34" charset="0"/>
                <a:ea typeface="微软雅黑" panose="020B0503020204020204" pitchFamily="34" charset="-122"/>
                <a:cs typeface="+mj-cs"/>
              </a:rPr>
              <a:t>1-3</a:t>
            </a:r>
            <a:r>
              <a:rPr lang="zh-CN" altLang="en-US" sz="2000" strike="noStrike" noProof="1">
                <a:solidFill>
                  <a:srgbClr val="A94D28"/>
                </a:solidFill>
                <a:latin typeface="Arial" panose="020B0604020202020204" pitchFamily="34" charset="0"/>
                <a:ea typeface="微软雅黑" panose="020B0503020204020204" pitchFamily="34" charset="-122"/>
                <a:cs typeface="+mj-cs"/>
              </a:rPr>
              <a:t>、部门事项选择</a:t>
            </a:r>
            <a:endParaRPr lang="zh-CN" altLang="en-US" sz="2000" strike="noStrike" noProof="1">
              <a:solidFill>
                <a:srgbClr val="A94D28"/>
              </a:solidFill>
              <a:latin typeface="Arial" panose="020B0604020202020204" pitchFamily="34" charset="0"/>
              <a:ea typeface="微软雅黑" panose="020B0503020204020204" pitchFamily="34" charset="-122"/>
              <a:cs typeface="+mj-cs"/>
            </a:endParaRPr>
          </a:p>
        </p:txBody>
      </p:sp>
      <p:pic>
        <p:nvPicPr>
          <p:cNvPr id="79874" name="图片 1" descr="入口"/>
          <p:cNvPicPr>
            <a:picLocks noChangeAspect="1"/>
          </p:cNvPicPr>
          <p:nvPr/>
        </p:nvPicPr>
        <p:blipFill>
          <a:blip r:embed="rId1"/>
          <a:stretch>
            <a:fillRect/>
          </a:stretch>
        </p:blipFill>
        <p:spPr>
          <a:xfrm>
            <a:off x="546100" y="625475"/>
            <a:ext cx="8121650" cy="4330700"/>
          </a:xfrm>
          <a:prstGeom prst="rect">
            <a:avLst/>
          </a:prstGeom>
          <a:noFill/>
          <a:ln w="9525">
            <a:noFill/>
          </a:ln>
        </p:spPr>
      </p:pic>
      <p:sp>
        <p:nvSpPr>
          <p:cNvPr id="3" name="标题 1"/>
          <p:cNvSpPr>
            <a:spLocks noGrp="1"/>
          </p:cNvSpPr>
          <p:nvPr/>
        </p:nvSpPr>
        <p:spPr>
          <a:xfrm>
            <a:off x="3552190" y="198755"/>
            <a:ext cx="5116195" cy="325755"/>
          </a:xfrm>
          <a:prstGeom prst="rect">
            <a:avLst/>
          </a:prstGeom>
        </p:spPr>
        <p:txBody>
          <a:bodyPr vert="horz" lIns="67500" tIns="35100" rIns="67500" bIns="0" rtlCol="0" anchor="b" anchorCtr="0">
            <a:normAutofit fontScale="80000"/>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fontAlgn="auto"/>
            <a:r>
              <a:rPr lang="zh-CN" altLang="en-US" sz="1800" strike="noStrike" noProof="1">
                <a:solidFill>
                  <a:srgbClr val="FF0000"/>
                </a:solidFill>
                <a:latin typeface="Arial" panose="020B0604020202020204" pitchFamily="34" charset="0"/>
                <a:ea typeface="微软雅黑" panose="020B0503020204020204" pitchFamily="34" charset="-122"/>
                <a:cs typeface="+mj-cs"/>
              </a:rPr>
              <a:t> </a:t>
            </a:r>
            <a:r>
              <a:rPr lang="zh-CN" altLang="en-US" sz="1800" b="0" strike="noStrike" noProof="1">
                <a:solidFill>
                  <a:schemeClr val="tx1"/>
                </a:solidFill>
                <a:latin typeface="Arial" panose="020B0604020202020204" pitchFamily="34" charset="0"/>
                <a:ea typeface="微软雅黑" panose="020B0503020204020204" pitchFamily="34" charset="-122"/>
                <a:cs typeface="+mj-cs"/>
              </a:rPr>
              <a:t>选择</a:t>
            </a:r>
            <a:r>
              <a:rPr lang="en-US" altLang="zh-CN" sz="1800" b="0" strike="noStrike" noProof="1">
                <a:solidFill>
                  <a:schemeClr val="tx1"/>
                </a:solidFill>
                <a:latin typeface="Arial" panose="020B0604020202020204" pitchFamily="34" charset="0"/>
                <a:ea typeface="微软雅黑" panose="020B0503020204020204" pitchFamily="34" charset="-122"/>
                <a:cs typeface="+mj-cs"/>
              </a:rPr>
              <a:t>“</a:t>
            </a:r>
            <a:r>
              <a:rPr lang="zh-CN" altLang="en-US" sz="1800" b="0" strike="noStrike" noProof="1">
                <a:solidFill>
                  <a:schemeClr val="tx1"/>
                </a:solidFill>
                <a:latin typeface="Arial" panose="020B0604020202020204" pitchFamily="34" charset="0"/>
                <a:ea typeface="微软雅黑" panose="020B0503020204020204" pitchFamily="34" charset="-122"/>
                <a:cs typeface="+mj-cs"/>
              </a:rPr>
              <a:t>技术合同认定登记</a:t>
            </a:r>
            <a:r>
              <a:rPr lang="en-US" altLang="zh-CN" sz="1800" b="0" strike="noStrike" noProof="1">
                <a:solidFill>
                  <a:schemeClr val="tx1"/>
                </a:solidFill>
                <a:latin typeface="Arial" panose="020B0604020202020204" pitchFamily="34" charset="0"/>
                <a:ea typeface="微软雅黑" panose="020B0503020204020204" pitchFamily="34" charset="-122"/>
                <a:cs typeface="+mj-cs"/>
              </a:rPr>
              <a:t>-</a:t>
            </a:r>
            <a:r>
              <a:rPr lang="zh-CN" altLang="en-US" sz="1800" b="0" strike="noStrike" noProof="1">
                <a:solidFill>
                  <a:schemeClr val="tx1"/>
                </a:solidFill>
                <a:latin typeface="Arial" panose="020B0604020202020204" pitchFamily="34" charset="0"/>
                <a:ea typeface="微软雅黑" panose="020B0503020204020204" pitchFamily="34" charset="-122"/>
                <a:cs typeface="+mj-cs"/>
              </a:rPr>
              <a:t>在线办理</a:t>
            </a:r>
            <a:r>
              <a:rPr lang="en-US" altLang="zh-CN" sz="1800" b="0" strike="noStrike" noProof="1">
                <a:solidFill>
                  <a:schemeClr val="tx1"/>
                </a:solidFill>
                <a:latin typeface="Arial" panose="020B0604020202020204" pitchFamily="34" charset="0"/>
                <a:ea typeface="微软雅黑" panose="020B0503020204020204" pitchFamily="34" charset="-122"/>
                <a:cs typeface="+mj-cs"/>
              </a:rPr>
              <a:t>”</a:t>
            </a:r>
            <a:r>
              <a:rPr lang="zh-CN" altLang="en-US" sz="1800" b="0" strike="noStrike" noProof="1">
                <a:solidFill>
                  <a:schemeClr val="tx1"/>
                </a:solidFill>
                <a:latin typeface="Arial" panose="020B0604020202020204" pitchFamily="34" charset="0"/>
                <a:ea typeface="微软雅黑" panose="020B0503020204020204" pitchFamily="34" charset="-122"/>
                <a:cs typeface="+mj-cs"/>
              </a:rPr>
              <a:t>，进入登记系统。</a:t>
            </a:r>
            <a:endParaRPr lang="zh-CN" altLang="en-US" sz="1800" b="0" strike="noStrike" noProof="1">
              <a:solidFill>
                <a:schemeClr val="tx1"/>
              </a:solidFill>
            </a:endParaRPr>
          </a:p>
        </p:txBody>
      </p:sp>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1595438" y="3452813"/>
              <a:ext cx="1023938" cy="266700"/>
            </p14:xfrm>
          </p:contentPart>
        </mc:Choice>
        <mc:Fallback xmlns="">
          <p:pic>
            <p:nvPicPr>
              <p:cNvPr id="4" name="墨迹 3"/>
            </p:nvPicPr>
            <p:blipFill>
              <a:blip r:embed="rId3"/>
            </p:blipFill>
            <p:spPr>
              <a:xfrm>
                <a:off x="1595438" y="3452813"/>
                <a:ext cx="1023938" cy="2667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7029449" y="3543299"/>
              <a:ext cx="457200" cy="171450"/>
            </p14:xfrm>
          </p:contentPart>
        </mc:Choice>
        <mc:Fallback xmlns="">
          <p:pic>
            <p:nvPicPr>
              <p:cNvPr id="6" name="墨迹 5"/>
            </p:nvPicPr>
            <p:blipFill>
              <a:blip r:embed="rId5"/>
            </p:blipFill>
            <p:spPr>
              <a:xfrm>
                <a:off x="7029449" y="3543299"/>
                <a:ext cx="457200" cy="17145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571625" y="2700338"/>
              <a:ext cx="547688" cy="238125"/>
            </p14:xfrm>
          </p:contentPart>
        </mc:Choice>
        <mc:Fallback xmlns="">
          <p:pic>
            <p:nvPicPr>
              <p:cNvPr id="7" name="墨迹 6"/>
            </p:nvPicPr>
            <p:blipFill>
              <a:blip r:embed="rId7"/>
            </p:blipFill>
            <p:spPr>
              <a:xfrm>
                <a:off x="1571625" y="2700338"/>
                <a:ext cx="547688" cy="23812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1600199" y="2019299"/>
              <a:ext cx="1428750" cy="266700"/>
            </p14:xfrm>
          </p:contentPart>
        </mc:Choice>
        <mc:Fallback xmlns="">
          <p:pic>
            <p:nvPicPr>
              <p:cNvPr id="8" name="墨迹 7"/>
            </p:nvPicPr>
            <p:blipFill>
              <a:blip r:embed="rId9"/>
            </p:blipFill>
            <p:spPr>
              <a:xfrm>
                <a:off x="1600199" y="2019299"/>
                <a:ext cx="1428750" cy="266700"/>
              </a:xfrm>
              <a:prstGeom prst="rect"/>
            </p:spPr>
          </p:pic>
        </mc:Fallback>
      </mc:AlternateContent>
    </p:spTree>
    <p:custDataLst>
      <p:tags r:id="rId10"/>
    </p:custDataLst>
  </p:cSld>
  <p:clrMapOvr>
    <a:masterClrMapping/>
  </p:clrMapOvr>
  <p:transition spd="med" advTm="1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2873375" y="1058863"/>
            <a:ext cx="5075238" cy="16891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36" name="矩形 35"/>
          <p:cNvSpPr/>
          <p:nvPr/>
        </p:nvSpPr>
        <p:spPr>
          <a:xfrm>
            <a:off x="3654425" y="842963"/>
            <a:ext cx="3514725" cy="347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fontAlgn="auto"/>
            <a:r>
              <a:rPr lang="zh-CN" altLang="en-US" smtClean="0">
                <a:latin typeface="微软雅黑" panose="020B0503020204020204" pitchFamily="34" charset="-122"/>
                <a:ea typeface="微软雅黑" panose="020B0503020204020204" pitchFamily="34" charset="-122"/>
                <a:sym typeface="+mn-ea"/>
              </a:rPr>
              <a:t>登记范围</a:t>
            </a:r>
            <a:endParaRPr lang="zh-CN" altLang="en-US" strike="noStrike" noProof="1" smtClean="0">
              <a:latin typeface="微软雅黑" panose="020B0503020204020204" pitchFamily="34" charset="-122"/>
              <a:ea typeface="微软雅黑" panose="020B0503020204020204" pitchFamily="34" charset="-122"/>
            </a:endParaRPr>
          </a:p>
        </p:txBody>
      </p:sp>
      <p:sp>
        <p:nvSpPr>
          <p:cNvPr id="37" name="六边形 36"/>
          <p:cNvSpPr/>
          <p:nvPr/>
        </p:nvSpPr>
        <p:spPr>
          <a:xfrm>
            <a:off x="903288" y="2425700"/>
            <a:ext cx="1190625" cy="1025525"/>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fontAlgn="auto"/>
            <a:r>
              <a:rPr lang="zh-CN" altLang="en-US" sz="2400" strike="noStrike" noProof="1" dirty="0">
                <a:latin typeface="微软雅黑" panose="020B0503020204020204" pitchFamily="34" charset="-122"/>
                <a:ea typeface="微软雅黑" panose="020B0503020204020204" pitchFamily="34" charset="-122"/>
              </a:rPr>
              <a:t>认定规则</a:t>
            </a:r>
            <a:endParaRPr lang="zh-CN" altLang="en-US" sz="2400" strike="noStrike" noProof="1" dirty="0">
              <a:latin typeface="微软雅黑" panose="020B0503020204020204" pitchFamily="34" charset="-122"/>
              <a:ea typeface="微软雅黑" panose="020B0503020204020204" pitchFamily="34" charset="-122"/>
            </a:endParaRPr>
          </a:p>
        </p:txBody>
      </p:sp>
      <p:cxnSp>
        <p:nvCxnSpPr>
          <p:cNvPr id="38" name="直接箭头连接符 37"/>
          <p:cNvCxnSpPr>
            <a:stCxn id="37" idx="5"/>
            <a:endCxn id="35" idx="1"/>
          </p:cNvCxnSpPr>
          <p:nvPr/>
        </p:nvCxnSpPr>
        <p:spPr>
          <a:xfrm flipV="1">
            <a:off x="1838325" y="1903413"/>
            <a:ext cx="1035050" cy="522288"/>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7" idx="1"/>
            <a:endCxn id="45" idx="1"/>
          </p:cNvCxnSpPr>
          <p:nvPr/>
        </p:nvCxnSpPr>
        <p:spPr>
          <a:xfrm>
            <a:off x="1838325" y="3451225"/>
            <a:ext cx="1020763" cy="42545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14675" y="1276350"/>
            <a:ext cx="4537075" cy="1348105"/>
          </a:xfrm>
          <a:prstGeom prst="rect">
            <a:avLst/>
          </a:prstGeom>
          <a:noFill/>
          <a:ln w="9525">
            <a:noFill/>
          </a:ln>
        </p:spPr>
        <p:txBody>
          <a:bodyPr wrap="square" lIns="68584" tIns="34291" rIns="68584" bIns="34291" anchor="t">
            <a:spAutoFit/>
          </a:bodyPr>
          <a:p>
            <a:pPr>
              <a:lnSpc>
                <a:spcPct val="130000"/>
              </a:lnSpc>
            </a:pPr>
            <a:r>
              <a:rPr lang="en-US" altLang="zh-CN" sz="1200" dirty="0">
                <a:solidFill>
                  <a:srgbClr val="595959"/>
                </a:solidFill>
                <a:latin typeface="微软雅黑" panose="020B0503020204020204" pitchFamily="34" charset="-122"/>
                <a:ea typeface="微软雅黑" panose="020B0503020204020204" pitchFamily="34" charset="-122"/>
              </a:rPr>
              <a:t>    </a:t>
            </a:r>
            <a:r>
              <a:rPr lang="en-US" altLang="zh-CN" sz="1400" dirty="0">
                <a:solidFill>
                  <a:srgbClr val="595959"/>
                </a:solidFill>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  </a:t>
            </a:r>
            <a:r>
              <a:rPr lang="en-US" altLang="zh-CN" sz="1600" dirty="0">
                <a:solidFill>
                  <a:schemeClr val="tx1"/>
                </a:solidFill>
                <a:sym typeface="+mn-ea"/>
              </a:rPr>
              <a:t>自然人、法人、其他组织之间依法订立并已生效的技术开发、技术转让、</a:t>
            </a:r>
            <a:r>
              <a:rPr lang="zh-CN" altLang="en-US" sz="1600" dirty="0">
                <a:solidFill>
                  <a:schemeClr val="tx1"/>
                </a:solidFill>
                <a:sym typeface="+mn-ea"/>
              </a:rPr>
              <a:t>技术许可、</a:t>
            </a:r>
            <a:r>
              <a:rPr lang="en-US" altLang="zh-CN" sz="1600" dirty="0">
                <a:solidFill>
                  <a:schemeClr val="tx1"/>
                </a:solidFill>
                <a:sym typeface="+mn-ea"/>
              </a:rPr>
              <a:t>技术咨询和技术服务合同，按地域</a:t>
            </a:r>
            <a:r>
              <a:rPr lang="zh-CN" altLang="en-US" sz="1600" dirty="0">
                <a:solidFill>
                  <a:schemeClr val="tx1"/>
                </a:solidFill>
                <a:sym typeface="+mn-ea"/>
              </a:rPr>
              <a:t>、按</a:t>
            </a:r>
            <a:r>
              <a:rPr lang="en-US" altLang="zh-CN" sz="1600" dirty="0">
                <a:solidFill>
                  <a:schemeClr val="tx1"/>
                </a:solidFill>
                <a:sym typeface="+mn-ea"/>
              </a:rPr>
              <a:t>卖方一次性认定登记。</a:t>
            </a:r>
            <a:r>
              <a:rPr lang="en-US" altLang="zh-CN" sz="1400" dirty="0">
                <a:solidFill>
                  <a:schemeClr val="tx1"/>
                </a:solidFill>
                <a:sym typeface="+mn-ea"/>
              </a:rPr>
              <a:t> </a:t>
            </a:r>
            <a:endParaRPr lang="en-US" altLang="zh-CN" sz="1400" dirty="0">
              <a:solidFill>
                <a:schemeClr val="tx1"/>
              </a:solidFill>
              <a:latin typeface="微软雅黑" panose="020B0503020204020204" pitchFamily="34" charset="-122"/>
              <a:ea typeface="微软雅黑" panose="020B0503020204020204" pitchFamily="34" charset="-122"/>
              <a:sym typeface="+mn-ea"/>
            </a:endParaRPr>
          </a:p>
        </p:txBody>
      </p:sp>
      <p:sp>
        <p:nvSpPr>
          <p:cNvPr id="45" name="矩形 44"/>
          <p:cNvSpPr/>
          <p:nvPr/>
        </p:nvSpPr>
        <p:spPr>
          <a:xfrm>
            <a:off x="2859088" y="3003550"/>
            <a:ext cx="5089525" cy="174625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46" name="矩形 45"/>
          <p:cNvSpPr/>
          <p:nvPr/>
        </p:nvSpPr>
        <p:spPr>
          <a:xfrm>
            <a:off x="3625850" y="2859088"/>
            <a:ext cx="3516313" cy="347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fontAlgn="auto"/>
            <a:r>
              <a:rPr lang="zh-CN" altLang="en-US" strike="noStrike" noProof="1" smtClean="0">
                <a:latin typeface="微软雅黑" panose="020B0503020204020204" pitchFamily="34" charset="-122"/>
                <a:ea typeface="微软雅黑" panose="020B0503020204020204" pitchFamily="34" charset="-122"/>
              </a:rPr>
              <a:t>合同要件</a:t>
            </a:r>
            <a:endParaRPr lang="zh-CN" altLang="en-US" strike="noStrike" noProof="1" smtClean="0">
              <a:latin typeface="微软雅黑" panose="020B0503020204020204" pitchFamily="34" charset="-122"/>
              <a:ea typeface="微软雅黑" panose="020B0503020204020204" pitchFamily="34" charset="-122"/>
            </a:endParaRPr>
          </a:p>
        </p:txBody>
      </p:sp>
      <p:sp>
        <p:nvSpPr>
          <p:cNvPr id="47" name="TextBox 46"/>
          <p:cNvSpPr txBox="1"/>
          <p:nvPr/>
        </p:nvSpPr>
        <p:spPr>
          <a:xfrm>
            <a:off x="3132138" y="3363913"/>
            <a:ext cx="4537075" cy="1028065"/>
          </a:xfrm>
          <a:prstGeom prst="rect">
            <a:avLst/>
          </a:prstGeom>
          <a:noFill/>
          <a:ln w="9525">
            <a:noFill/>
          </a:ln>
        </p:spPr>
        <p:txBody>
          <a:bodyPr wrap="square" lIns="68584" tIns="34291" rIns="68584" bIns="34291" anchor="t">
            <a:spAutoFit/>
          </a:bodyPr>
          <a:p>
            <a:pPr>
              <a:lnSpc>
                <a:spcPct val="130000"/>
              </a:lnSpc>
            </a:pPr>
            <a:r>
              <a:rPr lang="en-US" altLang="zh-CN" sz="1200" dirty="0">
                <a:solidFill>
                  <a:srgbClr val="595959"/>
                </a:solidFill>
                <a:latin typeface="微软雅黑" panose="020B0503020204020204" pitchFamily="34" charset="-122"/>
                <a:ea typeface="微软雅黑" panose="020B0503020204020204" pitchFamily="34" charset="-122"/>
              </a:rPr>
              <a:t>     </a:t>
            </a:r>
            <a:r>
              <a:rPr sz="1600" dirty="0">
                <a:latin typeface="微软雅黑" panose="020B0503020204020204" pitchFamily="34" charset="-122"/>
                <a:ea typeface="微软雅黑" panose="020B0503020204020204" pitchFamily="34" charset="-122"/>
              </a:rPr>
              <a:t>申请认定登记的合同，其标的技术内容应当详实、具体，主要条款齐备，当事人各方的权利义务</a:t>
            </a:r>
            <a:r>
              <a:rPr lang="zh-CN" sz="1600" dirty="0">
                <a:latin typeface="微软雅黑" panose="020B0503020204020204" pitchFamily="34" charset="-122"/>
                <a:ea typeface="微软雅黑" panose="020B0503020204020204" pitchFamily="34" charset="-122"/>
              </a:rPr>
              <a:t>、知识产权归属</a:t>
            </a:r>
            <a:r>
              <a:rPr sz="1600" dirty="0">
                <a:latin typeface="微软雅黑" panose="020B0503020204020204" pitchFamily="34" charset="-122"/>
                <a:ea typeface="微软雅黑" panose="020B0503020204020204" pitchFamily="34" charset="-122"/>
              </a:rPr>
              <a:t>明确。</a:t>
            </a:r>
            <a:r>
              <a:rPr lang="en-US" altLang="zh-CN" sz="1600" dirty="0">
                <a:solidFill>
                  <a:srgbClr val="595959"/>
                </a:solidFill>
                <a:latin typeface="微软雅黑" panose="020B0503020204020204" pitchFamily="34" charset="-122"/>
                <a:ea typeface="微软雅黑" panose="020B0503020204020204" pitchFamily="34" charset="-122"/>
              </a:rPr>
              <a:t> </a:t>
            </a:r>
            <a:endParaRPr lang="zh-CN" altLang="en-US" sz="1600" dirty="0">
              <a:solidFill>
                <a:srgbClr val="595959"/>
              </a:solidFill>
              <a:latin typeface="微软雅黑" panose="020B0503020204020204" pitchFamily="34" charset="-122"/>
              <a:ea typeface="微软雅黑" panose="020B0503020204020204" pitchFamily="34" charset="-122"/>
            </a:endParaRPr>
          </a:p>
        </p:txBody>
      </p:sp>
      <p:sp>
        <p:nvSpPr>
          <p:cNvPr id="13322" name="TextBox 18"/>
          <p:cNvSpPr txBox="1"/>
          <p:nvPr/>
        </p:nvSpPr>
        <p:spPr>
          <a:xfrm>
            <a:off x="312738" y="58738"/>
            <a:ext cx="3060700" cy="460375"/>
          </a:xfrm>
          <a:prstGeom prst="rect">
            <a:avLst/>
          </a:prstGeom>
          <a:noFill/>
          <a:ln w="9525">
            <a:noFill/>
          </a:ln>
        </p:spPr>
        <p:txBody>
          <a:bodyPr wrap="square" anchor="t">
            <a:spAutoFit/>
          </a:bodyPr>
          <a:p>
            <a:pPr>
              <a:lnSpc>
                <a:spcPct val="120000"/>
              </a:lnSpc>
            </a:pPr>
            <a:r>
              <a:rPr lang="zh-CN" altLang="en-US" sz="2000" b="1" dirty="0">
                <a:solidFill>
                  <a:srgbClr val="A94D28"/>
                </a:solidFill>
                <a:latin typeface="微软雅黑" panose="020B0503020204020204" pitchFamily="34" charset="-122"/>
                <a:ea typeface="微软雅黑" panose="020B0503020204020204" pitchFamily="34" charset="-122"/>
              </a:rPr>
              <a:t>一、认定规则</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par>
                                <p:cTn id="12" presetID="22" presetClass="entr" presetSubtype="8"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outVertical)">
                                      <p:cBhvr>
                                        <p:cTn id="18" dur="500"/>
                                        <p:tgtEl>
                                          <p:spTgt spid="36"/>
                                        </p:tgtEl>
                                      </p:cBhvr>
                                    </p:animEffect>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41"/>
                                        </p:tgtEl>
                                        <p:attrNameLst>
                                          <p:attrName>style.visibility</p:attrName>
                                        </p:attrNameLst>
                                      </p:cBhvr>
                                      <p:to>
                                        <p:strVal val="visible"/>
                                      </p:to>
                                    </p:set>
                                    <p:animEffect transition="in" filter="wipe(left)">
                                      <p:cBhvr>
                                        <p:cTn id="27" dur="100"/>
                                        <p:tgtEl>
                                          <p:spTgt spid="41"/>
                                        </p:tgtEl>
                                      </p:cBhvr>
                                    </p:animEffect>
                                  </p:childTnLst>
                                </p:cTn>
                              </p:par>
                              <p:par>
                                <p:cTn id="28" presetID="36" presetClass="emph" presetSubtype="0" fill="hold" grpId="1" nodeType="withEffect">
                                  <p:stCondLst>
                                    <p:cond delay="0"/>
                                  </p:stCondLst>
                                  <p:iterate type="lt">
                                    <p:tmPct val="30000"/>
                                  </p:iterate>
                                  <p:childTnLst>
                                    <p:animScale>
                                      <p:cBhvr>
                                        <p:cTn id="29" dur="50" autoRev="1" fill="hold">
                                          <p:stCondLst>
                                            <p:cond delay="0"/>
                                          </p:stCondLst>
                                        </p:cTn>
                                        <p:tgtEl>
                                          <p:spTgt spid="41"/>
                                        </p:tgtEl>
                                      </p:cBhvr>
                                      <p:to x="80000" y="100000"/>
                                    </p:animScale>
                                    <p:anim by="(#ppt_w*0.10)" calcmode="lin" valueType="num">
                                      <p:cBhvr>
                                        <p:cTn id="30" dur="50" autoRev="1" fill="hold">
                                          <p:stCondLst>
                                            <p:cond delay="0"/>
                                          </p:stCondLst>
                                        </p:cTn>
                                        <p:tgtEl>
                                          <p:spTgt spid="41"/>
                                        </p:tgtEl>
                                        <p:attrNameLst>
                                          <p:attrName>ppt_x</p:attrName>
                                        </p:attrNameLst>
                                      </p:cBhvr>
                                    </p:anim>
                                    <p:anim by="(-#ppt_w*0.10)" calcmode="lin" valueType="num">
                                      <p:cBhvr>
                                        <p:cTn id="31" dur="50" autoRev="1" fill="hold">
                                          <p:stCondLst>
                                            <p:cond delay="0"/>
                                          </p:stCondLst>
                                        </p:cTn>
                                        <p:tgtEl>
                                          <p:spTgt spid="41"/>
                                        </p:tgtEl>
                                        <p:attrNameLst>
                                          <p:attrName>ppt_y</p:attrName>
                                        </p:attrNameLst>
                                      </p:cBhvr>
                                    </p:anim>
                                    <p:animRot by="-480000">
                                      <p:cBhvr>
                                        <p:cTn id="32" dur="50" autoRev="1" fill="hold">
                                          <p:stCondLst>
                                            <p:cond delay="0"/>
                                          </p:stCondLst>
                                        </p:cTn>
                                        <p:tgtEl>
                                          <p:spTgt spid="41"/>
                                        </p:tgtEl>
                                        <p:attrNameLst>
                                          <p:attrName>r</p:attrName>
                                        </p:attrNameLst>
                                      </p:cBhvr>
                                    </p:animRot>
                                  </p:childTnLst>
                                </p:cTn>
                              </p:par>
                            </p:childTnLst>
                          </p:cTn>
                        </p:par>
                        <p:par>
                          <p:cTn id="33" fill="hold">
                            <p:stCondLst>
                              <p:cond delay="4230"/>
                            </p:stCondLst>
                            <p:childTnLst>
                              <p:par>
                                <p:cTn id="34" presetID="16" presetClass="entr" presetSubtype="37"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arn(outVertical)">
                                      <p:cBhvr>
                                        <p:cTn id="36" dur="500"/>
                                        <p:tgtEl>
                                          <p:spTgt spid="46"/>
                                        </p:tgtEl>
                                      </p:cBhvr>
                                    </p:animEffect>
                                  </p:childTnLst>
                                </p:cTn>
                              </p:par>
                            </p:childTnLst>
                          </p:cTn>
                        </p:par>
                        <p:par>
                          <p:cTn id="37" fill="hold">
                            <p:stCondLst>
                              <p:cond delay="4730"/>
                            </p:stCondLst>
                            <p:childTnLst>
                              <p:par>
                                <p:cTn id="38" presetID="2" presetClass="entr" presetSubtype="1"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0-#ppt_h/2"/>
                                          </p:val>
                                        </p:tav>
                                        <p:tav tm="100000">
                                          <p:val>
                                            <p:strVal val="#ppt_y"/>
                                          </p:val>
                                        </p:tav>
                                      </p:tavLst>
                                    </p:anim>
                                  </p:childTnLst>
                                </p:cTn>
                              </p:par>
                            </p:childTnLst>
                          </p:cTn>
                        </p:par>
                        <p:par>
                          <p:cTn id="42" fill="hold">
                            <p:stCondLst>
                              <p:cond delay="5230"/>
                            </p:stCondLst>
                            <p:childTnLst>
                              <p:par>
                                <p:cTn id="43" presetID="22" presetClass="entr" presetSubtype="8" fill="hold" grpId="0" nodeType="afterEffect">
                                  <p:stCondLst>
                                    <p:cond delay="0"/>
                                  </p:stCondLst>
                                  <p:iterate type="lt">
                                    <p:tmPct val="30000"/>
                                  </p:iterate>
                                  <p:childTnLst>
                                    <p:set>
                                      <p:cBhvr>
                                        <p:cTn id="44" dur="1" fill="hold">
                                          <p:stCondLst>
                                            <p:cond delay="0"/>
                                          </p:stCondLst>
                                        </p:cTn>
                                        <p:tgtEl>
                                          <p:spTgt spid="47"/>
                                        </p:tgtEl>
                                        <p:attrNameLst>
                                          <p:attrName>style.visibility</p:attrName>
                                        </p:attrNameLst>
                                      </p:cBhvr>
                                      <p:to>
                                        <p:strVal val="visible"/>
                                      </p:to>
                                    </p:set>
                                    <p:animEffect transition="in" filter="wipe(left)">
                                      <p:cBhvr>
                                        <p:cTn id="45" dur="100"/>
                                        <p:tgtEl>
                                          <p:spTgt spid="47"/>
                                        </p:tgtEl>
                                      </p:cBhvr>
                                    </p:animEffect>
                                  </p:childTnLst>
                                </p:cTn>
                              </p:par>
                              <p:par>
                                <p:cTn id="46" presetID="36" presetClass="emph" presetSubtype="0" fill="hold" grpId="1" nodeType="withEffect">
                                  <p:stCondLst>
                                    <p:cond delay="0"/>
                                  </p:stCondLst>
                                  <p:iterate type="lt">
                                    <p:tmPct val="30000"/>
                                  </p:iterate>
                                  <p:childTnLst>
                                    <p:animScale>
                                      <p:cBhvr>
                                        <p:cTn id="47" dur="50" autoRev="1" fill="hold">
                                          <p:stCondLst>
                                            <p:cond delay="0"/>
                                          </p:stCondLst>
                                        </p:cTn>
                                        <p:tgtEl>
                                          <p:spTgt spid="47"/>
                                        </p:tgtEl>
                                      </p:cBhvr>
                                      <p:to x="80000" y="100000"/>
                                    </p:animScale>
                                    <p:anim by="(#ppt_w*0.10)" calcmode="lin" valueType="num">
                                      <p:cBhvr>
                                        <p:cTn id="48" dur="50" autoRev="1" fill="hold">
                                          <p:stCondLst>
                                            <p:cond delay="0"/>
                                          </p:stCondLst>
                                        </p:cTn>
                                        <p:tgtEl>
                                          <p:spTgt spid="47"/>
                                        </p:tgtEl>
                                        <p:attrNameLst>
                                          <p:attrName>ppt_x</p:attrName>
                                        </p:attrNameLst>
                                      </p:cBhvr>
                                    </p:anim>
                                    <p:anim by="(-#ppt_w*0.10)" calcmode="lin" valueType="num">
                                      <p:cBhvr>
                                        <p:cTn id="49" dur="50" autoRev="1" fill="hold">
                                          <p:stCondLst>
                                            <p:cond delay="0"/>
                                          </p:stCondLst>
                                        </p:cTn>
                                        <p:tgtEl>
                                          <p:spTgt spid="47"/>
                                        </p:tgtEl>
                                        <p:attrNameLst>
                                          <p:attrName>ppt_y</p:attrName>
                                        </p:attrNameLst>
                                      </p:cBhvr>
                                    </p:anim>
                                    <p:animRot by="-480000">
                                      <p:cBhvr>
                                        <p:cTn id="50"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animBg="1"/>
      <p:bldP spid="41" grpId="0"/>
      <p:bldP spid="41" grpId="1"/>
      <p:bldP spid="45" grpId="0" bldLvl="0" animBg="1"/>
      <p:bldP spid="46" grpId="0" bldLvl="0" animBg="1"/>
      <p:bldP spid="47" grpId="0"/>
      <p:bldP spid="4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1"/>
          <p:cNvSpPr>
            <a:spLocks noGrp="1"/>
          </p:cNvSpPr>
          <p:nvPr>
            <p:ph type="title" hasCustomPrompt="1"/>
          </p:nvPr>
        </p:nvSpPr>
        <p:spPr>
          <a:xfrm>
            <a:off x="411480" y="68580"/>
            <a:ext cx="8302625" cy="412750"/>
          </a:xfrm>
        </p:spPr>
        <p:txBody>
          <a:bodyPr vert="horz" lIns="90000" tIns="46800" rIns="90000" bIns="0" anchor="b">
            <a:normAutofit fontScale="90000"/>
          </a:bodyPr>
          <a:p>
            <a:pPr algn="l" defTabSz="914400">
              <a:lnSpc>
                <a:spcPct val="150000"/>
              </a:lnSpc>
              <a:buNone/>
            </a:pPr>
            <a:r>
              <a:rPr lang="en-US" sz="2220" b="1" kern="1200" baseline="0">
                <a:solidFill>
                  <a:srgbClr val="A94D28"/>
                </a:solidFill>
                <a:latin typeface="+mn-lt"/>
                <a:ea typeface="+mn-lt"/>
                <a:cs typeface="+mn-lt"/>
              </a:rPr>
              <a:t>1-4</a:t>
            </a:r>
            <a:r>
              <a:rPr lang="zh-CN" altLang="en-US" sz="2220" b="1" kern="1200" baseline="0">
                <a:solidFill>
                  <a:srgbClr val="A94D28"/>
                </a:solidFill>
                <a:latin typeface="+mn-lt"/>
                <a:ea typeface="+mn-lt"/>
                <a:cs typeface="+mn-lt"/>
              </a:rPr>
              <a:t>、登录“湖北省技术合同认定登记系统”</a:t>
            </a:r>
            <a:endParaRPr lang="zh-CN" altLang="en-US" sz="2220" b="1" kern="1200" baseline="0">
              <a:solidFill>
                <a:srgbClr val="A94D28"/>
              </a:solidFill>
              <a:latin typeface="+mn-lt"/>
              <a:ea typeface="+mn-lt"/>
              <a:cs typeface="+mn-lt"/>
            </a:endParaRPr>
          </a:p>
        </p:txBody>
      </p:sp>
      <p:pic>
        <p:nvPicPr>
          <p:cNvPr id="81922" name="图片 2" descr="计入系统"/>
          <p:cNvPicPr>
            <a:picLocks noChangeAspect="1"/>
          </p:cNvPicPr>
          <p:nvPr/>
        </p:nvPicPr>
        <p:blipFill>
          <a:blip r:embed="rId1"/>
          <a:stretch>
            <a:fillRect/>
          </a:stretch>
        </p:blipFill>
        <p:spPr>
          <a:xfrm>
            <a:off x="411163" y="565150"/>
            <a:ext cx="8302625" cy="4454525"/>
          </a:xfrm>
          <a:prstGeom prst="rect">
            <a:avLst/>
          </a:prstGeom>
          <a:noFill/>
          <a:ln w="9525">
            <a:noFill/>
          </a:ln>
        </p:spPr>
      </p:pic>
    </p:spTree>
    <p:custDataLst>
      <p:tags r:id="rId2"/>
    </p:custDataLst>
  </p:cSld>
  <p:clrMapOvr>
    <a:masterClrMapping/>
  </p:clrMapOvr>
  <p:transition spd="med" advTm="10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nvPr>
        </p:nvSpPr>
        <p:spPr>
          <a:xfrm>
            <a:off x="2568575" y="427038"/>
            <a:ext cx="6480175" cy="493713"/>
          </a:xfrm>
        </p:spPr>
        <p:txBody>
          <a:bodyPr lIns="90000" tIns="46800" rIns="90000" bIns="0" anchor="b" anchorCtr="0">
            <a:normAutofit fontScale="90000"/>
          </a:bodyPr>
          <a:p>
            <a:pPr algn="l" fontAlgn="auto"/>
            <a:r>
              <a:rPr lang="en-US" altLang="zh-CN" sz="1445" b="0" strike="noStrike" noProof="1">
                <a:solidFill>
                  <a:schemeClr val="tx1"/>
                </a:solidFill>
              </a:rPr>
              <a:t>1</a:t>
            </a:r>
            <a:r>
              <a:rPr lang="zh-CN" altLang="en-US" sz="1445" b="0" strike="noStrike" noProof="1">
                <a:solidFill>
                  <a:schemeClr val="tx1"/>
                </a:solidFill>
              </a:rPr>
              <a:t>、武汉市技术合同（吸纳境外技术除外）申报类型只能为</a:t>
            </a:r>
            <a:r>
              <a:rPr lang="en-US" altLang="zh-CN" sz="1445" b="0" strike="noStrike" noProof="1">
                <a:solidFill>
                  <a:schemeClr val="tx1"/>
                </a:solidFill>
              </a:rPr>
              <a:t>“</a:t>
            </a:r>
            <a:r>
              <a:rPr lang="zh-CN" altLang="en-US" sz="1445" b="0" strike="noStrike" noProof="1">
                <a:solidFill>
                  <a:srgbClr val="FF0000"/>
                </a:solidFill>
              </a:rPr>
              <a:t>卖方申请</a:t>
            </a:r>
            <a:r>
              <a:rPr lang="en-US" altLang="zh-CN" sz="1445" b="0" strike="noStrike" noProof="1">
                <a:solidFill>
                  <a:schemeClr val="tx1"/>
                </a:solidFill>
              </a:rPr>
              <a:t>”</a:t>
            </a:r>
            <a:r>
              <a:rPr lang="zh-CN" altLang="en-US" sz="1445" b="0" strike="noStrike" noProof="1">
                <a:solidFill>
                  <a:schemeClr val="tx1"/>
                </a:solidFill>
              </a:rPr>
              <a:t>。</a:t>
            </a:r>
            <a:br>
              <a:rPr lang="zh-CN" altLang="en-US" sz="1445" b="0">
                <a:solidFill>
                  <a:schemeClr val="tx1"/>
                </a:solidFill>
              </a:rPr>
            </a:br>
            <a:r>
              <a:rPr lang="en-US" altLang="zh-CN" sz="1445" b="0" strike="noStrike" noProof="1">
                <a:solidFill>
                  <a:schemeClr val="tx1"/>
                </a:solidFill>
              </a:rPr>
              <a:t>2</a:t>
            </a:r>
            <a:r>
              <a:rPr lang="zh-CN" altLang="en-US" sz="1445" b="0" strike="noStrike" noProof="1">
                <a:solidFill>
                  <a:schemeClr val="tx1"/>
                </a:solidFill>
              </a:rPr>
              <a:t>、</a:t>
            </a:r>
            <a:r>
              <a:rPr lang="en-US" altLang="zh-CN" sz="1445" b="0" strike="noStrike" noProof="1">
                <a:solidFill>
                  <a:schemeClr val="tx1"/>
                </a:solidFill>
              </a:rPr>
              <a:t>一</a:t>
            </a:r>
            <a:r>
              <a:rPr lang="zh-CN" altLang="en-US" sz="1445" b="0" strike="noStrike" noProof="1">
                <a:solidFill>
                  <a:schemeClr val="tx1"/>
                </a:solidFill>
              </a:rPr>
              <a:t>般按属地</a:t>
            </a:r>
            <a:r>
              <a:rPr lang="zh-CN" altLang="en-US" sz="1440" strike="noStrike" noProof="1">
                <a:solidFill>
                  <a:schemeClr val="tx1"/>
                </a:solidFill>
                <a:sym typeface="+mn-ea"/>
              </a:rPr>
              <a:t>（卖方注册地）</a:t>
            </a:r>
            <a:r>
              <a:rPr lang="zh-CN" altLang="en-US" sz="1445" b="0" strike="noStrike" noProof="1">
                <a:solidFill>
                  <a:schemeClr val="tx1"/>
                </a:solidFill>
              </a:rPr>
              <a:t>管理原则选择审核登记站。</a:t>
            </a:r>
            <a:br>
              <a:rPr lang="zh-CN" altLang="en-US" sz="1445" b="0">
                <a:solidFill>
                  <a:schemeClr val="tx1"/>
                </a:solidFill>
              </a:rPr>
            </a:br>
            <a:r>
              <a:rPr lang="en-US" altLang="zh-CN" sz="1440" strike="noStrike" noProof="1">
                <a:solidFill>
                  <a:schemeClr val="tx1"/>
                </a:solidFill>
                <a:sym typeface="+mn-ea"/>
              </a:rPr>
              <a:t>3</a:t>
            </a:r>
            <a:r>
              <a:rPr lang="zh-CN" altLang="en-US" sz="1440" strike="noStrike" noProof="1">
                <a:solidFill>
                  <a:schemeClr val="tx1"/>
                </a:solidFill>
                <a:sym typeface="+mn-ea"/>
              </a:rPr>
              <a:t>、武汉市吸纳境外（国外及港澳台地区）技术申报类型为</a:t>
            </a:r>
            <a:r>
              <a:rPr lang="en-US" altLang="zh-CN" sz="1440" strike="noStrike" noProof="1">
                <a:solidFill>
                  <a:schemeClr val="tx1"/>
                </a:solidFill>
                <a:sym typeface="+mn-ea"/>
              </a:rPr>
              <a:t>“</a:t>
            </a:r>
            <a:r>
              <a:rPr lang="zh-CN" altLang="en-US" sz="1440" strike="noStrike" noProof="1">
                <a:solidFill>
                  <a:srgbClr val="FF0000"/>
                </a:solidFill>
                <a:sym typeface="+mn-ea"/>
              </a:rPr>
              <a:t>买方申请</a:t>
            </a:r>
            <a:r>
              <a:rPr lang="en-US" altLang="zh-CN" sz="1440" strike="noStrike" noProof="1">
                <a:solidFill>
                  <a:schemeClr val="tx1"/>
                </a:solidFill>
                <a:sym typeface="+mn-ea"/>
              </a:rPr>
              <a:t>”</a:t>
            </a:r>
            <a:r>
              <a:rPr lang="zh-CN" altLang="en-US" sz="1440" strike="noStrike" noProof="1">
                <a:solidFill>
                  <a:schemeClr val="tx1"/>
                </a:solidFill>
                <a:sym typeface="+mn-ea"/>
              </a:rPr>
              <a:t>。</a:t>
            </a:r>
            <a:endParaRPr lang="zh-CN" altLang="en-US" sz="1445" b="0" strike="noStrike" noProof="1">
              <a:solidFill>
                <a:schemeClr val="tx1"/>
              </a:solidFill>
            </a:endParaRPr>
          </a:p>
        </p:txBody>
      </p:sp>
      <p:sp>
        <p:nvSpPr>
          <p:cNvPr id="3" name="标题 1"/>
          <p:cNvSpPr>
            <a:spLocks noGrp="1"/>
          </p:cNvSpPr>
          <p:nvPr/>
        </p:nvSpPr>
        <p:spPr>
          <a:xfrm>
            <a:off x="403225" y="323850"/>
            <a:ext cx="2187575" cy="438150"/>
          </a:xfrm>
          <a:prstGeom prst="rect">
            <a:avLst/>
          </a:prstGeom>
        </p:spPr>
        <p:txBody>
          <a:bodyPr vert="horz" lIns="67500" tIns="35100" rIns="67500" bIns="0" rtlCol="0" anchor="b" anchorCtr="0">
            <a:norm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fontAlgn="auto"/>
            <a:r>
              <a:rPr lang="en-US" altLang="zh-CN" sz="2000" strike="noStrike" noProof="1">
                <a:solidFill>
                  <a:srgbClr val="A94D28"/>
                </a:solidFill>
                <a:latin typeface="+mn-lt"/>
                <a:ea typeface="+mn-lt"/>
                <a:cs typeface="+mn-lt"/>
              </a:rPr>
              <a:t>1-5</a:t>
            </a:r>
            <a:r>
              <a:rPr lang="zh-CN" altLang="en-US" sz="2000" strike="noStrike" noProof="1">
                <a:solidFill>
                  <a:srgbClr val="A94D28"/>
                </a:solidFill>
                <a:latin typeface="+mn-lt"/>
                <a:ea typeface="+mn-lt"/>
                <a:cs typeface="+mn-lt"/>
              </a:rPr>
              <a:t>、录入信息</a:t>
            </a:r>
            <a:endParaRPr lang="zh-CN" altLang="en-US" sz="2000" strike="noStrike" noProof="1">
              <a:solidFill>
                <a:srgbClr val="A94D28"/>
              </a:solidFill>
              <a:latin typeface="+mn-lt"/>
              <a:ea typeface="+mn-lt"/>
              <a:cs typeface="+mn-lt"/>
            </a:endParaRPr>
          </a:p>
        </p:txBody>
      </p:sp>
      <p:pic>
        <p:nvPicPr>
          <p:cNvPr id="82947" name="图片 4" descr="录入合同2"/>
          <p:cNvPicPr>
            <a:picLocks noChangeAspect="1"/>
          </p:cNvPicPr>
          <p:nvPr/>
        </p:nvPicPr>
        <p:blipFill>
          <a:blip r:embed="rId1"/>
          <a:stretch>
            <a:fillRect/>
          </a:stretch>
        </p:blipFill>
        <p:spPr>
          <a:xfrm>
            <a:off x="485775" y="1065213"/>
            <a:ext cx="8289925" cy="3902075"/>
          </a:xfrm>
          <a:prstGeom prst="rect">
            <a:avLst/>
          </a:prstGeom>
          <a:noFill/>
          <a:ln w="9525">
            <a:noFill/>
          </a:ln>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3881438" y="2624138"/>
              <a:ext cx="600075" cy="166688"/>
            </p14:xfrm>
          </p:contentPart>
        </mc:Choice>
        <mc:Fallback xmlns="">
          <p:pic>
            <p:nvPicPr>
              <p:cNvPr id="4" name="墨迹 3"/>
            </p:nvPicPr>
            <p:blipFill>
              <a:blip r:embed="rId3"/>
            </p:blipFill>
            <p:spPr>
              <a:xfrm>
                <a:off x="3881438" y="2624138"/>
                <a:ext cx="600075" cy="1666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3114674" y="1543050"/>
              <a:ext cx="857250" cy="242888"/>
            </p14:xfrm>
          </p:contentPart>
        </mc:Choice>
        <mc:Fallback xmlns="">
          <p:pic>
            <p:nvPicPr>
              <p:cNvPr id="6" name="墨迹 5"/>
            </p:nvPicPr>
            <p:blipFill>
              <a:blip r:embed="rId5"/>
            </p:blipFill>
            <p:spPr>
              <a:xfrm>
                <a:off x="3114674" y="1543050"/>
                <a:ext cx="857250" cy="2428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767013" y="2914649"/>
              <a:ext cx="2552700" cy="152400"/>
            </p14:xfrm>
          </p:contentPart>
        </mc:Choice>
        <mc:Fallback xmlns="">
          <p:pic>
            <p:nvPicPr>
              <p:cNvPr id="7" name="墨迹 6"/>
            </p:nvPicPr>
            <p:blipFill>
              <a:blip r:embed="rId7"/>
            </p:blipFill>
            <p:spPr>
              <a:xfrm>
                <a:off x="2767013" y="2914649"/>
                <a:ext cx="2552700" cy="152400"/>
              </a:xfrm>
              <a:prstGeom prst="rect"/>
            </p:spPr>
          </p:pic>
        </mc:Fallback>
      </mc:AlternateContent>
    </p:spTree>
    <p:custDataLst>
      <p:tags r:id="rId8"/>
    </p:custDataLst>
  </p:cSld>
  <p:clrMapOvr>
    <a:masterClrMapping/>
  </p:clrMapOvr>
  <p:transition spd="med" advTm="10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nvPr>
        </p:nvSpPr>
        <p:spPr>
          <a:xfrm>
            <a:off x="107950" y="195580"/>
            <a:ext cx="2556510" cy="390525"/>
          </a:xfrm>
        </p:spPr>
        <p:txBody>
          <a:bodyPr lIns="90000" tIns="46800" rIns="90000" bIns="0" anchor="b" anchorCtr="0">
            <a:normAutofit/>
          </a:bodyPr>
          <a:p>
            <a:pPr fontAlgn="auto"/>
            <a:r>
              <a:rPr lang="en-US" altLang="zh-CN" sz="2000" b="1" strike="noStrike" noProof="1">
                <a:solidFill>
                  <a:srgbClr val="A94D28"/>
                </a:solidFill>
              </a:rPr>
              <a:t>1-6</a:t>
            </a:r>
            <a:r>
              <a:rPr lang="zh-CN" altLang="en-US" sz="2000" b="1" strike="noStrike" noProof="1">
                <a:solidFill>
                  <a:srgbClr val="A94D28"/>
                </a:solidFill>
              </a:rPr>
              <a:t>、合同报送</a:t>
            </a:r>
            <a:endParaRPr lang="zh-CN" altLang="en-US" sz="2000" b="1" strike="noStrike" noProof="1">
              <a:solidFill>
                <a:srgbClr val="A94D28"/>
              </a:solidFill>
            </a:endParaRPr>
          </a:p>
        </p:txBody>
      </p:sp>
      <p:sp>
        <p:nvSpPr>
          <p:cNvPr id="84994" name="标题 1"/>
          <p:cNvSpPr>
            <a:spLocks noGrp="1"/>
          </p:cNvSpPr>
          <p:nvPr/>
        </p:nvSpPr>
        <p:spPr>
          <a:xfrm>
            <a:off x="2512695" y="268605"/>
            <a:ext cx="6631305" cy="690245"/>
          </a:xfrm>
          <a:prstGeom prst="rect">
            <a:avLst/>
          </a:prstGeom>
          <a:noFill/>
          <a:ln w="9525">
            <a:noFill/>
          </a:ln>
        </p:spPr>
        <p:txBody>
          <a:bodyPr lIns="67500" tIns="35100" rIns="67500" bIns="0" anchor="b"/>
          <a:p>
            <a:r>
              <a:rPr lang="zh-CN" altLang="en-US"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方式</a:t>
            </a:r>
            <a:r>
              <a:rPr lang="en-US" altLang="zh-CN"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1200" baseline="0">
                <a:latin typeface="微软雅黑" panose="020B0503020204020204" pitchFamily="34" charset="-122"/>
                <a:ea typeface="微软雅黑" panose="020B0503020204020204" pitchFamily="34" charset="-122"/>
                <a:sym typeface="微软雅黑" panose="020B0503020204020204" pitchFamily="34" charset="-122"/>
              </a:rPr>
              <a:t>当事人可以选择合同正本</a:t>
            </a:r>
            <a:r>
              <a:rPr lang="zh-CN" altLang="zh-CN"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扫描上传</a:t>
            </a:r>
            <a:r>
              <a:rPr lang="zh-CN" altLang="en-US" sz="1200" baseline="0">
                <a:latin typeface="微软雅黑" panose="020B0503020204020204" pitchFamily="34" charset="-122"/>
                <a:ea typeface="微软雅黑" panose="020B0503020204020204" pitchFamily="34" charset="-122"/>
                <a:sym typeface="微软雅黑" panose="020B0503020204020204" pitchFamily="34" charset="-122"/>
              </a:rPr>
              <a:t>，登记站在线受理登记。</a:t>
            </a:r>
            <a:endParaRPr lang="zh-CN" altLang="en-US" sz="1200" baseline="0">
              <a:latin typeface="微软雅黑" panose="020B0503020204020204" pitchFamily="34" charset="-122"/>
              <a:ea typeface="微软雅黑" panose="020B0503020204020204" pitchFamily="34" charset="-122"/>
            </a:endParaRPr>
          </a:p>
          <a:p>
            <a:r>
              <a:rPr lang="zh-CN" altLang="en-US"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方式</a:t>
            </a:r>
            <a:r>
              <a:rPr lang="en-US" altLang="zh-CN"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1200" baseline="0">
                <a:latin typeface="微软雅黑" panose="020B0503020204020204" pitchFamily="34" charset="-122"/>
                <a:ea typeface="微软雅黑" panose="020B0503020204020204" pitchFamily="34" charset="-122"/>
                <a:sym typeface="微软雅黑" panose="020B0503020204020204" pitchFamily="34" charset="-122"/>
              </a:rPr>
              <a:t>当事人</a:t>
            </a:r>
            <a:r>
              <a:rPr lang="zh-CN" altLang="en-US" sz="1200" baseline="0">
                <a:latin typeface="微软雅黑" panose="020B0503020204020204" pitchFamily="34" charset="-122"/>
                <a:ea typeface="微软雅黑" panose="020B0503020204020204" pitchFamily="34" charset="-122"/>
                <a:sym typeface="微软雅黑" panose="020B0503020204020204" pitchFamily="34" charset="-122"/>
              </a:rPr>
              <a:t>可以选择报送合同</a:t>
            </a:r>
            <a:r>
              <a:rPr lang="zh-CN" altLang="en-US" sz="1200" baseline="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原件或复印件</a:t>
            </a:r>
            <a:r>
              <a:rPr lang="zh-CN" altLang="en-US" sz="1200" baseline="0">
                <a:latin typeface="微软雅黑" panose="020B0503020204020204" pitchFamily="34" charset="-122"/>
                <a:ea typeface="微软雅黑" panose="020B0503020204020204" pitchFamily="34" charset="-122"/>
                <a:sym typeface="微软雅黑" panose="020B0503020204020204" pitchFamily="34" charset="-122"/>
              </a:rPr>
              <a:t>（加盖公章，承诺与原件无误）至登记站，确认查收合同后，再提交登记信息。登记站核实无误后认定登记。</a:t>
            </a:r>
            <a:endParaRPr lang="zh-CN" altLang="en-US" sz="1200" b="1" baseline="0">
              <a:latin typeface="Arial" panose="020B0604020202020204" pitchFamily="34" charset="0"/>
              <a:ea typeface="微软雅黑" panose="020B0503020204020204" pitchFamily="34" charset="-122"/>
            </a:endParaRPr>
          </a:p>
        </p:txBody>
      </p:sp>
      <p:pic>
        <p:nvPicPr>
          <p:cNvPr id="84995" name="图片 4" descr="合同原件扫描版上传"/>
          <p:cNvPicPr>
            <a:picLocks noChangeAspect="1"/>
          </p:cNvPicPr>
          <p:nvPr/>
        </p:nvPicPr>
        <p:blipFill>
          <a:blip r:embed="rId1"/>
          <a:stretch>
            <a:fillRect/>
          </a:stretch>
        </p:blipFill>
        <p:spPr>
          <a:xfrm>
            <a:off x="322263" y="1020763"/>
            <a:ext cx="8407400" cy="4025900"/>
          </a:xfrm>
          <a:prstGeom prst="rect">
            <a:avLst/>
          </a:prstGeom>
          <a:noFill/>
          <a:ln w="9525">
            <a:noFill/>
          </a:ln>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1938338" y="3748088"/>
              <a:ext cx="1928813" cy="261938"/>
            </p14:xfrm>
          </p:contentPart>
        </mc:Choice>
        <mc:Fallback xmlns="">
          <p:pic>
            <p:nvPicPr>
              <p:cNvPr id="4" name="墨迹 3"/>
            </p:nvPicPr>
            <p:blipFill>
              <a:blip r:embed="rId3"/>
            </p:blipFill>
            <p:spPr>
              <a:xfrm>
                <a:off x="1938338" y="3748088"/>
                <a:ext cx="1928813" cy="261938"/>
              </a:xfrm>
              <a:prstGeom prst="rect"/>
            </p:spPr>
          </p:pic>
        </mc:Fallback>
      </mc:AlternateContent>
    </p:spTree>
    <p:custDataLst>
      <p:tags r:id="rId4"/>
    </p:custDataLst>
  </p:cSld>
  <p:clrMapOvr>
    <a:masterClrMapping/>
  </p:clrMapOvr>
  <p:transition spd="med" advTm="1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605" y="200025"/>
            <a:ext cx="2668905" cy="332105"/>
          </a:xfrm>
        </p:spPr>
        <p:txBody>
          <a:bodyPr anchor="b">
            <a:normAutofit fontScale="90000"/>
          </a:bodyPr>
          <a:p>
            <a:pPr fontAlgn="auto"/>
            <a:r>
              <a:rPr lang="en-US" altLang="zh-CN" strike="noStrike" noProof="1">
                <a:solidFill>
                  <a:srgbClr val="A94D28"/>
                </a:solidFill>
              </a:rPr>
              <a:t>1-7</a:t>
            </a:r>
            <a:r>
              <a:rPr lang="zh-CN" altLang="en-US" strike="noStrike" noProof="1">
                <a:solidFill>
                  <a:srgbClr val="A94D28"/>
                </a:solidFill>
              </a:rPr>
              <a:t>、好差评主动评价</a:t>
            </a:r>
            <a:endParaRPr lang="zh-CN" altLang="en-US" strike="noStrike" noProof="1">
              <a:solidFill>
                <a:srgbClr val="A94D28"/>
              </a:solidFill>
            </a:endParaRPr>
          </a:p>
        </p:txBody>
      </p:sp>
      <p:pic>
        <p:nvPicPr>
          <p:cNvPr id="94210" name="图片 4" descr="000"/>
          <p:cNvPicPr>
            <a:picLocks noChangeAspect="1"/>
          </p:cNvPicPr>
          <p:nvPr/>
        </p:nvPicPr>
        <p:blipFill>
          <a:blip r:embed="rId1"/>
          <a:stretch>
            <a:fillRect/>
          </a:stretch>
        </p:blipFill>
        <p:spPr>
          <a:xfrm>
            <a:off x="503238" y="798513"/>
            <a:ext cx="8335962" cy="4159250"/>
          </a:xfrm>
          <a:prstGeom prst="rect">
            <a:avLst/>
          </a:prstGeom>
          <a:noFill/>
          <a:ln w="9525">
            <a:noFill/>
          </a:ln>
        </p:spPr>
      </p:pic>
      <p:sp>
        <p:nvSpPr>
          <p:cNvPr id="94211" name="标题 1"/>
          <p:cNvSpPr>
            <a:spLocks noGrp="1"/>
          </p:cNvSpPr>
          <p:nvPr/>
        </p:nvSpPr>
        <p:spPr>
          <a:xfrm>
            <a:off x="2354263" y="169863"/>
            <a:ext cx="6327775" cy="541337"/>
          </a:xfrm>
          <a:prstGeom prst="rect">
            <a:avLst/>
          </a:prstGeom>
          <a:noFill/>
          <a:ln w="9525">
            <a:noFill/>
          </a:ln>
        </p:spPr>
        <p:txBody>
          <a:bodyPr lIns="67500" tIns="35100" rIns="67500" bIns="0" anchor="b"/>
          <a:p>
            <a:endParaRPr lang="zh-CN" altLang="zh-CN" sz="1200" baseline="0">
              <a:solidFill>
                <a:srgbClr val="DADADA"/>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94212" name="标题 1"/>
          <p:cNvSpPr>
            <a:spLocks noGrp="1"/>
          </p:cNvSpPr>
          <p:nvPr/>
        </p:nvSpPr>
        <p:spPr>
          <a:xfrm>
            <a:off x="2782888" y="200025"/>
            <a:ext cx="5994400" cy="463550"/>
          </a:xfrm>
          <a:prstGeom prst="rect">
            <a:avLst/>
          </a:prstGeom>
          <a:noFill/>
          <a:ln w="9525">
            <a:noFill/>
          </a:ln>
        </p:spPr>
        <p:txBody>
          <a:bodyPr lIns="67500" tIns="35100" rIns="67500" bIns="0" anchor="b"/>
          <a:p>
            <a:r>
              <a:rPr lang="zh-CN" altLang="zh-CN" sz="1200" baseline="0">
                <a:latin typeface="Arial" panose="020B0604020202020204" pitchFamily="34" charset="0"/>
                <a:ea typeface="微软雅黑" panose="020B0503020204020204" pitchFamily="34" charset="-122"/>
                <a:sym typeface="微软雅黑" panose="020B0503020204020204" pitchFamily="34" charset="-122"/>
              </a:rPr>
              <a:t>合同登记办结后，请当事人登录</a:t>
            </a: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sym typeface="微软雅黑" panose="020B0503020204020204" pitchFamily="34" charset="-122"/>
              </a:rPr>
              <a:t>好差评</a:t>
            </a: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专栏，点击</a:t>
            </a: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sym typeface="微软雅黑" panose="020B0503020204020204" pitchFamily="34" charset="-122"/>
              </a:rPr>
              <a:t>我要评价</a:t>
            </a: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，为本次服务做评价。</a:t>
            </a:r>
            <a:endParaRPr lang="zh-CN" altLang="en-US" sz="1200" baseline="0">
              <a:latin typeface="Arial" panose="020B0604020202020204" pitchFamily="34" charset="0"/>
              <a:ea typeface="微软雅黑" panose="020B0503020204020204" pitchFamily="34" charset="-122"/>
              <a:sym typeface="微软雅黑" panose="020B0503020204020204" pitchFamily="34" charset="-122"/>
            </a:endParaRPr>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4452938" y="1266824"/>
              <a:ext cx="504825" cy="266700"/>
            </p14:xfrm>
          </p:contentPart>
        </mc:Choice>
        <mc:Fallback xmlns="">
          <p:pic>
            <p:nvPicPr>
              <p:cNvPr id="3" name="墨迹 2"/>
            </p:nvPicPr>
            <p:blipFill>
              <a:blip r:embed="rId3"/>
            </p:blipFill>
            <p:spPr>
              <a:xfrm>
                <a:off x="4452938" y="1266824"/>
                <a:ext cx="504825" cy="2667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076575" y="3433763"/>
              <a:ext cx="909638" cy="342900"/>
            </p14:xfrm>
          </p:contentPart>
        </mc:Choice>
        <mc:Fallback xmlns="">
          <p:pic>
            <p:nvPicPr>
              <p:cNvPr id="4" name="墨迹 3"/>
            </p:nvPicPr>
            <p:blipFill>
              <a:blip r:embed="rId5"/>
            </p:blipFill>
            <p:spPr>
              <a:xfrm>
                <a:off x="3076575" y="3433763"/>
                <a:ext cx="909638" cy="342900"/>
              </a:xfrm>
              <a:prstGeom prst="rect"/>
            </p:spPr>
          </p:pic>
        </mc:Fallback>
      </mc:AlternateContent>
      <p:sp>
        <p:nvSpPr>
          <p:cNvPr id="94215" name="文本框 7"/>
          <p:cNvSpPr txBox="1"/>
          <p:nvPr/>
        </p:nvSpPr>
        <p:spPr>
          <a:xfrm>
            <a:off x="582613" y="4775200"/>
            <a:ext cx="7978775" cy="292100"/>
          </a:xfrm>
          <a:prstGeom prst="rect">
            <a:avLst/>
          </a:prstGeom>
          <a:noFill/>
          <a:ln w="9525">
            <a:noFill/>
          </a:ln>
        </p:spPr>
        <p:txBody>
          <a:bodyPr wrap="square" anchor="t">
            <a:spAutoFit/>
          </a:bodyPr>
          <a:p>
            <a:pPr indent="355600"/>
            <a:r>
              <a:rPr lang="zh-CN" altLang="zh-CN" sz="2000" baseline="30000">
                <a:latin typeface="文星楷体" panose="02010609000101010101" charset="-122"/>
                <a:ea typeface="文星楷体" panose="02010609000101010101" charset="-122"/>
              </a:rPr>
              <a:t>注意事项：个人账号录入单位合同的，需要使用个人账号</a:t>
            </a:r>
            <a:r>
              <a:rPr lang="zh-CN" altLang="zh-CN" sz="2000" baseline="30000">
                <a:latin typeface="文星楷体" panose="02010609000101010101" charset="-122"/>
                <a:ea typeface="文星楷体" panose="02010609000101010101" charset="-122"/>
                <a:sym typeface="微软雅黑" panose="020B0503020204020204" pitchFamily="34" charset="-122"/>
              </a:rPr>
              <a:t>登录</a:t>
            </a:r>
            <a:r>
              <a:rPr lang="en-US" altLang="zh-CN" sz="2000" baseline="30000">
                <a:latin typeface="文星楷体" panose="02010609000101010101" charset="-122"/>
                <a:ea typeface="文星楷体" panose="02010609000101010101" charset="-122"/>
                <a:sym typeface="微软雅黑" panose="020B0503020204020204" pitchFamily="34" charset="-122"/>
              </a:rPr>
              <a:t>“</a:t>
            </a:r>
            <a:r>
              <a:rPr lang="zh-CN" altLang="en-US" sz="2000" baseline="30000">
                <a:latin typeface="文星楷体" panose="02010609000101010101" charset="-122"/>
                <a:ea typeface="文星楷体" panose="02010609000101010101" charset="-122"/>
                <a:sym typeface="微软雅黑" panose="020B0503020204020204" pitchFamily="34" charset="-122"/>
              </a:rPr>
              <a:t>好差评</a:t>
            </a:r>
            <a:r>
              <a:rPr lang="en-US" altLang="zh-CN" sz="2000" baseline="30000">
                <a:latin typeface="文星楷体" panose="02010609000101010101" charset="-122"/>
                <a:ea typeface="文星楷体" panose="02010609000101010101" charset="-122"/>
                <a:sym typeface="微软雅黑" panose="020B0503020204020204" pitchFamily="34" charset="-122"/>
              </a:rPr>
              <a:t>”</a:t>
            </a:r>
            <a:r>
              <a:rPr lang="zh-CN" altLang="en-US" sz="2000" baseline="30000">
                <a:latin typeface="文星楷体" panose="02010609000101010101" charset="-122"/>
                <a:ea typeface="文星楷体" panose="02010609000101010101" charset="-122"/>
                <a:sym typeface="微软雅黑" panose="020B0503020204020204" pitchFamily="34" charset="-122"/>
              </a:rPr>
              <a:t>专栏为本次服务事项做评价。</a:t>
            </a:r>
            <a:endParaRPr lang="zh-CN" altLang="en-US" sz="2000">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spd="med" advTm="1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503555" y="332105"/>
            <a:ext cx="2527300" cy="332105"/>
          </a:xfrm>
        </p:spPr>
        <p:txBody>
          <a:bodyPr anchor="b">
            <a:normAutofit fontScale="90000"/>
          </a:bodyPr>
          <a:p>
            <a:pPr fontAlgn="auto"/>
            <a:r>
              <a:rPr lang="en-US" altLang="zh-CN" strike="noStrike" noProof="1">
                <a:solidFill>
                  <a:srgbClr val="A94D28"/>
                </a:solidFill>
              </a:rPr>
              <a:t>1-7-1</a:t>
            </a:r>
            <a:r>
              <a:rPr lang="zh-CN" altLang="en-US" strike="noStrike" noProof="1">
                <a:solidFill>
                  <a:srgbClr val="A94D28"/>
                </a:solidFill>
              </a:rPr>
              <a:t>、办结事项评价</a:t>
            </a:r>
            <a:endParaRPr lang="zh-CN" altLang="en-US" strike="noStrike" noProof="1">
              <a:solidFill>
                <a:srgbClr val="A94D28"/>
              </a:solidFill>
            </a:endParaRPr>
          </a:p>
        </p:txBody>
      </p:sp>
      <p:sp>
        <p:nvSpPr>
          <p:cNvPr id="7" name="标题 1"/>
          <p:cNvSpPr>
            <a:spLocks noGrp="1"/>
          </p:cNvSpPr>
          <p:nvPr/>
        </p:nvSpPr>
        <p:spPr>
          <a:xfrm>
            <a:off x="2844165" y="246380"/>
            <a:ext cx="5644515" cy="558800"/>
          </a:xfrm>
          <a:prstGeom prst="rect">
            <a:avLst/>
          </a:prstGeom>
        </p:spPr>
        <p:txBody>
          <a:bodyPr vert="horz" lIns="67500" tIns="35100" rIns="67500" bIns="0" rtlCol="0" anchor="b" anchorCtr="0">
            <a:norm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algn="l" fontAlgn="auto"/>
            <a:r>
              <a:rPr lang="zh-CN" sz="1350" b="0" strike="noStrike" noProof="1">
                <a:solidFill>
                  <a:schemeClr val="tx1"/>
                </a:solidFill>
                <a:latin typeface="Arial" panose="020B0604020202020204" pitchFamily="34" charset="0"/>
                <a:ea typeface="微软雅黑" panose="020B0503020204020204" pitchFamily="34" charset="-122"/>
                <a:cs typeface="+mj-cs"/>
                <a:sym typeface="+mn-ea"/>
              </a:rPr>
              <a:t>进入企业或代办登记的个人专属空间，在</a:t>
            </a:r>
            <a:r>
              <a:rPr lang="en-US" altLang="zh-CN" sz="1350" b="0" strike="noStrike" noProof="1">
                <a:solidFill>
                  <a:schemeClr val="tx1"/>
                </a:solidFill>
                <a:latin typeface="Arial" panose="020B0604020202020204" pitchFamily="34" charset="0"/>
                <a:ea typeface="微软雅黑" panose="020B0503020204020204" pitchFamily="34" charset="-122"/>
                <a:cs typeface="+mj-cs"/>
                <a:sym typeface="+mn-ea"/>
              </a:rPr>
              <a:t>“</a:t>
            </a:r>
            <a:r>
              <a:rPr lang="zh-CN" sz="1350" b="0" strike="noStrike" noProof="1">
                <a:solidFill>
                  <a:srgbClr val="FF0000"/>
                </a:solidFill>
                <a:latin typeface="Arial" panose="020B0604020202020204" pitchFamily="34" charset="0"/>
                <a:ea typeface="微软雅黑" panose="020B0503020204020204" pitchFamily="34" charset="-122"/>
                <a:cs typeface="+mj-cs"/>
                <a:sym typeface="+mn-ea"/>
              </a:rPr>
              <a:t>我的评价</a:t>
            </a:r>
            <a:r>
              <a:rPr lang="en-US" altLang="zh-CN" sz="1350" b="0" strike="noStrike" noProof="1">
                <a:solidFill>
                  <a:schemeClr val="tx1"/>
                </a:solidFill>
                <a:latin typeface="Arial" panose="020B0604020202020204" pitchFamily="34" charset="0"/>
                <a:ea typeface="微软雅黑" panose="020B0503020204020204" pitchFamily="34" charset="-122"/>
                <a:cs typeface="+mj-cs"/>
                <a:sym typeface="+mn-ea"/>
              </a:rPr>
              <a:t>”</a:t>
            </a:r>
            <a:r>
              <a:rPr lang="zh-CN" altLang="en-US" sz="1350" b="0" strike="noStrike" noProof="1">
                <a:solidFill>
                  <a:schemeClr val="tx1"/>
                </a:solidFill>
                <a:latin typeface="Arial" panose="020B0604020202020204" pitchFamily="34" charset="0"/>
                <a:ea typeface="微软雅黑" panose="020B0503020204020204" pitchFamily="34" charset="-122"/>
                <a:cs typeface="+mj-cs"/>
                <a:sym typeface="+mn-ea"/>
              </a:rPr>
              <a:t>专栏</a:t>
            </a:r>
            <a:r>
              <a:rPr lang="en-US" altLang="zh-CN" sz="1350" b="0" strike="noStrike" noProof="1">
                <a:solidFill>
                  <a:schemeClr val="tx1"/>
                </a:solidFill>
                <a:latin typeface="Arial" panose="020B0604020202020204" pitchFamily="34" charset="0"/>
                <a:ea typeface="微软雅黑" panose="020B0503020204020204" pitchFamily="34" charset="-122"/>
                <a:cs typeface="+mj-cs"/>
                <a:sym typeface="+mn-ea"/>
              </a:rPr>
              <a:t>“</a:t>
            </a:r>
            <a:r>
              <a:rPr lang="zh-CN" altLang="en-US" sz="1350" b="0" strike="noStrike" noProof="1">
                <a:solidFill>
                  <a:srgbClr val="FF0000"/>
                </a:solidFill>
                <a:latin typeface="Arial" panose="020B0604020202020204" pitchFamily="34" charset="0"/>
                <a:ea typeface="微软雅黑" panose="020B0503020204020204" pitchFamily="34" charset="-122"/>
                <a:cs typeface="+mj-cs"/>
                <a:sym typeface="+mn-ea"/>
              </a:rPr>
              <a:t>待评价</a:t>
            </a:r>
            <a:r>
              <a:rPr lang="en-US" altLang="zh-CN" sz="1350" b="0" strike="noStrike" noProof="1">
                <a:solidFill>
                  <a:schemeClr val="tx1"/>
                </a:solidFill>
                <a:latin typeface="Arial" panose="020B0604020202020204" pitchFamily="34" charset="0"/>
                <a:ea typeface="微软雅黑" panose="020B0503020204020204" pitchFamily="34" charset="-122"/>
                <a:cs typeface="+mj-cs"/>
                <a:sym typeface="+mn-ea"/>
              </a:rPr>
              <a:t>”</a:t>
            </a:r>
            <a:r>
              <a:rPr lang="zh-CN" altLang="en-US" sz="1350" b="0" strike="noStrike" noProof="1">
                <a:solidFill>
                  <a:schemeClr val="tx1"/>
                </a:solidFill>
                <a:latin typeface="Arial" panose="020B0604020202020204" pitchFamily="34" charset="0"/>
                <a:ea typeface="微软雅黑" panose="020B0503020204020204" pitchFamily="34" charset="-122"/>
                <a:cs typeface="+mj-cs"/>
                <a:sym typeface="+mn-ea"/>
              </a:rPr>
              <a:t>列表中，点击</a:t>
            </a:r>
            <a:r>
              <a:rPr lang="en-US" altLang="zh-CN" sz="1350" b="0" strike="noStrike" noProof="1">
                <a:solidFill>
                  <a:schemeClr val="tx1"/>
                </a:solidFill>
                <a:latin typeface="Arial" panose="020B0604020202020204" pitchFamily="34" charset="0"/>
                <a:ea typeface="微软雅黑" panose="020B0503020204020204" pitchFamily="34" charset="-122"/>
                <a:cs typeface="+mj-cs"/>
                <a:sym typeface="+mn-ea"/>
              </a:rPr>
              <a:t>“</a:t>
            </a:r>
            <a:r>
              <a:rPr lang="zh-CN" altLang="en-US" sz="1350" b="0" strike="noStrike" noProof="1">
                <a:solidFill>
                  <a:srgbClr val="FF0000"/>
                </a:solidFill>
                <a:latin typeface="Arial" panose="020B0604020202020204" pitchFamily="34" charset="0"/>
                <a:ea typeface="微软雅黑" panose="020B0503020204020204" pitchFamily="34" charset="-122"/>
                <a:cs typeface="+mj-cs"/>
                <a:sym typeface="+mn-ea"/>
              </a:rPr>
              <a:t>去评价</a:t>
            </a:r>
            <a:r>
              <a:rPr lang="en-US" altLang="zh-CN" sz="1350" b="0" strike="noStrike" noProof="1">
                <a:solidFill>
                  <a:schemeClr val="tx1"/>
                </a:solidFill>
                <a:latin typeface="Arial" panose="020B0604020202020204" pitchFamily="34" charset="0"/>
                <a:ea typeface="微软雅黑" panose="020B0503020204020204" pitchFamily="34" charset="-122"/>
                <a:cs typeface="+mj-cs"/>
                <a:sym typeface="+mn-ea"/>
              </a:rPr>
              <a:t>”</a:t>
            </a:r>
            <a:r>
              <a:rPr lang="zh-CN" altLang="en-US" sz="1350" b="0" strike="noStrike" noProof="1">
                <a:solidFill>
                  <a:schemeClr val="tx1"/>
                </a:solidFill>
                <a:latin typeface="Arial" panose="020B0604020202020204" pitchFamily="34" charset="0"/>
                <a:ea typeface="微软雅黑" panose="020B0503020204020204" pitchFamily="34" charset="-122"/>
                <a:cs typeface="+mj-cs"/>
                <a:sym typeface="+mn-ea"/>
              </a:rPr>
              <a:t>。</a:t>
            </a:r>
            <a:endParaRPr lang="zh-CN" altLang="en-US" sz="1350" b="0" strike="noStrike" noProof="1">
              <a:solidFill>
                <a:schemeClr val="tx1"/>
              </a:solidFill>
              <a:sym typeface="+mn-ea"/>
            </a:endParaRPr>
          </a:p>
        </p:txBody>
      </p:sp>
      <p:pic>
        <p:nvPicPr>
          <p:cNvPr id="95235" name="图片 3" descr="我的评价"/>
          <p:cNvPicPr>
            <a:picLocks noChangeAspect="1"/>
          </p:cNvPicPr>
          <p:nvPr/>
        </p:nvPicPr>
        <p:blipFill>
          <a:blip r:embed="rId1"/>
          <a:stretch>
            <a:fillRect/>
          </a:stretch>
        </p:blipFill>
        <p:spPr>
          <a:xfrm>
            <a:off x="501650" y="876300"/>
            <a:ext cx="7934325" cy="3765550"/>
          </a:xfrm>
          <a:prstGeom prst="rect">
            <a:avLst/>
          </a:prstGeom>
          <a:noFill/>
          <a:ln w="9525">
            <a:noFill/>
          </a:ln>
        </p:spPr>
      </p:pic>
    </p:spTree>
    <p:custDataLst>
      <p:tags r:id="rId2"/>
    </p:custDataLst>
  </p:cSld>
  <p:clrMapOvr>
    <a:masterClrMapping/>
  </p:clrMapOvr>
  <p:transition spd="med" advTm="1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7" name="图片 4" descr="微信图片_20210908105841"/>
          <p:cNvPicPr>
            <a:picLocks noChangeAspect="1"/>
          </p:cNvPicPr>
          <p:nvPr/>
        </p:nvPicPr>
        <p:blipFill>
          <a:blip r:embed="rId1"/>
          <a:stretch>
            <a:fillRect/>
          </a:stretch>
        </p:blipFill>
        <p:spPr>
          <a:xfrm>
            <a:off x="3946525" y="184150"/>
            <a:ext cx="4926013" cy="4803775"/>
          </a:xfrm>
          <a:prstGeom prst="rect">
            <a:avLst/>
          </a:prstGeom>
          <a:noFill/>
          <a:ln w="9525">
            <a:noFill/>
          </a:ln>
        </p:spPr>
      </p:pic>
      <p:sp>
        <p:nvSpPr>
          <p:cNvPr id="6" name="标题 5"/>
          <p:cNvSpPr>
            <a:spLocks noGrp="1"/>
          </p:cNvSpPr>
          <p:nvPr>
            <p:ph type="title"/>
          </p:nvPr>
        </p:nvSpPr>
        <p:spPr>
          <a:xfrm>
            <a:off x="523875" y="376555"/>
            <a:ext cx="2403475" cy="332105"/>
          </a:xfrm>
        </p:spPr>
        <p:txBody>
          <a:bodyPr anchor="b">
            <a:normAutofit fontScale="90000"/>
          </a:bodyPr>
          <a:p>
            <a:pPr fontAlgn="auto"/>
            <a:r>
              <a:rPr lang="en-US" altLang="zh-CN" strike="noStrike" noProof="1">
                <a:solidFill>
                  <a:srgbClr val="A94D28"/>
                </a:solidFill>
              </a:rPr>
              <a:t>1-7-2</a:t>
            </a:r>
            <a:r>
              <a:rPr lang="zh-CN" altLang="en-US" strike="noStrike" noProof="1">
                <a:solidFill>
                  <a:srgbClr val="A94D28"/>
                </a:solidFill>
              </a:rPr>
              <a:t>、业务评价</a:t>
            </a:r>
            <a:endParaRPr lang="zh-CN" altLang="en-US" strike="noStrike" noProof="1">
              <a:solidFill>
                <a:srgbClr val="A94D28"/>
              </a:solidFill>
            </a:endParaRPr>
          </a:p>
        </p:txBody>
      </p:sp>
      <p:sp>
        <p:nvSpPr>
          <p:cNvPr id="96259" name="标题 1"/>
          <p:cNvSpPr>
            <a:spLocks noGrp="1"/>
          </p:cNvSpPr>
          <p:nvPr/>
        </p:nvSpPr>
        <p:spPr>
          <a:xfrm>
            <a:off x="409575" y="1154113"/>
            <a:ext cx="3490913" cy="1220787"/>
          </a:xfrm>
          <a:prstGeom prst="rect">
            <a:avLst/>
          </a:prstGeom>
          <a:noFill/>
          <a:ln w="9525">
            <a:noFill/>
          </a:ln>
        </p:spPr>
        <p:txBody>
          <a:bodyPr lIns="67500" tIns="35100" rIns="67500" bIns="0" anchor="b"/>
          <a:p>
            <a:pPr>
              <a:lnSpc>
                <a:spcPct val="90000"/>
              </a:lnSpc>
            </a:pPr>
            <a:r>
              <a:rPr lang="zh-CN" altLang="zh-CN" sz="1200" baseline="0">
                <a:latin typeface="Arial" panose="020B0604020202020204" pitchFamily="34" charset="0"/>
                <a:ea typeface="微软雅黑" panose="020B0503020204020204" pitchFamily="34" charset="-122"/>
                <a:sym typeface="微软雅黑" panose="020B0503020204020204" pitchFamily="34" charset="-122"/>
              </a:rPr>
              <a:t>业务评价：</a:t>
            </a:r>
            <a:endParaRPr lang="zh-CN" altLang="zh-CN" sz="1200" baseline="0">
              <a:latin typeface="Arial" panose="020B0604020202020204" pitchFamily="34" charset="0"/>
              <a:ea typeface="微软雅黑" panose="020B0503020204020204" pitchFamily="34" charset="-122"/>
              <a:sym typeface="微软雅黑" panose="020B0503020204020204" pitchFamily="34" charset="-122"/>
            </a:endParaRPr>
          </a:p>
          <a:p>
            <a:pPr>
              <a:lnSpc>
                <a:spcPct val="90000"/>
              </a:lnSpc>
            </a:pP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1</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zh-CN" sz="1200" baseline="0">
                <a:latin typeface="Arial" panose="020B0604020202020204" pitchFamily="34" charset="0"/>
                <a:ea typeface="微软雅黑" panose="020B0503020204020204" pitchFamily="34" charset="-122"/>
                <a:sym typeface="微软雅黑" panose="020B0503020204020204" pitchFamily="34" charset="-122"/>
              </a:rPr>
              <a:t>整体满意度：非常满意（</a:t>
            </a:r>
            <a:r>
              <a:rPr lang="zh-CN" altLang="zh-CN" sz="1200" baseline="0">
                <a:solidFill>
                  <a:srgbClr val="FF0000"/>
                </a:solidFill>
                <a:latin typeface="Arial" panose="020B0604020202020204" pitchFamily="34" charset="0"/>
                <a:ea typeface="微软雅黑" panose="020B0503020204020204" pitchFamily="34" charset="-122"/>
                <a:sym typeface="微软雅黑" panose="020B0503020204020204" pitchFamily="34" charset="-122"/>
              </a:rPr>
              <a:t>五星</a:t>
            </a:r>
            <a:r>
              <a:rPr lang="zh-CN" altLang="zh-CN" sz="1200" baseline="0">
                <a:latin typeface="Arial" panose="020B0604020202020204" pitchFamily="34" charset="0"/>
                <a:ea typeface="微软雅黑" panose="020B0503020204020204" pitchFamily="34" charset="-122"/>
                <a:sym typeface="微软雅黑" panose="020B0503020204020204" pitchFamily="34" charset="-122"/>
              </a:rPr>
              <a:t>）。</a:t>
            </a:r>
            <a:endParaRPr lang="zh-CN" altLang="zh-CN" sz="1200" baseline="0">
              <a:latin typeface="Arial" panose="020B0604020202020204" pitchFamily="34" charset="0"/>
              <a:ea typeface="微软雅黑" panose="020B0503020204020204" pitchFamily="34" charset="-122"/>
              <a:sym typeface="微软雅黑" panose="020B0503020204020204" pitchFamily="34" charset="-122"/>
            </a:endParaRPr>
          </a:p>
          <a:p>
            <a:pPr>
              <a:lnSpc>
                <a:spcPct val="90000"/>
              </a:lnSpc>
            </a:pP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2</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zh-CN" sz="1200" baseline="0">
                <a:latin typeface="Arial" panose="020B0604020202020204" pitchFamily="34" charset="0"/>
                <a:ea typeface="微软雅黑" panose="020B0503020204020204" pitchFamily="34" charset="-122"/>
                <a:sym typeface="微软雅黑" panose="020B0503020204020204" pitchFamily="34" charset="-122"/>
              </a:rPr>
              <a:t>预设理由：根据服务体验，可多选。</a:t>
            </a:r>
            <a:endParaRPr lang="zh-CN" altLang="zh-CN" sz="1200" baseline="0">
              <a:latin typeface="Arial" panose="020B0604020202020204" pitchFamily="34" charset="0"/>
              <a:ea typeface="微软雅黑" panose="020B0503020204020204" pitchFamily="34" charset="-122"/>
              <a:sym typeface="微软雅黑" panose="020B0503020204020204" pitchFamily="34" charset="-122"/>
            </a:endParaRPr>
          </a:p>
          <a:p>
            <a:pPr>
              <a:lnSpc>
                <a:spcPct val="90000"/>
              </a:lnSpc>
            </a:pP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3</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zh-CN" sz="1200" baseline="0">
                <a:latin typeface="Arial" panose="020B0604020202020204" pitchFamily="34" charset="0"/>
                <a:ea typeface="微软雅黑" panose="020B0503020204020204" pitchFamily="34" charset="-122"/>
                <a:sym typeface="微软雅黑" panose="020B0503020204020204" pitchFamily="34" charset="-122"/>
              </a:rPr>
              <a:t>文字评价：选填</a:t>
            </a:r>
            <a:endParaRPr lang="zh-CN" altLang="zh-CN" sz="1200" baseline="0">
              <a:latin typeface="Arial" panose="020B0604020202020204" pitchFamily="34" charset="0"/>
              <a:ea typeface="微软雅黑" panose="020B0503020204020204" pitchFamily="34" charset="-122"/>
              <a:sym typeface="微软雅黑" panose="020B0503020204020204" pitchFamily="34" charset="-122"/>
            </a:endParaRPr>
          </a:p>
          <a:p>
            <a:pPr>
              <a:lnSpc>
                <a:spcPct val="90000"/>
              </a:lnSpc>
            </a:pPr>
            <a:endParaRPr lang="zh-CN" altLang="zh-CN" sz="1200" baseline="0">
              <a:latin typeface="Arial" panose="020B0604020202020204" pitchFamily="34" charset="0"/>
              <a:ea typeface="微软雅黑" panose="020B0503020204020204" pitchFamily="34" charset="-122"/>
              <a:sym typeface="微软雅黑" panose="020B0503020204020204" pitchFamily="34" charset="-122"/>
            </a:endParaRPr>
          </a:p>
          <a:p>
            <a:pPr>
              <a:lnSpc>
                <a:spcPct val="90000"/>
              </a:lnSpc>
            </a:pPr>
            <a:r>
              <a:rPr lang="zh-CN" altLang="zh-CN" sz="1200" baseline="0">
                <a:latin typeface="Arial" panose="020B0604020202020204" pitchFamily="34" charset="0"/>
                <a:ea typeface="微软雅黑" panose="020B0503020204020204" pitchFamily="34" charset="-122"/>
                <a:sym typeface="微软雅黑" panose="020B0503020204020204" pitchFamily="34" charset="-122"/>
              </a:rPr>
              <a:t>点击</a:t>
            </a: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en-US" sz="1200" baseline="0">
                <a:solidFill>
                  <a:srgbClr val="FF0000"/>
                </a:solidFill>
                <a:latin typeface="Arial" panose="020B0604020202020204" pitchFamily="34" charset="0"/>
                <a:ea typeface="微软雅黑" panose="020B0503020204020204" pitchFamily="34" charset="-122"/>
                <a:sym typeface="微软雅黑" panose="020B0503020204020204" pitchFamily="34" charset="-122"/>
              </a:rPr>
              <a:t>提交</a:t>
            </a:r>
            <a:r>
              <a:rPr lang="en-US" altLang="zh-CN" sz="1200" baseline="0">
                <a:latin typeface="Arial" panose="020B0604020202020204" pitchFamily="34" charset="0"/>
                <a:ea typeface="微软雅黑" panose="020B0503020204020204" pitchFamily="34" charset="-122"/>
                <a:sym typeface="微软雅黑" panose="020B0503020204020204" pitchFamily="34" charset="-122"/>
              </a:rPr>
              <a:t>”</a:t>
            </a:r>
            <a:r>
              <a:rPr lang="zh-CN" altLang="en-US" sz="1200" baseline="0">
                <a:latin typeface="Arial" panose="020B0604020202020204" pitchFamily="34" charset="0"/>
                <a:ea typeface="微软雅黑" panose="020B0503020204020204" pitchFamily="34" charset="-122"/>
                <a:sym typeface="微软雅黑" panose="020B0503020204020204" pitchFamily="34" charset="-122"/>
              </a:rPr>
              <a:t>完成本次评价。</a:t>
            </a:r>
            <a:endParaRPr lang="zh-CN" altLang="en-US" sz="1200" baseline="0">
              <a:latin typeface="Arial" panose="020B0604020202020204" pitchFamily="34" charset="0"/>
              <a:ea typeface="微软雅黑" panose="020B0503020204020204" pitchFamily="34" charset="-122"/>
              <a:sym typeface="微软雅黑" panose="020B0503020204020204" pitchFamily="34" charset="-122"/>
            </a:endParaRPr>
          </a:p>
        </p:txBody>
      </p:sp>
    </p:spTree>
    <p:custDataLst>
      <p:tags r:id="rId2"/>
    </p:custDataLst>
  </p:cSld>
  <p:clrMapOvr>
    <a:masterClrMapping/>
  </p:clrMapOvr>
  <p:transition spd="med" advTm="1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001"/>
          <p:cNvPicPr>
            <a:picLocks noChangeAspect="1"/>
          </p:cNvPicPr>
          <p:nvPr/>
        </p:nvPicPr>
        <p:blipFill>
          <a:blip r:embed="rId1"/>
          <a:stretch>
            <a:fillRect/>
          </a:stretch>
        </p:blipFill>
        <p:spPr>
          <a:xfrm>
            <a:off x="507683" y="1081564"/>
            <a:ext cx="8172926" cy="3738086"/>
          </a:xfrm>
          <a:prstGeom prst="rect">
            <a:avLst/>
          </a:prstGeom>
        </p:spPr>
      </p:pic>
      <p:sp>
        <p:nvSpPr>
          <p:cNvPr id="5" name="标题 1"/>
          <p:cNvSpPr>
            <a:spLocks noGrp="1"/>
          </p:cNvSpPr>
          <p:nvPr/>
        </p:nvSpPr>
        <p:spPr>
          <a:xfrm>
            <a:off x="2288540" y="229870"/>
            <a:ext cx="6235065" cy="851535"/>
          </a:xfrm>
          <a:prstGeom prst="rect">
            <a:avLst/>
          </a:prstGeom>
        </p:spPr>
        <p:txBody>
          <a:bodyPr vert="horz" lIns="67500" tIns="35100" rIns="67500" bIns="0" rtlCol="0" anchor="b" anchorCtr="0">
            <a:no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algn="l"/>
            <a:r>
              <a:rPr lang="en-US" altLang="zh-CN" sz="1200" b="0">
                <a:solidFill>
                  <a:schemeClr val="tx1"/>
                </a:solidFill>
                <a:sym typeface="+mn-ea"/>
              </a:rPr>
              <a:t>1</a:t>
            </a:r>
            <a:r>
              <a:rPr lang="zh-CN" altLang="en-US" sz="1200" b="0">
                <a:solidFill>
                  <a:schemeClr val="tx1"/>
                </a:solidFill>
                <a:sym typeface="+mn-ea"/>
              </a:rPr>
              <a:t>、</a:t>
            </a:r>
            <a:r>
              <a:rPr lang="zh-CN" sz="1200" b="0">
                <a:solidFill>
                  <a:schemeClr val="tx1"/>
                </a:solidFill>
                <a:sym typeface="+mn-ea"/>
              </a:rPr>
              <a:t>合同不符合规定的，点击</a:t>
            </a:r>
            <a:r>
              <a:rPr lang="en-US" altLang="zh-CN" sz="1200" b="0">
                <a:solidFill>
                  <a:schemeClr val="tx1"/>
                </a:solidFill>
                <a:sym typeface="+mn-ea"/>
              </a:rPr>
              <a:t>“</a:t>
            </a:r>
            <a:r>
              <a:rPr lang="zh-CN" sz="1200" b="0">
                <a:solidFill>
                  <a:srgbClr val="FF0000"/>
                </a:solidFill>
                <a:sym typeface="+mn-ea"/>
              </a:rPr>
              <a:t>不予受理</a:t>
            </a:r>
            <a:r>
              <a:rPr lang="en-US" altLang="zh-CN" sz="1200" b="0">
                <a:solidFill>
                  <a:schemeClr val="tx1"/>
                </a:solidFill>
                <a:sym typeface="+mn-ea"/>
              </a:rPr>
              <a:t>”</a:t>
            </a:r>
            <a:r>
              <a:rPr lang="zh-CN" altLang="en-US" sz="1200" b="0">
                <a:solidFill>
                  <a:schemeClr val="tx1"/>
                </a:solidFill>
                <a:sym typeface="+mn-ea"/>
              </a:rPr>
              <a:t>，</a:t>
            </a:r>
            <a:r>
              <a:rPr lang="zh-CN" sz="1200" b="0">
                <a:solidFill>
                  <a:schemeClr val="tx1"/>
                </a:solidFill>
                <a:sym typeface="+mn-ea"/>
              </a:rPr>
              <a:t>备注说明。</a:t>
            </a:r>
            <a:endParaRPr lang="zh-CN" sz="1200" b="0">
              <a:solidFill>
                <a:schemeClr val="tx1"/>
              </a:solidFill>
              <a:sym typeface="+mn-ea"/>
            </a:endParaRPr>
          </a:p>
          <a:p>
            <a:pPr algn="l"/>
            <a:r>
              <a:rPr lang="en-US" altLang="zh-CN" sz="1200" b="0">
                <a:solidFill>
                  <a:schemeClr val="tx1"/>
                </a:solidFill>
                <a:sym typeface="+mn-ea"/>
              </a:rPr>
              <a:t>2</a:t>
            </a:r>
            <a:r>
              <a:rPr lang="zh-CN" altLang="en-US" sz="1200" b="0">
                <a:solidFill>
                  <a:schemeClr val="tx1"/>
                </a:solidFill>
                <a:sym typeface="+mn-ea"/>
              </a:rPr>
              <a:t>、填报</a:t>
            </a:r>
            <a:r>
              <a:rPr lang="zh-CN" sz="1200" b="0">
                <a:solidFill>
                  <a:schemeClr val="tx1"/>
                </a:solidFill>
                <a:sym typeface="+mn-ea"/>
              </a:rPr>
              <a:t>信息不全或相关附件上传不完整的，点击</a:t>
            </a:r>
            <a:r>
              <a:rPr lang="en-US" altLang="zh-CN" sz="1200" b="0">
                <a:solidFill>
                  <a:schemeClr val="tx1"/>
                </a:solidFill>
                <a:sym typeface="+mn-ea"/>
              </a:rPr>
              <a:t>“</a:t>
            </a:r>
            <a:r>
              <a:rPr lang="zh-CN" altLang="en-US" sz="1200" b="0">
                <a:solidFill>
                  <a:srgbClr val="FF0000"/>
                </a:solidFill>
                <a:sym typeface="+mn-ea"/>
              </a:rPr>
              <a:t>返回修改</a:t>
            </a:r>
            <a:r>
              <a:rPr lang="en-US" altLang="zh-CN" sz="1200" b="0">
                <a:solidFill>
                  <a:schemeClr val="tx1"/>
                </a:solidFill>
                <a:sym typeface="+mn-ea"/>
              </a:rPr>
              <a:t>”</a:t>
            </a:r>
            <a:r>
              <a:rPr lang="zh-CN" altLang="en-US" sz="1200" b="0">
                <a:solidFill>
                  <a:schemeClr val="tx1"/>
                </a:solidFill>
                <a:sym typeface="+mn-ea"/>
              </a:rPr>
              <a:t>，</a:t>
            </a:r>
            <a:r>
              <a:rPr lang="zh-CN" sz="1200" b="0">
                <a:solidFill>
                  <a:schemeClr val="tx1"/>
                </a:solidFill>
                <a:sym typeface="+mn-ea"/>
              </a:rPr>
              <a:t>备注说明。</a:t>
            </a:r>
            <a:r>
              <a:rPr lang="en-US" altLang="zh-CN" sz="1200" b="0">
                <a:solidFill>
                  <a:schemeClr val="tx1"/>
                </a:solidFill>
                <a:sym typeface="+mn-ea"/>
              </a:rPr>
              <a:t>3</a:t>
            </a:r>
            <a:r>
              <a:rPr lang="zh-CN" altLang="en-US" sz="1200" b="0">
                <a:solidFill>
                  <a:schemeClr val="tx1"/>
                </a:solidFill>
                <a:sym typeface="+mn-ea"/>
              </a:rPr>
              <a:t>、填报</a:t>
            </a:r>
            <a:r>
              <a:rPr lang="zh-CN" sz="1200" b="0">
                <a:solidFill>
                  <a:schemeClr val="tx1"/>
                </a:solidFill>
                <a:sym typeface="+mn-ea"/>
              </a:rPr>
              <a:t>信息符合规定且上传合同（或收到合同原件）的点击</a:t>
            </a:r>
            <a:r>
              <a:rPr lang="en-US" altLang="zh-CN" sz="1200" b="0">
                <a:solidFill>
                  <a:schemeClr val="tx1"/>
                </a:solidFill>
                <a:sym typeface="+mn-ea"/>
              </a:rPr>
              <a:t>“</a:t>
            </a:r>
            <a:r>
              <a:rPr lang="zh-CN" altLang="en-US" sz="1200" b="0">
                <a:solidFill>
                  <a:srgbClr val="FF0000"/>
                </a:solidFill>
                <a:sym typeface="+mn-ea"/>
              </a:rPr>
              <a:t>受理通过</a:t>
            </a:r>
            <a:r>
              <a:rPr lang="en-US" altLang="zh-CN" sz="1200" b="0">
                <a:solidFill>
                  <a:schemeClr val="tx1"/>
                </a:solidFill>
                <a:sym typeface="+mn-ea"/>
              </a:rPr>
              <a:t>”</a:t>
            </a:r>
            <a:r>
              <a:rPr lang="zh-CN" altLang="en-US" sz="1200" b="0">
                <a:solidFill>
                  <a:schemeClr val="tx1"/>
                </a:solidFill>
                <a:sym typeface="+mn-ea"/>
              </a:rPr>
              <a:t>。</a:t>
            </a:r>
            <a:endParaRPr lang="zh-CN" altLang="en-US" sz="1200" b="0">
              <a:solidFill>
                <a:schemeClr val="tx1"/>
              </a:solidFill>
              <a:sym typeface="+mn-ea"/>
            </a:endParaRPr>
          </a:p>
        </p:txBody>
      </p:sp>
      <p:sp>
        <p:nvSpPr>
          <p:cNvPr id="6" name="标题 5"/>
          <p:cNvSpPr>
            <a:spLocks noGrp="1"/>
          </p:cNvSpPr>
          <p:nvPr>
            <p:ph type="title"/>
          </p:nvPr>
        </p:nvSpPr>
        <p:spPr>
          <a:xfrm>
            <a:off x="401320" y="549275"/>
            <a:ext cx="1812925" cy="437515"/>
          </a:xfrm>
        </p:spPr>
        <p:txBody>
          <a:bodyPr>
            <a:normAutofit fontScale="90000"/>
          </a:bodyPr>
          <a:p>
            <a:r>
              <a:rPr lang="en-US" altLang="zh-CN" sz="2000" b="1" dirty="0">
                <a:solidFill>
                  <a:srgbClr val="A94D28"/>
                </a:solidFill>
                <a:latin typeface="+mn-lt"/>
                <a:ea typeface="+mn-lt"/>
                <a:cs typeface="+mn-lt"/>
              </a:rPr>
              <a:t>2</a:t>
            </a:r>
            <a:r>
              <a:rPr lang="zh-CN" altLang="en-US" sz="2000" b="1" dirty="0">
                <a:solidFill>
                  <a:srgbClr val="A94D28"/>
                </a:solidFill>
                <a:latin typeface="+mn-lt"/>
                <a:ea typeface="+mn-lt"/>
                <a:cs typeface="+mn-lt"/>
              </a:rPr>
              <a:t>、受理</a:t>
            </a:r>
            <a:r>
              <a:rPr lang="en-US" altLang="zh-CN" sz="2000" b="1" dirty="0">
                <a:solidFill>
                  <a:srgbClr val="A94D28"/>
                </a:solidFill>
                <a:latin typeface="+mn-lt"/>
                <a:ea typeface="+mn-lt"/>
                <a:cs typeface="+mn-lt"/>
              </a:rPr>
              <a:t>认定</a:t>
            </a:r>
            <a:br>
              <a:rPr lang="en-US" altLang="zh-CN" sz="2000" b="1" dirty="0">
                <a:solidFill>
                  <a:srgbClr val="A94D28"/>
                </a:solidFill>
                <a:latin typeface="+mn-lt"/>
                <a:ea typeface="+mn-lt"/>
                <a:cs typeface="+mn-lt"/>
              </a:rPr>
            </a:br>
            <a:r>
              <a:rPr lang="zh-CN" altLang="en-US" sz="1400" b="1" dirty="0">
                <a:solidFill>
                  <a:schemeClr val="tx2">
                    <a:lumMod val="75000"/>
                  </a:schemeClr>
                </a:solidFill>
                <a:latin typeface="+mn-lt"/>
                <a:ea typeface="+mn-lt"/>
                <a:cs typeface="+mn-lt"/>
              </a:rPr>
              <a:t>（登记站）</a:t>
            </a:r>
            <a:endParaRPr lang="zh-CN" altLang="en-US" sz="1400" b="1" dirty="0">
              <a:solidFill>
                <a:schemeClr val="tx2">
                  <a:lumMod val="75000"/>
                </a:schemeClr>
              </a:solidFill>
              <a:latin typeface="+mn-lt"/>
              <a:ea typeface="+mn-lt"/>
              <a:cs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1450" y="372745"/>
            <a:ext cx="2078355" cy="437515"/>
          </a:xfrm>
        </p:spPr>
        <p:txBody>
          <a:bodyPr>
            <a:normAutofit fontScale="90000"/>
          </a:bodyPr>
          <a:p>
            <a:r>
              <a:rPr lang="en-US" altLang="zh-CN" sz="2000" b="1" dirty="0">
                <a:solidFill>
                  <a:srgbClr val="A94D28"/>
                </a:solidFill>
                <a:latin typeface="+mn-lt"/>
                <a:ea typeface="+mn-lt"/>
                <a:cs typeface="+mn-lt"/>
              </a:rPr>
              <a:t>2-1</a:t>
            </a:r>
            <a:r>
              <a:rPr lang="zh-CN" altLang="en-US" sz="2000" b="1" dirty="0">
                <a:solidFill>
                  <a:srgbClr val="A94D28"/>
                </a:solidFill>
                <a:latin typeface="+mn-lt"/>
                <a:ea typeface="+mn-lt"/>
                <a:cs typeface="+mn-lt"/>
              </a:rPr>
              <a:t>、</a:t>
            </a:r>
            <a:r>
              <a:rPr lang="en-US" altLang="zh-CN" sz="2000" b="1" dirty="0">
                <a:solidFill>
                  <a:srgbClr val="A94D28"/>
                </a:solidFill>
                <a:latin typeface="+mn-lt"/>
                <a:ea typeface="+mn-lt"/>
                <a:cs typeface="+mn-lt"/>
              </a:rPr>
              <a:t>受理</a:t>
            </a:r>
            <a:r>
              <a:rPr lang="zh-CN" altLang="en-US" sz="2000" b="1" dirty="0">
                <a:solidFill>
                  <a:srgbClr val="A94D28"/>
                </a:solidFill>
                <a:latin typeface="+mn-lt"/>
                <a:ea typeface="+mn-lt"/>
                <a:cs typeface="+mn-lt"/>
              </a:rPr>
              <a:t>时限</a:t>
            </a:r>
            <a:br>
              <a:rPr lang="zh-CN" altLang="en-US" sz="2000" b="1" dirty="0">
                <a:solidFill>
                  <a:srgbClr val="A94D28"/>
                </a:solidFill>
                <a:latin typeface="+mn-lt"/>
                <a:ea typeface="+mn-lt"/>
                <a:cs typeface="+mn-lt"/>
              </a:rPr>
            </a:br>
            <a:r>
              <a:rPr lang="zh-CN" altLang="en-US" sz="1400" b="1" dirty="0">
                <a:solidFill>
                  <a:schemeClr val="tx2">
                    <a:lumMod val="75000"/>
                  </a:schemeClr>
                </a:solidFill>
                <a:latin typeface="+mn-lt"/>
                <a:ea typeface="+mn-lt"/>
                <a:cs typeface="+mn-lt"/>
                <a:sym typeface="+mn-ea"/>
              </a:rPr>
              <a:t>（登记站）</a:t>
            </a:r>
            <a:r>
              <a:rPr lang="zh-CN" altLang="en-US" sz="2000" b="1" dirty="0">
                <a:solidFill>
                  <a:srgbClr val="A94D28"/>
                </a:solidFill>
                <a:latin typeface="+mn-lt"/>
                <a:ea typeface="+mn-lt"/>
                <a:cs typeface="+mn-lt"/>
              </a:rPr>
              <a:t>  </a:t>
            </a:r>
            <a:endParaRPr lang="zh-CN" altLang="en-US" sz="2000" b="1" dirty="0">
              <a:solidFill>
                <a:srgbClr val="A94D28"/>
              </a:solidFill>
              <a:latin typeface="+mn-lt"/>
              <a:ea typeface="+mn-lt"/>
              <a:cs typeface="+mn-lt"/>
            </a:endParaRPr>
          </a:p>
        </p:txBody>
      </p:sp>
      <p:pic>
        <p:nvPicPr>
          <p:cNvPr id="5" name="图片 4" descr="001"/>
          <p:cNvPicPr>
            <a:picLocks noChangeAspect="1"/>
          </p:cNvPicPr>
          <p:nvPr/>
        </p:nvPicPr>
        <p:blipFill>
          <a:blip r:embed="rId1"/>
          <a:stretch>
            <a:fillRect/>
          </a:stretch>
        </p:blipFill>
        <p:spPr>
          <a:xfrm>
            <a:off x="466249" y="810101"/>
            <a:ext cx="8301038" cy="4148614"/>
          </a:xfrm>
          <a:prstGeom prst="rect">
            <a:avLst/>
          </a:prstGeom>
        </p:spPr>
      </p:pic>
      <p:sp>
        <p:nvSpPr>
          <p:cNvPr id="4" name="标题 1"/>
          <p:cNvSpPr>
            <a:spLocks noGrp="1"/>
          </p:cNvSpPr>
          <p:nvPr/>
        </p:nvSpPr>
        <p:spPr>
          <a:xfrm>
            <a:off x="2077720" y="195580"/>
            <a:ext cx="6870700" cy="676275"/>
          </a:xfrm>
          <a:prstGeom prst="rect">
            <a:avLst/>
          </a:prstGeom>
        </p:spPr>
        <p:txBody>
          <a:bodyPr vert="horz" lIns="67500" tIns="35100" rIns="67500" bIns="0" rtlCol="0" anchor="b" anchorCtr="0">
            <a:noAutofit/>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algn="l"/>
            <a:r>
              <a:rPr lang="en-US" altLang="zh-CN" sz="1000" b="0">
                <a:solidFill>
                  <a:schemeClr val="tx1"/>
                </a:solidFill>
                <a:sym typeface="+mn-ea"/>
              </a:rPr>
              <a:t>  1.</a:t>
            </a:r>
            <a:r>
              <a:rPr lang="zh-CN" sz="1000" b="0">
                <a:solidFill>
                  <a:schemeClr val="tx1"/>
                </a:solidFill>
                <a:sym typeface="+mn-ea"/>
              </a:rPr>
              <a:t>当事人提交合同后，完整上传合同的，登记站应于即办时限内完成认定受理。</a:t>
            </a:r>
            <a:endParaRPr lang="zh-CN" sz="1000" b="0">
              <a:solidFill>
                <a:schemeClr val="tx1"/>
              </a:solidFill>
              <a:sym typeface="+mn-ea"/>
            </a:endParaRPr>
          </a:p>
          <a:p>
            <a:pPr algn="l"/>
            <a:r>
              <a:rPr lang="en-US" altLang="zh-CN" sz="1000" b="0">
                <a:solidFill>
                  <a:schemeClr val="tx1"/>
                </a:solidFill>
                <a:sym typeface="+mn-ea"/>
              </a:rPr>
              <a:t>  2.</a:t>
            </a:r>
            <a:r>
              <a:rPr lang="zh-CN" sz="1000" b="0">
                <a:solidFill>
                  <a:schemeClr val="tx1"/>
                </a:solidFill>
                <a:sym typeface="+mn-ea"/>
              </a:rPr>
              <a:t>当事人未上传合同，且</a:t>
            </a:r>
            <a:r>
              <a:rPr lang="zh-CN" altLang="en-US" sz="1000" b="0">
                <a:solidFill>
                  <a:schemeClr val="tx1"/>
                </a:solidFill>
                <a:sym typeface="+mn-ea"/>
              </a:rPr>
              <a:t>登记站未收到报送合同原件的，</a:t>
            </a:r>
            <a:r>
              <a:rPr lang="zh-CN" sz="1000" b="0">
                <a:solidFill>
                  <a:schemeClr val="tx1"/>
                </a:solidFill>
                <a:sym typeface="+mn-ea"/>
              </a:rPr>
              <a:t>登记站应于即办时限内</a:t>
            </a:r>
            <a:r>
              <a:rPr lang="zh-CN" altLang="en-US" sz="1000" b="0">
                <a:solidFill>
                  <a:schemeClr val="tx1"/>
                </a:solidFill>
                <a:sym typeface="+mn-ea"/>
              </a:rPr>
              <a:t>退回申请。</a:t>
            </a:r>
            <a:endParaRPr lang="zh-CN" altLang="en-US" sz="1000" b="0">
              <a:solidFill>
                <a:schemeClr val="tx1"/>
              </a:solidFill>
              <a:sym typeface="+mn-ea"/>
            </a:endParaRPr>
          </a:p>
          <a:p>
            <a:pPr algn="l"/>
            <a:r>
              <a:rPr lang="en-US" altLang="zh-CN" sz="1000" b="0">
                <a:solidFill>
                  <a:schemeClr val="tx1"/>
                </a:solidFill>
                <a:sym typeface="+mn-ea"/>
              </a:rPr>
              <a:t>  3.</a:t>
            </a:r>
            <a:r>
              <a:rPr lang="zh-CN" sz="1000" b="0">
                <a:solidFill>
                  <a:schemeClr val="tx1"/>
                </a:solidFill>
                <a:sym typeface="+mn-ea"/>
              </a:rPr>
              <a:t>当事人选择报送合同原件的，登记站收到合同后应及时提醒当事人提交登记信息，并于即办时限内完成受理认定。</a:t>
            </a:r>
            <a:endParaRPr lang="zh-CN" altLang="en-US" sz="1000" b="0">
              <a:solidFill>
                <a:schemeClr val="tx1"/>
              </a:solidFill>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hasCustomPrompt="1"/>
            <p:custDataLst>
              <p:tags r:id="rId1"/>
            </p:custDataLst>
          </p:nvPr>
        </p:nvSpPr>
        <p:spPr>
          <a:xfrm>
            <a:off x="2484120" y="339725"/>
            <a:ext cx="4562475" cy="384175"/>
          </a:xfrm>
        </p:spPr>
        <p:txBody>
          <a:bodyPr lIns="90000" tIns="46800" rIns="90000" bIns="0" anchor="b" anchorCtr="0">
            <a:noAutofit/>
          </a:bodyPr>
          <a:lstStyle/>
          <a:p>
            <a:pPr fontAlgn="auto"/>
            <a:r>
              <a:rPr lang="zh-CN" altLang="en-US" sz="2400" strike="noStrike" spc="200" noProof="1" dirty="0">
                <a:solidFill>
                  <a:srgbClr val="C00000"/>
                </a:solidFill>
                <a:latin typeface="文星黑体" panose="02010609000101010101" charset="-122"/>
                <a:ea typeface="文星黑体" panose="02010609000101010101" charset="-122"/>
                <a:sym typeface="+mn-ea"/>
              </a:rPr>
              <a:t>武汉市技术合同登记站一览表</a:t>
            </a:r>
            <a:endParaRPr lang="zh-CN" altLang="en-US" sz="2400" strike="noStrike" spc="200" noProof="1" dirty="0">
              <a:solidFill>
                <a:srgbClr val="C00000"/>
              </a:solidFill>
              <a:latin typeface="文星黑体" panose="02010609000101010101" charset="-122"/>
              <a:ea typeface="文星黑体" panose="02010609000101010101" charset="-122"/>
              <a:sym typeface="+mn-ea"/>
            </a:endParaRPr>
          </a:p>
        </p:txBody>
      </p:sp>
      <p:sp>
        <p:nvSpPr>
          <p:cNvPr id="92163" name="文本框 4"/>
          <p:cNvSpPr txBox="1"/>
          <p:nvPr>
            <p:custDataLst>
              <p:tags r:id="rId2"/>
            </p:custDataLst>
          </p:nvPr>
        </p:nvSpPr>
        <p:spPr>
          <a:xfrm>
            <a:off x="488950" y="4708525"/>
            <a:ext cx="7990205" cy="275590"/>
          </a:xfrm>
          <a:prstGeom prst="rect">
            <a:avLst/>
          </a:prstGeom>
          <a:noFill/>
          <a:ln w="9525">
            <a:noFill/>
          </a:ln>
        </p:spPr>
        <p:txBody>
          <a:bodyPr wrap="square" anchor="t">
            <a:spAutoFit/>
          </a:bodyPr>
          <a:p>
            <a:pPr algn="ctr"/>
            <a:r>
              <a:rPr lang="zh-CN" sz="1200" b="1" dirty="0">
                <a:solidFill>
                  <a:srgbClr val="C00000"/>
                </a:solidFill>
                <a:latin typeface="黑体" panose="02010609060101010101" charset="-122"/>
                <a:ea typeface="黑体" panose="02010609060101010101" charset="-122"/>
              </a:rPr>
              <a:t>查询网址：</a:t>
            </a:r>
            <a:r>
              <a:rPr lang="zh-CN" sz="1200" b="1" dirty="0">
                <a:solidFill>
                  <a:srgbClr val="278BD1"/>
                </a:solidFill>
                <a:latin typeface="黑体" panose="02010609060101010101" charset="-122"/>
                <a:ea typeface="黑体" panose="02010609060101010101" charset="-122"/>
              </a:rPr>
              <a:t>武汉市科技局</a:t>
            </a:r>
            <a:r>
              <a:rPr lang="en-US" altLang="zh-CN" sz="1200" b="1" dirty="0">
                <a:solidFill>
                  <a:srgbClr val="278BD1"/>
                </a:solidFill>
                <a:latin typeface="黑体" panose="02010609060101010101" charset="-122"/>
                <a:ea typeface="黑体" panose="02010609060101010101" charset="-122"/>
              </a:rPr>
              <a:t>/</a:t>
            </a:r>
            <a:r>
              <a:rPr lang="zh-CN" altLang="en-US" sz="1200" b="1" dirty="0">
                <a:solidFill>
                  <a:srgbClr val="278BD1"/>
                </a:solidFill>
                <a:latin typeface="黑体" panose="02010609060101010101" charset="-122"/>
                <a:ea typeface="黑体" panose="02010609060101010101" charset="-122"/>
              </a:rPr>
              <a:t>科技资源</a:t>
            </a:r>
            <a:r>
              <a:rPr lang="en-US" altLang="zh-CN" sz="1200" b="1" dirty="0">
                <a:solidFill>
                  <a:srgbClr val="278BD1"/>
                </a:solidFill>
                <a:latin typeface="黑体" panose="02010609060101010101" charset="-122"/>
                <a:ea typeface="黑体" panose="02010609060101010101" charset="-122"/>
              </a:rPr>
              <a:t>/</a:t>
            </a:r>
            <a:r>
              <a:rPr lang="zh-CN" altLang="en-US" sz="1200" b="1" dirty="0">
                <a:solidFill>
                  <a:srgbClr val="278BD1"/>
                </a:solidFill>
                <a:latin typeface="黑体" panose="02010609060101010101" charset="-122"/>
                <a:ea typeface="黑体" panose="02010609060101010101" charset="-122"/>
              </a:rPr>
              <a:t>科技服务机构（</a:t>
            </a:r>
            <a:r>
              <a:rPr lang="zh-CN" sz="1200" b="1" dirty="0">
                <a:solidFill>
                  <a:srgbClr val="278BD1"/>
                </a:solidFill>
                <a:latin typeface="黑体" panose="02010609060101010101" charset="-122"/>
                <a:ea typeface="黑体" panose="02010609060101010101" charset="-122"/>
              </a:rPr>
              <a:t>http://kjj.wuhan.gov.cn/kjzy/kjfwjg/jshtdjz/）</a:t>
            </a:r>
            <a:endParaRPr lang="zh-CN" sz="1200" b="1" dirty="0">
              <a:solidFill>
                <a:srgbClr val="278BD1"/>
              </a:solidFill>
              <a:latin typeface="黑体" panose="02010609060101010101" charset="-122"/>
              <a:ea typeface="黑体" panose="02010609060101010101" charset="-122"/>
            </a:endParaRPr>
          </a:p>
        </p:txBody>
      </p:sp>
      <p:pic>
        <p:nvPicPr>
          <p:cNvPr id="2" name="图片 1" descr="360截图18280505292470"/>
          <p:cNvPicPr>
            <a:picLocks noChangeAspect="1"/>
          </p:cNvPicPr>
          <p:nvPr/>
        </p:nvPicPr>
        <p:blipFill>
          <a:blip r:embed="rId3"/>
          <a:stretch>
            <a:fillRect/>
          </a:stretch>
        </p:blipFill>
        <p:spPr>
          <a:xfrm>
            <a:off x="351790" y="765810"/>
            <a:ext cx="8440420" cy="3836035"/>
          </a:xfrm>
          <a:prstGeom prst="rect">
            <a:avLst/>
          </a:prstGeom>
        </p:spPr>
      </p:pic>
    </p:spTree>
    <p:custDataLst>
      <p:tags r:id="rId4"/>
    </p:custDataLst>
  </p:cSld>
  <p:clrMapOvr>
    <a:masterClrMapping/>
  </p:clrMapOvr>
  <p:transition spd="med" advTm="100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hasCustomPrompt="1"/>
            <p:custDataLst>
              <p:tags r:id="rId1"/>
            </p:custDataLst>
          </p:nvPr>
        </p:nvSpPr>
        <p:spPr>
          <a:xfrm>
            <a:off x="288925" y="307975"/>
            <a:ext cx="8568055" cy="551180"/>
          </a:xfrm>
        </p:spPr>
        <p:txBody>
          <a:bodyPr lIns="90000" tIns="46800" rIns="90000" bIns="0" anchor="b" anchorCtr="0">
            <a:normAutofit/>
          </a:bodyPr>
          <a:lstStyle/>
          <a:p>
            <a:pPr algn="l" fontAlgn="auto"/>
            <a:r>
              <a:rPr lang="zh-CN" altLang="en-US" sz="2000" b="1" strike="noStrike" noProof="1" dirty="0">
                <a:solidFill>
                  <a:srgbClr val="A94D28"/>
                </a:solidFill>
                <a:effectLst>
                  <a:outerShdw blurRad="38100" dist="19050" dir="2700000" algn="tl" rotWithShape="0">
                    <a:schemeClr val="dk1">
                      <a:alpha val="40000"/>
                    </a:schemeClr>
                  </a:outerShdw>
                </a:effectLst>
                <a:latin typeface="+mn-lt"/>
                <a:ea typeface="+mn-lt"/>
                <a:cs typeface="+mn-lt"/>
                <a:sym typeface="+mn-ea"/>
              </a:rPr>
              <a:t>（二）免税合同技术性收入核定</a:t>
            </a:r>
            <a:r>
              <a:rPr lang="zh-CN" altLang="en-US" sz="1400" b="1" strike="noStrike" noProof="1" dirty="0">
                <a:solidFill>
                  <a:schemeClr val="tx2">
                    <a:lumMod val="75000"/>
                  </a:schemeClr>
                </a:solidFill>
                <a:effectLst>
                  <a:outerShdw blurRad="38100" dist="19050" dir="2700000" algn="tl" rotWithShape="0">
                    <a:schemeClr val="dk1">
                      <a:alpha val="40000"/>
                    </a:schemeClr>
                  </a:outerShdw>
                </a:effectLst>
                <a:latin typeface="+mn-lt"/>
                <a:ea typeface="+mn-lt"/>
                <a:cs typeface="+mn-lt"/>
                <a:sym typeface="+mn-ea"/>
              </a:rPr>
              <a:t>（登录武汉市技术合同认定服务平台）</a:t>
            </a:r>
            <a:endParaRPr lang="zh-CN" altLang="en-US" sz="1400" b="1" strike="noStrike" noProof="1" dirty="0">
              <a:solidFill>
                <a:schemeClr val="tx2">
                  <a:lumMod val="75000"/>
                </a:schemeClr>
              </a:solidFill>
              <a:effectLst>
                <a:outerShdw blurRad="38100" dist="19050" dir="2700000" algn="tl" rotWithShape="0">
                  <a:schemeClr val="dk1">
                    <a:alpha val="40000"/>
                  </a:schemeClr>
                </a:outerShdw>
              </a:effectLst>
              <a:latin typeface="+mn-lt"/>
              <a:ea typeface="+mn-lt"/>
              <a:cs typeface="+mn-lt"/>
              <a:sym typeface="+mn-ea"/>
            </a:endParaRPr>
          </a:p>
        </p:txBody>
      </p:sp>
      <p:pic>
        <p:nvPicPr>
          <p:cNvPr id="98306" name="图片 2" descr="武汉市技术合同认定服务平台"/>
          <p:cNvPicPr>
            <a:picLocks noChangeAspect="1"/>
          </p:cNvPicPr>
          <p:nvPr/>
        </p:nvPicPr>
        <p:blipFill>
          <a:blip r:embed="rId2"/>
          <a:stretch>
            <a:fillRect/>
          </a:stretch>
        </p:blipFill>
        <p:spPr>
          <a:xfrm>
            <a:off x="288925" y="922338"/>
            <a:ext cx="8567738" cy="3771900"/>
          </a:xfrm>
          <a:prstGeom prst="rect">
            <a:avLst/>
          </a:prstGeom>
          <a:noFill/>
          <a:ln w="9525">
            <a:noFill/>
          </a:ln>
        </p:spPr>
      </p:pic>
      <p:sp>
        <p:nvSpPr>
          <p:cNvPr id="98307" name="文本框 4"/>
          <p:cNvSpPr txBox="1"/>
          <p:nvPr/>
        </p:nvSpPr>
        <p:spPr>
          <a:xfrm>
            <a:off x="476250" y="4694238"/>
            <a:ext cx="8191500" cy="275590"/>
          </a:xfrm>
          <a:prstGeom prst="rect">
            <a:avLst/>
          </a:prstGeom>
          <a:noFill/>
          <a:ln w="9525">
            <a:noFill/>
          </a:ln>
        </p:spPr>
        <p:txBody>
          <a:bodyPr wrap="square" anchor="t">
            <a:spAutoFit/>
          </a:bodyPr>
          <a:p>
            <a:pPr>
              <a:buFont typeface="Arial" panose="020B0604020202020204" pitchFamily="34" charset="0"/>
              <a:buNone/>
            </a:pP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http://</a:t>
            </a:r>
            <a:r>
              <a:rPr lang="zh-CN" altLang="en-US" sz="1200" dirty="0">
                <a:sym typeface="微软雅黑" panose="020B0503020204020204" pitchFamily="34" charset="-122"/>
              </a:rPr>
              <a:t>58.48.136.133:81</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200">
                <a:latin typeface="文星黑体" panose="02010609000101010101" charset="-122"/>
                <a:ea typeface="文星黑体" panose="02010609000101010101" charset="-122"/>
                <a:sym typeface="微软雅黑" panose="020B0503020204020204" pitchFamily="34" charset="-122"/>
              </a:rPr>
              <a:t>                </a:t>
            </a:r>
            <a:r>
              <a:rPr lang="zh-CN" altLang="en-US" sz="1200">
                <a:solidFill>
                  <a:srgbClr val="404040"/>
                </a:solidFill>
                <a:latin typeface="文星楷体" panose="02010609000101010101" charset="-122"/>
                <a:ea typeface="文星楷体" panose="02010609000101010101" charset="-122"/>
                <a:sym typeface="微软雅黑" panose="020B0503020204020204" pitchFamily="34" charset="-122"/>
              </a:rPr>
              <a:t>合同当事人登录账号：社会统一信用代码   初始密码：</a:t>
            </a:r>
            <a:r>
              <a:rPr lang="en-US" altLang="zh-CN" sz="1200">
                <a:solidFill>
                  <a:srgbClr val="404040"/>
                </a:solidFill>
                <a:latin typeface="文星黑体" panose="02010609000101010101" charset="-122"/>
                <a:ea typeface="文星黑体" panose="02010609000101010101" charset="-122"/>
                <a:sym typeface="微软雅黑" panose="020B0503020204020204" pitchFamily="34" charset="-122"/>
              </a:rPr>
              <a:t>a12345</a:t>
            </a:r>
            <a:endParaRPr lang="en-US" altLang="zh-CN" sz="1200">
              <a:solidFill>
                <a:srgbClr val="404040"/>
              </a:solidFill>
              <a:latin typeface="文星黑体" panose="02010609000101010101" charset="-122"/>
              <a:ea typeface="文星黑体" panose="02010609000101010101" charset="-122"/>
              <a:sym typeface="微软雅黑" panose="020B0503020204020204" pitchFamily="34" charset="-122"/>
            </a:endParaRPr>
          </a:p>
        </p:txBody>
      </p:sp>
    </p:spTree>
    <p:custDataLst>
      <p:tags r:id="rId3"/>
    </p:custDataLst>
  </p:cSld>
  <p:clrMapOvr>
    <a:masterClrMapping/>
  </p:clrMapOvr>
  <p:transition spd="med"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 name="组合 49"/>
          <p:cNvGrpSpPr/>
          <p:nvPr/>
        </p:nvGrpSpPr>
        <p:grpSpPr>
          <a:xfrm>
            <a:off x="862013" y="1355725"/>
            <a:ext cx="2246312" cy="2908300"/>
            <a:chOff x="1827008" y="2120901"/>
            <a:chExt cx="2298700" cy="3181426"/>
          </a:xfrm>
        </p:grpSpPr>
        <p:sp>
          <p:nvSpPr>
            <p:cNvPr id="51" name="矩形 50"/>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solidFill>
                  <a:sysClr val="windowText" lastClr="000000"/>
                </a:solidFill>
              </a:endParaRPr>
            </a:p>
          </p:txBody>
        </p:sp>
        <p:sp>
          <p:nvSpPr>
            <p:cNvPr id="52" name="矩形 51"/>
            <p:cNvSpPr/>
            <p:nvPr/>
          </p:nvSpPr>
          <p:spPr>
            <a:xfrm>
              <a:off x="1827008" y="2565400"/>
              <a:ext cx="2298700" cy="273692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solidFill>
                  <a:sysClr val="windowText" lastClr="000000"/>
                </a:solidFill>
              </a:endParaRPr>
            </a:p>
          </p:txBody>
        </p:sp>
      </p:grpSp>
      <p:grpSp>
        <p:nvGrpSpPr>
          <p:cNvPr id="53" name="组合 52"/>
          <p:cNvGrpSpPr/>
          <p:nvPr/>
        </p:nvGrpSpPr>
        <p:grpSpPr>
          <a:xfrm>
            <a:off x="3553460" y="1355725"/>
            <a:ext cx="2200910" cy="2908300"/>
            <a:chOff x="1827008" y="2120901"/>
            <a:chExt cx="2298700" cy="3181427"/>
          </a:xfrm>
        </p:grpSpPr>
        <p:sp>
          <p:nvSpPr>
            <p:cNvPr id="54" name="矩形 53"/>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55" name="矩形 54"/>
            <p:cNvSpPr/>
            <p:nvPr/>
          </p:nvSpPr>
          <p:spPr>
            <a:xfrm>
              <a:off x="1827008" y="2565400"/>
              <a:ext cx="2298700" cy="273692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grpSp>
      <p:grpSp>
        <p:nvGrpSpPr>
          <p:cNvPr id="56" name="组合 55"/>
          <p:cNvGrpSpPr/>
          <p:nvPr/>
        </p:nvGrpSpPr>
        <p:grpSpPr>
          <a:xfrm>
            <a:off x="6132830" y="1355725"/>
            <a:ext cx="2164080" cy="2908300"/>
            <a:chOff x="1827008" y="2120901"/>
            <a:chExt cx="2298700" cy="3181426"/>
          </a:xfrm>
        </p:grpSpPr>
        <p:sp>
          <p:nvSpPr>
            <p:cNvPr id="57" name="矩形 56"/>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sp>
          <p:nvSpPr>
            <p:cNvPr id="58" name="矩形 57"/>
            <p:cNvSpPr/>
            <p:nvPr/>
          </p:nvSpPr>
          <p:spPr>
            <a:xfrm>
              <a:off x="1827008" y="2565400"/>
              <a:ext cx="2298700" cy="273692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200" strike="noStrike" noProof="1"/>
            </a:p>
          </p:txBody>
        </p:sp>
      </p:grpSp>
      <p:sp>
        <p:nvSpPr>
          <p:cNvPr id="63" name="文本框 30"/>
          <p:cNvSpPr txBox="1"/>
          <p:nvPr/>
        </p:nvSpPr>
        <p:spPr>
          <a:xfrm>
            <a:off x="3709988" y="1447800"/>
            <a:ext cx="1862137" cy="313055"/>
          </a:xfrm>
          <a:prstGeom prst="rect">
            <a:avLst/>
          </a:prstGeom>
          <a:noFill/>
          <a:ln w="9525">
            <a:noFill/>
          </a:ln>
        </p:spPr>
        <p:txBody>
          <a:bodyPr wrap="square" lIns="68543" tIns="34272" rIns="68543" bIns="34272" anchor="t" anchorCtr="0">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吸纳境外技术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4" name="文本框 31"/>
          <p:cNvSpPr txBox="1"/>
          <p:nvPr/>
        </p:nvSpPr>
        <p:spPr>
          <a:xfrm>
            <a:off x="1074738" y="1447800"/>
            <a:ext cx="1860550" cy="313055"/>
          </a:xfrm>
          <a:prstGeom prst="rect">
            <a:avLst/>
          </a:prstGeom>
          <a:noFill/>
          <a:ln w="9525">
            <a:noFill/>
          </a:ln>
        </p:spPr>
        <p:txBody>
          <a:bodyPr wrap="square" lIns="68543" tIns="34272" rIns="68543" bIns="34272" anchor="t" anchorCtr="0">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政府部门项目</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5" name="文本框 32"/>
          <p:cNvSpPr txBox="1"/>
          <p:nvPr/>
        </p:nvSpPr>
        <p:spPr>
          <a:xfrm>
            <a:off x="6238875" y="1447800"/>
            <a:ext cx="1862138" cy="312738"/>
          </a:xfrm>
          <a:prstGeom prst="rect">
            <a:avLst/>
          </a:prstGeom>
          <a:noFill/>
          <a:ln w="9525">
            <a:noFill/>
          </a:ln>
        </p:spPr>
        <p:txBody>
          <a:bodyPr wrap="square" lIns="68543" tIns="34272" rIns="68543" bIns="34272" anchor="t" anchorCtr="0">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涉军涉密合同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7" name="文本框 34"/>
          <p:cNvSpPr txBox="1"/>
          <p:nvPr/>
        </p:nvSpPr>
        <p:spPr>
          <a:xfrm>
            <a:off x="1074738" y="1968500"/>
            <a:ext cx="1860550" cy="1790700"/>
          </a:xfrm>
          <a:prstGeom prst="rect">
            <a:avLst/>
          </a:prstGeom>
          <a:noFill/>
          <a:ln w="9525">
            <a:noFill/>
          </a:ln>
        </p:spPr>
        <p:txBody>
          <a:bodyPr wrap="square" lIns="68543" tIns="34272" rIns="68543" bIns="34272" anchor="t" anchorCtr="0">
            <a:spAutoFit/>
          </a:bodyPr>
          <a:p>
            <a:r>
              <a:rPr lang="zh-CN" altLang="en-US" sz="1400" dirty="0">
                <a:solidFill>
                  <a:srgbClr val="FFFFFF"/>
                </a:solidFill>
                <a:latin typeface="微软雅黑" panose="020B0503020204020204" pitchFamily="34" charset="-122"/>
                <a:ea typeface="微软雅黑" panose="020B0503020204020204" pitchFamily="34" charset="-122"/>
              </a:rPr>
              <a:t>申请人就承担政府科技计划项目而与有关计划主管部门或者项目执行部门订立的科技项目任务书，符合《中华人民共和国民法典》规定的，可以申请认定登记。</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68" name="文本框 35"/>
          <p:cNvSpPr txBox="1"/>
          <p:nvPr/>
        </p:nvSpPr>
        <p:spPr>
          <a:xfrm>
            <a:off x="3659505" y="1968500"/>
            <a:ext cx="1963420" cy="1790700"/>
          </a:xfrm>
          <a:prstGeom prst="rect">
            <a:avLst/>
          </a:prstGeom>
          <a:noFill/>
          <a:ln w="9525">
            <a:noFill/>
          </a:ln>
        </p:spPr>
        <p:txBody>
          <a:bodyPr wrap="square" lIns="68543" tIns="34272" rIns="68543" bIns="34272" anchor="t" anchorCtr="0">
            <a:spAutoFit/>
          </a:bodyPr>
          <a:p>
            <a:r>
              <a:rPr lang="en-US" altLang="zh-CN" sz="1400" dirty="0">
                <a:solidFill>
                  <a:srgbClr val="FFFFFF"/>
                </a:solidFill>
                <a:latin typeface="微软雅黑" panose="020B0503020204020204" pitchFamily="34" charset="-122"/>
                <a:ea typeface="微软雅黑" panose="020B0503020204020204" pitchFamily="34" charset="-122"/>
              </a:rPr>
              <a:t>     1.</a:t>
            </a:r>
            <a:r>
              <a:rPr lang="zh-CN" altLang="en-US" sz="1400" dirty="0">
                <a:solidFill>
                  <a:srgbClr val="FFFFFF"/>
                </a:solidFill>
                <a:latin typeface="微软雅黑" panose="020B0503020204020204" pitchFamily="34" charset="-122"/>
                <a:ea typeface="微软雅黑" panose="020B0503020204020204" pitchFamily="34" charset="-122"/>
              </a:rPr>
              <a:t>使用买方登记类型；申请人应当同时提供中文翻译件，并承诺与原外文合同表述一致；</a:t>
            </a:r>
            <a:endParaRPr lang="zh-CN" altLang="en-US" sz="1400" dirty="0">
              <a:solidFill>
                <a:srgbClr val="FFFFFF"/>
              </a:solidFill>
              <a:latin typeface="微软雅黑" panose="020B0503020204020204" pitchFamily="34" charset="-122"/>
              <a:ea typeface="微软雅黑" panose="020B0503020204020204" pitchFamily="34" charset="-122"/>
            </a:endParaRPr>
          </a:p>
          <a:p>
            <a:r>
              <a:rPr lang="en-US" altLang="zh-CN" sz="1400" dirty="0">
                <a:solidFill>
                  <a:srgbClr val="FFFFFF"/>
                </a:solidFill>
                <a:latin typeface="微软雅黑" panose="020B0503020204020204" pitchFamily="34" charset="-122"/>
                <a:ea typeface="微软雅黑" panose="020B0503020204020204" pitchFamily="34" charset="-122"/>
              </a:rPr>
              <a:t>     2.</a:t>
            </a:r>
            <a:r>
              <a:rPr lang="zh-CN" altLang="en-US" sz="1400" dirty="0">
                <a:solidFill>
                  <a:srgbClr val="FFFFFF"/>
                </a:solidFill>
                <a:latin typeface="微软雅黑" panose="020B0503020204020204" pitchFamily="34" charset="-122"/>
                <a:ea typeface="微软雅黑" panose="020B0503020204020204" pitchFamily="34" charset="-122"/>
              </a:rPr>
              <a:t>还需提供省商务厅登记的《技术进口合同登记证书》和《技术进口合同数据表》。</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69" name="文本框 36"/>
          <p:cNvSpPr txBox="1"/>
          <p:nvPr/>
        </p:nvSpPr>
        <p:spPr>
          <a:xfrm>
            <a:off x="6332855" y="1968500"/>
            <a:ext cx="1768475" cy="1790700"/>
          </a:xfrm>
          <a:prstGeom prst="rect">
            <a:avLst/>
          </a:prstGeom>
          <a:noFill/>
          <a:ln w="9525">
            <a:noFill/>
          </a:ln>
        </p:spPr>
        <p:txBody>
          <a:bodyPr wrap="square" lIns="68543" tIns="34272" rIns="68543" bIns="34272" anchor="t" anchorCtr="0">
            <a:spAutoFit/>
          </a:bodyPr>
          <a:p>
            <a:r>
              <a:rPr lang="zh-CN" altLang="en-US" sz="1400" dirty="0">
                <a:solidFill>
                  <a:srgbClr val="FFFFFF"/>
                </a:solidFill>
                <a:latin typeface="微软雅黑" panose="020B0503020204020204" pitchFamily="34" charset="-122"/>
                <a:ea typeface="微软雅黑" panose="020B0503020204020204" pitchFamily="34" charset="-122"/>
              </a:rPr>
              <a:t>应提供下列材料：</a:t>
            </a:r>
            <a:endParaRPr lang="zh-CN" altLang="en-US"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    1</a:t>
            </a:r>
            <a:r>
              <a:rPr lang="en-US" altLang="zh-CN" sz="1400" dirty="0">
                <a:solidFill>
                  <a:srgbClr val="FFFFFF"/>
                </a:solidFill>
                <a:latin typeface="微软雅黑" panose="020B0503020204020204" pitchFamily="34" charset="-122"/>
                <a:ea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rPr>
              <a:t>单位保密部门出具的同意进行技术合同认定登记的证明；</a:t>
            </a:r>
            <a:endParaRPr lang="zh-CN" altLang="en-US"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    2</a:t>
            </a:r>
            <a:r>
              <a:rPr lang="en-US" altLang="zh-CN" sz="1400" dirty="0">
                <a:solidFill>
                  <a:srgbClr val="FFFFFF"/>
                </a:solidFill>
                <a:latin typeface="微软雅黑" panose="020B0503020204020204" pitchFamily="34" charset="-122"/>
                <a:ea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rPr>
              <a:t>经脱密处理后，符合技术合同要求的相关材料。</a:t>
            </a:r>
            <a:endParaRPr lang="zh-CN" altLang="en-US" sz="1400" dirty="0">
              <a:solidFill>
                <a:srgbClr val="FFFFFF"/>
              </a:solidFill>
              <a:latin typeface="微软雅黑" panose="020B0503020204020204" pitchFamily="34" charset="-122"/>
              <a:ea typeface="微软雅黑" panose="020B0503020204020204" pitchFamily="34" charset="-122"/>
            </a:endParaRPr>
          </a:p>
          <a:p>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15376" name="TextBox 25"/>
          <p:cNvSpPr txBox="1"/>
          <p:nvPr/>
        </p:nvSpPr>
        <p:spPr>
          <a:xfrm>
            <a:off x="313055" y="59055"/>
            <a:ext cx="3079115" cy="460375"/>
          </a:xfrm>
          <a:prstGeom prst="rect">
            <a:avLst/>
          </a:prstGeom>
          <a:noFill/>
          <a:ln w="9525">
            <a:noFill/>
          </a:ln>
        </p:spPr>
        <p:txBody>
          <a:bodyPr wrap="square" anchor="t" anchorCtr="0">
            <a:spAutoFit/>
          </a:bodyPr>
          <a:p>
            <a:pPr>
              <a:lnSpc>
                <a:spcPct val="120000"/>
              </a:lnSpc>
            </a:pPr>
            <a:r>
              <a:rPr lang="zh-CN" altLang="en-US" sz="2000" b="1" dirty="0">
                <a:solidFill>
                  <a:srgbClr val="A94D28"/>
                </a:solidFill>
                <a:latin typeface="微软雅黑" panose="020B0503020204020204" pitchFamily="34" charset="-122"/>
                <a:ea typeface="微软雅黑" panose="020B0503020204020204" pitchFamily="34" charset="-122"/>
              </a:rPr>
              <a:t>特殊合同认定登记</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7" grpId="0"/>
      <p:bldP spid="68"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27" name="Object 5027"/>
          <p:cNvSpPr txBox="1"/>
          <p:nvPr>
            <p:custDataLst>
              <p:tags r:id="rId1"/>
            </p:custDataLst>
          </p:nvPr>
        </p:nvSpPr>
        <p:spPr>
          <a:xfrm>
            <a:off x="2850515" y="299403"/>
            <a:ext cx="3443288" cy="573088"/>
          </a:xfrm>
          <a:prstGeom prst="rect">
            <a:avLst/>
          </a:prstGeom>
        </p:spPr>
        <p:txBody>
          <a:bodyPr vert="horz" bIns="0" rtlCol="0" anchor="b" anchorCtr="0">
            <a:normAutofit/>
          </a:bodyPr>
          <a:p>
            <a:pPr algn="ctr" fontAlgn="auto">
              <a:lnSpc>
                <a:spcPct val="123000"/>
              </a:lnSpc>
            </a:pPr>
            <a:r>
              <a:rPr lang="zh-CN" altLang="en-US" sz="2000" b="1" spc="336" noProof="1" dirty="0">
                <a:solidFill>
                  <a:srgbClr val="A94D28"/>
                </a:solidFill>
                <a:latin typeface="微软雅黑" panose="020B0503020204020204" pitchFamily="34" charset="-122"/>
                <a:ea typeface="微软雅黑" panose="020B0503020204020204" pitchFamily="34" charset="-122"/>
                <a:cs typeface="+mn-cs"/>
                <a:sym typeface="+mn-ea"/>
              </a:rPr>
              <a:t>免税合同核定流程</a:t>
            </a:r>
            <a:endParaRPr lang="zh-CN" altLang="en-US" sz="2000" b="1" i="0" spc="336" noProof="1" dirty="0">
              <a:solidFill>
                <a:srgbClr val="A94D28"/>
              </a:solidFill>
              <a:latin typeface="微软雅黑" panose="020B0503020204020204" pitchFamily="34" charset="-122"/>
              <a:ea typeface="微软雅黑" panose="020B0503020204020204" pitchFamily="34" charset="-122"/>
              <a:cs typeface="+mn-cs"/>
              <a:sym typeface="+mn-ea"/>
            </a:endParaRPr>
          </a:p>
        </p:txBody>
      </p:sp>
      <p:sp>
        <p:nvSpPr>
          <p:cNvPr id="4" name="文本框 3"/>
          <p:cNvSpPr txBox="1"/>
          <p:nvPr/>
        </p:nvSpPr>
        <p:spPr>
          <a:xfrm>
            <a:off x="601663" y="873125"/>
            <a:ext cx="8124825" cy="4038600"/>
          </a:xfrm>
          <a:prstGeom prst="rect">
            <a:avLst/>
          </a:prstGeom>
          <a:noFill/>
        </p:spPr>
        <p:txBody>
          <a:bodyPr wrap="square" rtlCol="0">
            <a:spAutoFit/>
          </a:bodyPr>
          <a:p>
            <a:pPr fontAlgn="auto">
              <a:buFont typeface="Wingdings" panose="05000000000000000000" charset="0"/>
              <a:buNone/>
            </a:pPr>
            <a:endParaRPr lang="zh-CN" altLang="en-US" noProof="1" dirty="0">
              <a:sym typeface="+mn-ea"/>
            </a:endParaRPr>
          </a:p>
          <a:p>
            <a:pPr fontAlgn="auto">
              <a:buFont typeface="Wingdings" panose="05000000000000000000" charset="0"/>
              <a:buNone/>
            </a:pPr>
            <a:r>
              <a:rPr lang="en-US" altLang="zh-CN" noProof="1">
                <a:solidFill>
                  <a:schemeClr val="accent1">
                    <a:lumMod val="50000"/>
                    <a:lumOff val="50000"/>
                  </a:schemeClr>
                </a:solidFill>
                <a:latin typeface="+mn-lt"/>
                <a:ea typeface="+mn-ea"/>
                <a:cs typeface="+mn-cs"/>
                <a:sym typeface="+mn-ea"/>
              </a:rPr>
              <a:t>      </a:t>
            </a:r>
            <a:r>
              <a:rPr lang="en-US" altLang="zh-CN" noProof="1">
                <a:latin typeface="+mn-lt"/>
                <a:ea typeface="+mn-ea"/>
                <a:cs typeface="+mn-cs"/>
                <a:sym typeface="+mn-ea"/>
              </a:rPr>
              <a:t> </a:t>
            </a:r>
            <a:r>
              <a:rPr lang="zh-CN" noProof="1">
                <a:latin typeface="+mn-lt"/>
                <a:ea typeface="+mn-ea"/>
                <a:cs typeface="+mn-cs"/>
                <a:sym typeface="+mn-ea"/>
              </a:rPr>
              <a:t>经登记的技术开发、技术转让、技术许可合同，如未约定开具增值税专票的可以办理免税相关核定，并享受税收优惠。办理流程如下：</a:t>
            </a:r>
            <a:endParaRPr lang="zh-CN" altLang="en-US" noProof="1" dirty="0">
              <a:sym typeface="+mn-ea"/>
            </a:endParaRPr>
          </a:p>
          <a:p>
            <a:pPr fontAlgn="auto">
              <a:lnSpc>
                <a:spcPct val="150000"/>
              </a:lnSpc>
              <a:buFont typeface="Wingdings" panose="05000000000000000000" charset="0"/>
              <a:buNone/>
            </a:pPr>
            <a:r>
              <a:rPr lang="en-US" altLang="zh-CN" sz="1500" noProof="1">
                <a:latin typeface="+mn-lt"/>
                <a:ea typeface="+mn-ea"/>
                <a:cs typeface="+mn-cs"/>
                <a:sym typeface="+mn-ea"/>
              </a:rPr>
              <a:t>        1</a:t>
            </a:r>
            <a:r>
              <a:rPr lang="zh-CN" altLang="en-US" sz="1500" noProof="1">
                <a:latin typeface="+mn-lt"/>
                <a:ea typeface="+mn-ea"/>
                <a:cs typeface="+mn-cs"/>
                <a:sym typeface="+mn-ea"/>
              </a:rPr>
              <a:t>、【合同报送】</a:t>
            </a:r>
            <a:r>
              <a:rPr lang="zh-CN" sz="1500" noProof="1">
                <a:latin typeface="+mn-lt"/>
                <a:ea typeface="+mn-ea"/>
                <a:cs typeface="+mn-cs"/>
                <a:sym typeface="+mn-ea"/>
              </a:rPr>
              <a:t>登记站或当事人将《技术合同信息表》、合同原件及相关附件资料寄送</a:t>
            </a:r>
            <a:r>
              <a:rPr lang="zh-CN" altLang="en-US" sz="1500" noProof="1" dirty="0">
                <a:latin typeface="+mn-lt"/>
                <a:ea typeface="+mn-ea"/>
                <a:cs typeface="+mn-cs"/>
                <a:sym typeface="+mn-ea"/>
              </a:rPr>
              <a:t>武汉市登记处（市科技局 转化中心市场部）。</a:t>
            </a:r>
            <a:endParaRPr lang="zh-CN" sz="1500" noProof="1">
              <a:sym typeface="+mn-ea"/>
            </a:endParaRPr>
          </a:p>
          <a:p>
            <a:pPr fontAlgn="auto">
              <a:lnSpc>
                <a:spcPct val="150000"/>
              </a:lnSpc>
              <a:buFont typeface="Wingdings" panose="05000000000000000000" charset="0"/>
              <a:buNone/>
            </a:pPr>
            <a:r>
              <a:rPr lang="en-US" altLang="zh-CN" sz="1500" noProof="1" dirty="0">
                <a:latin typeface="+mn-lt"/>
                <a:ea typeface="+mn-ea"/>
                <a:cs typeface="+mn-cs"/>
                <a:sym typeface="+mn-ea"/>
              </a:rPr>
              <a:t>        2</a:t>
            </a:r>
            <a:r>
              <a:rPr lang="zh-CN" altLang="en-US" sz="1500" noProof="1" dirty="0">
                <a:latin typeface="+mn-lt"/>
                <a:ea typeface="+mn-ea"/>
                <a:cs typeface="+mn-cs"/>
                <a:sym typeface="+mn-ea"/>
              </a:rPr>
              <a:t>、【合同审核】转化中心按照岗位分工开展免税合同技术性收入核定。审核中，可根据工作需要通知当事人补充相关资料。 </a:t>
            </a:r>
            <a:endParaRPr lang="en-US" altLang="zh-CN" sz="1500" noProof="1" dirty="0">
              <a:sym typeface="+mn-ea"/>
            </a:endParaRPr>
          </a:p>
          <a:p>
            <a:pPr fontAlgn="auto">
              <a:lnSpc>
                <a:spcPct val="150000"/>
              </a:lnSpc>
              <a:buFont typeface="Wingdings" panose="05000000000000000000" charset="0"/>
              <a:buNone/>
            </a:pPr>
            <a:r>
              <a:rPr lang="en-US" altLang="zh-CN" sz="1500" noProof="1" dirty="0">
                <a:latin typeface="+mn-lt"/>
                <a:ea typeface="+mn-ea"/>
                <a:cs typeface="+mn-cs"/>
                <a:sym typeface="+mn-ea"/>
              </a:rPr>
              <a:t>        3</a:t>
            </a:r>
            <a:r>
              <a:rPr lang="zh-CN" altLang="en-US" sz="1500" noProof="1" dirty="0">
                <a:latin typeface="+mn-lt"/>
                <a:ea typeface="+mn-ea"/>
                <a:cs typeface="+mn-cs"/>
                <a:sym typeface="+mn-ea"/>
              </a:rPr>
              <a:t>、【打印核定单】审核通过后，当事人登录“武汉市技术合同认定服务平台”自行打印技术性收入核定证明单，开具减免税增值税普通发票，享受相关税收政策。</a:t>
            </a:r>
            <a:endParaRPr lang="zh-CN" altLang="en-US" sz="1500" noProof="1" dirty="0">
              <a:latin typeface="+mn-lt"/>
              <a:ea typeface="+mn-ea"/>
              <a:cs typeface="+mn-cs"/>
              <a:sym typeface="+mn-ea"/>
            </a:endParaRPr>
          </a:p>
          <a:p>
            <a:pPr fontAlgn="auto">
              <a:lnSpc>
                <a:spcPct val="150000"/>
              </a:lnSpc>
              <a:buFont typeface="Wingdings" panose="05000000000000000000" charset="0"/>
              <a:buNone/>
            </a:pPr>
            <a:r>
              <a:rPr lang="en-US" altLang="zh-CN" sz="1500" noProof="1" dirty="0">
                <a:latin typeface="+mn-lt"/>
                <a:ea typeface="+mn-ea"/>
                <a:cs typeface="+mn-cs"/>
                <a:sym typeface="+mn-ea"/>
              </a:rPr>
              <a:t>        4</a:t>
            </a:r>
            <a:r>
              <a:rPr lang="zh-CN" altLang="en-US" sz="1500" noProof="1" dirty="0">
                <a:latin typeface="+mn-lt"/>
                <a:ea typeface="+mn-ea"/>
                <a:cs typeface="+mn-cs"/>
                <a:sym typeface="+mn-ea"/>
              </a:rPr>
              <a:t>、【税务备案】</a:t>
            </a:r>
            <a:r>
              <a:rPr lang="zh-CN" altLang="en-US" sz="1500" noProof="1" dirty="0">
                <a:solidFill>
                  <a:schemeClr val="tx1"/>
                </a:solidFill>
                <a:latin typeface="+mn-lt"/>
                <a:ea typeface="+mn-ea"/>
                <a:cs typeface="+mn-cs"/>
                <a:sym typeface="+mn-ea"/>
              </a:rPr>
              <a:t>首次</a:t>
            </a:r>
            <a:r>
              <a:rPr lang="zh-CN" altLang="en-US" sz="1500" noProof="1" dirty="0">
                <a:latin typeface="+mn-lt"/>
                <a:ea typeface="+mn-ea"/>
                <a:cs typeface="+mn-cs"/>
                <a:sym typeface="+mn-ea"/>
              </a:rPr>
              <a:t>办理需要备案。</a:t>
            </a:r>
            <a:endParaRPr lang="en-US" altLang="zh-CN" sz="1500" noProof="1" dirty="0">
              <a:sym typeface="+mn-ea"/>
            </a:endParaRPr>
          </a:p>
          <a:p>
            <a:pPr fontAlgn="auto">
              <a:lnSpc>
                <a:spcPct val="150000"/>
              </a:lnSpc>
              <a:buFont typeface="Wingdings" panose="05000000000000000000" charset="0"/>
              <a:buNone/>
            </a:pPr>
            <a:r>
              <a:rPr lang="en-US" altLang="zh-CN" sz="1500" noProof="1" dirty="0">
                <a:latin typeface="+mn-lt"/>
                <a:ea typeface="+mn-ea"/>
                <a:cs typeface="+mn-cs"/>
                <a:sym typeface="+mn-ea"/>
              </a:rPr>
              <a:t>        5</a:t>
            </a:r>
            <a:r>
              <a:rPr lang="zh-CN" altLang="en-US" sz="1500" noProof="1" dirty="0">
                <a:latin typeface="+mn-lt"/>
                <a:ea typeface="+mn-ea"/>
                <a:cs typeface="+mn-cs"/>
                <a:sym typeface="+mn-ea"/>
              </a:rPr>
              <a:t>、【后期管理】当事人免税办理完成后，登录“武汉市技术合同认定服务平台”上传发票及银行进账单。转化中心对当事人上传资料进行审核，通过后归档办结。</a:t>
            </a:r>
            <a:endParaRPr lang="zh-CN" altLang="en-US" sz="1500" noProof="1" dirty="0">
              <a:latin typeface="+mn-lt"/>
              <a:ea typeface="+mn-ea"/>
              <a:cs typeface="+mn-cs"/>
              <a:sym typeface="+mn-ea"/>
            </a:endParaRPr>
          </a:p>
        </p:txBody>
      </p:sp>
    </p:spTree>
    <p:custDataLst>
      <p:tags r:id="rId2"/>
    </p:custDataLst>
  </p:cSld>
  <p:clrMapOvr>
    <a:masterClrMapping/>
  </p:clrMapOvr>
  <p:transition spd="med" advTm="100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1495743" y="1045210"/>
            <a:ext cx="6151563" cy="2097088"/>
          </a:xfrm>
          <a:prstGeom prst="rect">
            <a:avLst/>
          </a:prstGeom>
        </p:spPr>
        <p:txBody>
          <a:bodyPr vert="horz" lIns="67500" tIns="35100" rIns="67500" bIns="0" rtlCol="0" anchor="b" anchorCtr="0">
            <a:normAutofit fontScale="80000"/>
          </a:bodyPr>
          <a:lstStyle>
            <a:lvl1pPr algn="ctr" defTabSz="914400" rtl="0" eaLnBrk="1" fontAlgn="auto" latinLnBrk="0" hangingPunct="1">
              <a:lnSpc>
                <a:spcPct val="100000"/>
              </a:lnSpc>
              <a:spcBef>
                <a:spcPct val="0"/>
              </a:spcBef>
              <a:buNone/>
              <a:defRPr sz="4400" b="1" u="none" strike="noStrike" kern="1200" cap="none" spc="300" normalizeH="0" baseline="0">
                <a:solidFill>
                  <a:schemeClr val="accent1"/>
                </a:solidFill>
                <a:uFillTx/>
                <a:latin typeface="Arial" panose="020B0604020202020204" pitchFamily="34" charset="0"/>
                <a:ea typeface="微软雅黑" panose="020B0503020204020204" pitchFamily="34" charset="-122"/>
                <a:cs typeface="+mj-cs"/>
              </a:defRPr>
            </a:lvl1pPr>
          </a:lstStyle>
          <a:p>
            <a:pPr algn="l" fontAlgn="auto">
              <a:lnSpc>
                <a:spcPct val="150000"/>
              </a:lnSpc>
            </a:pPr>
            <a:r>
              <a:rPr lang="en-US" altLang="zh-CN" sz="1800" strike="noStrike" noProof="1">
                <a:solidFill>
                  <a:schemeClr val="accent1">
                    <a:lumMod val="50000"/>
                    <a:lumOff val="50000"/>
                  </a:schemeClr>
                </a:solidFill>
                <a:latin typeface="Arial" panose="020B0604020202020204" pitchFamily="34" charset="0"/>
                <a:ea typeface="微软雅黑" panose="020B0503020204020204" pitchFamily="34" charset="-122"/>
                <a:cs typeface="+mj-cs"/>
              </a:rPr>
              <a:t>      </a:t>
            </a:r>
            <a:r>
              <a:rPr lang="zh-CN" sz="1800" strike="noStrike" noProof="1">
                <a:solidFill>
                  <a:schemeClr val="tx1"/>
                </a:solidFill>
                <a:latin typeface="Arial" panose="020B0604020202020204" pitchFamily="34" charset="0"/>
                <a:ea typeface="微软雅黑" panose="020B0503020204020204" pitchFamily="34" charset="-122"/>
                <a:cs typeface="+mj-cs"/>
              </a:rPr>
              <a:t>需办理税收优惠的合同由登记站或当事人将《技术合同信息表》、合同原件及相关附件资料寄送至武汉市科技局转化中心技术市场部办理。</a:t>
            </a:r>
            <a:endParaRPr lang="zh-CN" sz="1800" strike="noStrike" noProof="1">
              <a:solidFill>
                <a:schemeClr val="tx1"/>
              </a:solidFill>
            </a:endParaRPr>
          </a:p>
          <a:p>
            <a:pPr algn="l" fontAlgn="auto">
              <a:lnSpc>
                <a:spcPct val="150000"/>
              </a:lnSpc>
            </a:pPr>
            <a:r>
              <a:rPr lang="zh-CN" sz="1800" strike="noStrike" noProof="1">
                <a:solidFill>
                  <a:schemeClr val="tx1"/>
                </a:solidFill>
                <a:latin typeface="文星楷体" panose="02010609000101010101" charset="-122"/>
                <a:ea typeface="文星楷体" panose="02010609000101010101" charset="-122"/>
                <a:cs typeface="文星楷体" panose="02010609000101010101" charset="-122"/>
              </a:rPr>
              <a:t>    地址：汉口发展大道</a:t>
            </a:r>
            <a:r>
              <a:rPr lang="en-US" altLang="zh-CN" sz="1800" strike="noStrike" noProof="1">
                <a:solidFill>
                  <a:schemeClr val="tx1"/>
                </a:solidFill>
                <a:latin typeface="文星楷体" panose="02010609000101010101" charset="-122"/>
                <a:ea typeface="文星楷体" panose="02010609000101010101" charset="-122"/>
                <a:cs typeface="文星楷体" panose="02010609000101010101" charset="-122"/>
              </a:rPr>
              <a:t>164</a:t>
            </a:r>
            <a:r>
              <a:rPr lang="zh-CN" altLang="en-US" sz="1800" strike="noStrike" noProof="1">
                <a:solidFill>
                  <a:schemeClr val="tx1"/>
                </a:solidFill>
                <a:latin typeface="文星楷体" panose="02010609000101010101" charset="-122"/>
                <a:ea typeface="文星楷体" panose="02010609000101010101" charset="-122"/>
                <a:cs typeface="文星楷体" panose="02010609000101010101" charset="-122"/>
              </a:rPr>
              <a:t>号武汉科技大厦</a:t>
            </a:r>
            <a:r>
              <a:rPr lang="en-US" altLang="zh-CN" sz="1800" strike="noStrike" noProof="1">
                <a:solidFill>
                  <a:schemeClr val="tx1"/>
                </a:solidFill>
                <a:latin typeface="文星楷体" panose="02010609000101010101" charset="-122"/>
                <a:ea typeface="文星楷体" panose="02010609000101010101" charset="-122"/>
                <a:cs typeface="文星楷体" panose="02010609000101010101" charset="-122"/>
              </a:rPr>
              <a:t>1410A</a:t>
            </a:r>
            <a:r>
              <a:rPr lang="zh-CN" altLang="en-US" sz="1800" strike="noStrike" noProof="1">
                <a:solidFill>
                  <a:schemeClr val="tx1"/>
                </a:solidFill>
                <a:latin typeface="文星楷体" panose="02010609000101010101" charset="-122"/>
                <a:ea typeface="文星楷体" panose="02010609000101010101" charset="-122"/>
                <a:cs typeface="文星楷体" panose="02010609000101010101" charset="-122"/>
              </a:rPr>
              <a:t>室</a:t>
            </a:r>
            <a:endParaRPr lang="zh-CN" altLang="en-US" sz="1800" strike="noStrike" noProof="1">
              <a:solidFill>
                <a:schemeClr val="tx1"/>
              </a:solidFill>
              <a:latin typeface="文星楷体" panose="02010609000101010101" charset="-122"/>
              <a:ea typeface="文星楷体" panose="02010609000101010101" charset="-122"/>
              <a:cs typeface="文星楷体" panose="02010609000101010101" charset="-122"/>
            </a:endParaRPr>
          </a:p>
          <a:p>
            <a:pPr algn="l" fontAlgn="auto">
              <a:lnSpc>
                <a:spcPct val="150000"/>
              </a:lnSpc>
            </a:pPr>
            <a:r>
              <a:rPr lang="zh-CN" altLang="en-US" sz="1800" strike="noStrike" noProof="1">
                <a:solidFill>
                  <a:schemeClr val="tx1"/>
                </a:solidFill>
                <a:latin typeface="文星楷体" panose="02010609000101010101" charset="-122"/>
                <a:ea typeface="文星楷体" panose="02010609000101010101" charset="-122"/>
                <a:cs typeface="文星楷体" panose="02010609000101010101" charset="-122"/>
              </a:rPr>
              <a:t>    收件人：丁璞    </a:t>
            </a:r>
            <a:endParaRPr lang="zh-CN" altLang="en-US" sz="1800" strike="noStrike" noProof="1">
              <a:solidFill>
                <a:schemeClr val="tx1"/>
              </a:solidFill>
              <a:latin typeface="文星楷体" panose="02010609000101010101" charset="-122"/>
              <a:ea typeface="文星楷体" panose="02010609000101010101" charset="-122"/>
              <a:cs typeface="文星楷体" panose="02010609000101010101" charset="-122"/>
            </a:endParaRPr>
          </a:p>
          <a:p>
            <a:pPr algn="l" fontAlgn="auto">
              <a:lnSpc>
                <a:spcPct val="150000"/>
              </a:lnSpc>
            </a:pPr>
            <a:r>
              <a:rPr lang="zh-CN" altLang="en-US" sz="1800" strike="noStrike" noProof="1">
                <a:solidFill>
                  <a:schemeClr val="tx1"/>
                </a:solidFill>
                <a:latin typeface="文星楷体" panose="02010609000101010101" charset="-122"/>
                <a:ea typeface="文星楷体" panose="02010609000101010101" charset="-122"/>
                <a:cs typeface="文星楷体" panose="02010609000101010101" charset="-122"/>
              </a:rPr>
              <a:t>    电话：</a:t>
            </a:r>
            <a:r>
              <a:rPr lang="en-US" altLang="zh-CN" sz="1800" strike="noStrike" noProof="1">
                <a:solidFill>
                  <a:schemeClr val="tx1"/>
                </a:solidFill>
                <a:latin typeface="文星楷体" panose="02010609000101010101" charset="-122"/>
                <a:ea typeface="文星楷体" panose="02010609000101010101" charset="-122"/>
                <a:cs typeface="文星楷体" panose="02010609000101010101" charset="-122"/>
              </a:rPr>
              <a:t>65692193</a:t>
            </a:r>
            <a:endParaRPr lang="en-US" altLang="zh-CN" sz="1800" strike="noStrike" noProof="1">
              <a:solidFill>
                <a:schemeClr val="tx1"/>
              </a:solidFill>
              <a:latin typeface="文星楷体" panose="02010609000101010101" charset="-122"/>
              <a:ea typeface="文星楷体" panose="02010609000101010101" charset="-122"/>
              <a:cs typeface="文星楷体" panose="02010609000101010101" charset="-122"/>
            </a:endParaRPr>
          </a:p>
        </p:txBody>
      </p:sp>
      <p:sp>
        <p:nvSpPr>
          <p:cNvPr id="104450" name="标题 5"/>
          <p:cNvSpPr>
            <a:spLocks noGrp="1"/>
          </p:cNvSpPr>
          <p:nvPr>
            <p:ph type="title" hasCustomPrompt="1"/>
          </p:nvPr>
        </p:nvSpPr>
        <p:spPr>
          <a:xfrm>
            <a:off x="561975" y="248603"/>
            <a:ext cx="2012950" cy="538162"/>
          </a:xfrm>
        </p:spPr>
        <p:txBody>
          <a:bodyPr vert="horz" lIns="90000" tIns="46800" rIns="90000" bIns="0" anchor="b">
            <a:normAutofit/>
          </a:bodyPr>
          <a:p>
            <a:pPr defTabSz="914400">
              <a:buNone/>
            </a:pPr>
            <a:r>
              <a:rPr lang="en-US" sz="2000" b="1" kern="1200" spc="0" baseline="0" dirty="0">
                <a:solidFill>
                  <a:srgbClr val="A94D28"/>
                </a:solidFill>
                <a:latin typeface="微软雅黑" panose="020B0503020204020204" pitchFamily="34" charset="-122"/>
                <a:cs typeface="+mn-cs"/>
              </a:rPr>
              <a:t>1、合同报送</a:t>
            </a:r>
            <a:endParaRPr lang="zh-CN" altLang="en-US" sz="2400" kern="1200" baseline="0">
              <a:gradFill>
                <a:gsLst>
                  <a:gs pos="0">
                    <a:srgbClr val="FE4444"/>
                  </a:gs>
                  <a:gs pos="100000">
                    <a:srgbClr val="832B2B"/>
                  </a:gs>
                </a:gsLst>
                <a:lin scaled="0"/>
              </a:gradFill>
              <a:latin typeface="Arial" panose="020B0604020202020204" pitchFamily="34" charset="0"/>
              <a:ea typeface="+mj-ea"/>
              <a:cs typeface="+mj-cs"/>
            </a:endParaRPr>
          </a:p>
        </p:txBody>
      </p:sp>
      <p:sp>
        <p:nvSpPr>
          <p:cNvPr id="104451" name="文本框 3"/>
          <p:cNvSpPr txBox="1"/>
          <p:nvPr/>
        </p:nvSpPr>
        <p:spPr>
          <a:xfrm>
            <a:off x="928370" y="3366770"/>
            <a:ext cx="7950835" cy="1599565"/>
          </a:xfrm>
          <a:prstGeom prst="rect">
            <a:avLst/>
          </a:prstGeom>
          <a:noFill/>
          <a:ln w="9525">
            <a:noFill/>
          </a:ln>
        </p:spPr>
        <p:txBody>
          <a:bodyPr wrap="square" anchor="t">
            <a:spAutoFit/>
          </a:bodyPr>
          <a:p>
            <a:pPr>
              <a:buFont typeface="Arial" panose="020B0604020202020204" pitchFamily="34" charset="0"/>
              <a:buNone/>
            </a:pPr>
            <a:r>
              <a:rPr lang="zh-CN" altLang="zh-CN" sz="1400">
                <a:solidFill>
                  <a:srgbClr val="C00000"/>
                </a:solidFill>
                <a:latin typeface="文星楷体" panose="02010609000101010101" charset="-122"/>
                <a:ea typeface="文星楷体" panose="02010609000101010101" charset="-122"/>
                <a:sym typeface="微软雅黑" panose="020B0503020204020204" pitchFamily="34" charset="-122"/>
              </a:rPr>
              <a:t>相关附件：</a:t>
            </a:r>
            <a:r>
              <a:rPr lang="zh-CN" altLang="zh-CN" sz="1400">
                <a:solidFill>
                  <a:schemeClr val="tx1"/>
                </a:solidFill>
                <a:latin typeface="文星楷体" panose="02010609000101010101" charset="-122"/>
                <a:ea typeface="文星楷体" panose="02010609000101010101" charset="-122"/>
                <a:sym typeface="微软雅黑" panose="020B0503020204020204" pitchFamily="34" charset="-122"/>
              </a:rPr>
              <a:t>与合同相关的技术开发内容补充说明、招标合同标书（技术、商务部分）、外文合同的中文翻译件、涉外合同商务部登记书及数据表、涉密合同脱密证明、专利证书（专利申请书）、软件著作权证书、植物新品种权证书、集成电路布图设计登记证书、提成费计算依据等。</a:t>
            </a:r>
            <a:endParaRPr lang="zh-CN" altLang="zh-CN" sz="1400">
              <a:solidFill>
                <a:schemeClr val="tx1"/>
              </a:solidFill>
              <a:latin typeface="文星楷体" panose="02010609000101010101" charset="-122"/>
              <a:ea typeface="文星楷体" panose="02010609000101010101" charset="-122"/>
              <a:sym typeface="微软雅黑" panose="020B0503020204020204" pitchFamily="34" charset="-122"/>
            </a:endParaRPr>
          </a:p>
          <a:p>
            <a:pPr>
              <a:buFont typeface="Arial" panose="020B0604020202020204" pitchFamily="34" charset="0"/>
              <a:buNone/>
            </a:pPr>
            <a:r>
              <a:rPr lang="zh-CN" altLang="zh-CN" sz="1400">
                <a:solidFill>
                  <a:srgbClr val="C00000"/>
                </a:solidFill>
                <a:latin typeface="文星楷体" panose="02010609000101010101" charset="-122"/>
                <a:ea typeface="文星楷体" panose="02010609000101010101" charset="-122"/>
                <a:sym typeface="微软雅黑" panose="020B0503020204020204" pitchFamily="34" charset="-122"/>
              </a:rPr>
              <a:t>双方确认：</a:t>
            </a:r>
            <a:r>
              <a:rPr lang="zh-CN" altLang="zh-CN" sz="1400">
                <a:solidFill>
                  <a:schemeClr val="tx1"/>
                </a:solidFill>
                <a:latin typeface="文星楷体" panose="02010609000101010101" charset="-122"/>
                <a:ea typeface="文星楷体" panose="02010609000101010101" charset="-122"/>
                <a:sym typeface="微软雅黑" panose="020B0503020204020204" pitchFamily="34" charset="-122"/>
              </a:rPr>
              <a:t>补充的技术开发内容、提成费计算依据、知识产权约定等必须合同双方盖章确认或签订补充协议。</a:t>
            </a:r>
            <a:endParaRPr lang="zh-CN" altLang="zh-CN" sz="1400">
              <a:solidFill>
                <a:schemeClr val="tx1"/>
              </a:solidFill>
              <a:latin typeface="文星楷体" panose="02010609000101010101" charset="-122"/>
              <a:ea typeface="文星楷体" panose="02010609000101010101" charset="-122"/>
              <a:sym typeface="微软雅黑" panose="020B0503020204020204" pitchFamily="34" charset="-122"/>
            </a:endParaRPr>
          </a:p>
          <a:p>
            <a:pPr>
              <a:buFont typeface="Arial" panose="020B0604020202020204" pitchFamily="34" charset="0"/>
              <a:buNone/>
            </a:pPr>
            <a:r>
              <a:rPr lang="zh-CN" altLang="zh-CN" sz="1400">
                <a:solidFill>
                  <a:srgbClr val="C00000"/>
                </a:solidFill>
                <a:latin typeface="文星楷体" panose="02010609000101010101" charset="-122"/>
                <a:ea typeface="文星楷体" panose="02010609000101010101" charset="-122"/>
                <a:sym typeface="微软雅黑" panose="020B0503020204020204" pitchFamily="34" charset="-122"/>
              </a:rPr>
              <a:t>合同复印件：</a:t>
            </a:r>
            <a:r>
              <a:rPr lang="zh-CN" altLang="zh-CN" sz="1400">
                <a:solidFill>
                  <a:schemeClr val="tx1"/>
                </a:solidFill>
                <a:latin typeface="文星楷体" panose="02010609000101010101" charset="-122"/>
                <a:ea typeface="文星楷体" panose="02010609000101010101" charset="-122"/>
                <a:sym typeface="微软雅黑" panose="020B0503020204020204" pitchFamily="34" charset="-122"/>
              </a:rPr>
              <a:t>合同原件不足，可以提供复印件。合同复印件需加盖单位公章，并做与原件一致，自行承担相关责任的承诺。</a:t>
            </a:r>
            <a:endParaRPr lang="zh-CN" altLang="zh-CN" sz="1400">
              <a:solidFill>
                <a:schemeClr val="tx1"/>
              </a:solidFill>
              <a:latin typeface="文星楷体" panose="02010609000101010101" charset="-122"/>
              <a:ea typeface="文星楷体" panose="02010609000101010101" charset="-122"/>
              <a:sym typeface="微软雅黑" panose="020B0503020204020204" pitchFamily="34" charset="-122"/>
            </a:endParaRPr>
          </a:p>
        </p:txBody>
      </p:sp>
    </p:spTree>
    <p:custDataLst>
      <p:tags r:id="rId1"/>
    </p:custDataLst>
  </p:cSld>
  <p:clrMapOvr>
    <a:masterClrMapping/>
  </p:clrMapOvr>
  <p:transition spd="med" advTm="100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reeform 7"/>
          <p:cNvSpPr/>
          <p:nvPr/>
        </p:nvSpPr>
        <p:spPr bwMode="auto">
          <a:xfrm>
            <a:off x="3136900" y="1206500"/>
            <a:ext cx="1004888" cy="3175000"/>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rot="0">
            <a:off x="3136897" y="967740"/>
            <a:ext cx="1149985" cy="114998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rPr>
                <a:t>形式</a:t>
              </a:r>
              <a:endPar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rot="0">
            <a:off x="2630170" y="2285997"/>
            <a:ext cx="1149985" cy="114998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89903" y="75820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rPr>
                <a:t>内容</a:t>
              </a:r>
              <a:endPar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rot="0">
            <a:off x="3278505" y="3510280"/>
            <a:ext cx="1149985" cy="114998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rPr>
                <a:t>结论</a:t>
              </a:r>
              <a:endPar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8"/>
          <p:cNvSpPr txBox="1"/>
          <p:nvPr/>
        </p:nvSpPr>
        <p:spPr>
          <a:xfrm>
            <a:off x="1455738" y="1327150"/>
            <a:ext cx="1036637" cy="215900"/>
          </a:xfrm>
          <a:prstGeom prst="rect">
            <a:avLst/>
          </a:prstGeom>
          <a:noFill/>
          <a:ln w="9525">
            <a:noFill/>
          </a:ln>
        </p:spPr>
        <p:txBody>
          <a:bodyPr wrap="square" lIns="0" tIns="0" rIns="0" bIns="0" anchor="t" anchorCtr="0">
            <a:spAutoFit/>
          </a:bodyPr>
          <a:p>
            <a:pPr algn="ctr" defTabSz="914400"/>
            <a:r>
              <a:rPr lang="zh-CN" altLang="en-US" sz="1400" b="1" baseline="0" dirty="0">
                <a:solidFill>
                  <a:srgbClr val="404040"/>
                </a:solidFill>
                <a:latin typeface="微软雅黑" panose="020B0503020204020204" pitchFamily="34" charset="-122"/>
                <a:ea typeface="微软雅黑" panose="020B0503020204020204" pitchFamily="34" charset="-122"/>
              </a:rPr>
              <a:t>受理</a:t>
            </a:r>
            <a:endParaRPr lang="zh-CN" altLang="en-US" sz="1400" b="1" baseline="0" dirty="0">
              <a:solidFill>
                <a:srgbClr val="404040"/>
              </a:solidFill>
              <a:latin typeface="微软雅黑" panose="020B0503020204020204" pitchFamily="34" charset="-122"/>
              <a:ea typeface="微软雅黑" panose="020B0503020204020204" pitchFamily="34" charset="-122"/>
            </a:endParaRPr>
          </a:p>
        </p:txBody>
      </p:sp>
      <p:sp>
        <p:nvSpPr>
          <p:cNvPr id="21" name="TextBox 19"/>
          <p:cNvSpPr txBox="1"/>
          <p:nvPr/>
        </p:nvSpPr>
        <p:spPr>
          <a:xfrm>
            <a:off x="1455738" y="1639888"/>
            <a:ext cx="1203325" cy="339725"/>
          </a:xfrm>
          <a:prstGeom prst="rect">
            <a:avLst/>
          </a:prstGeom>
          <a:noFill/>
          <a:ln w="9525">
            <a:noFill/>
          </a:ln>
        </p:spPr>
        <p:txBody>
          <a:bodyPr wrap="square" lIns="0" tIns="0" rIns="0" bIns="0" anchor="t" anchorCtr="0">
            <a:spAutoFit/>
          </a:bodyPr>
          <a:p>
            <a:pPr algn="ctr" defTabSz="914400"/>
            <a:r>
              <a:rPr lang="zh-CN" altLang="en-US" sz="1100" baseline="0" dirty="0">
                <a:solidFill>
                  <a:srgbClr val="404040"/>
                </a:solidFill>
                <a:latin typeface="微软雅黑" panose="020B0503020204020204" pitchFamily="34" charset="-122"/>
                <a:ea typeface="微软雅黑" panose="020B0503020204020204" pitchFamily="34" charset="-122"/>
              </a:rPr>
              <a:t>合同完整、附件齐全、要素具备</a:t>
            </a:r>
            <a:endParaRPr lang="zh-CN" altLang="en-US" sz="1100" baseline="0" dirty="0">
              <a:solidFill>
                <a:srgbClr val="404040"/>
              </a:solidFill>
              <a:latin typeface="微软雅黑" panose="020B0503020204020204" pitchFamily="34" charset="-122"/>
              <a:ea typeface="微软雅黑" panose="020B0503020204020204" pitchFamily="34" charset="-122"/>
            </a:endParaRPr>
          </a:p>
        </p:txBody>
      </p:sp>
      <p:sp>
        <p:nvSpPr>
          <p:cNvPr id="22" name="TextBox 20"/>
          <p:cNvSpPr txBox="1"/>
          <p:nvPr/>
        </p:nvSpPr>
        <p:spPr>
          <a:xfrm>
            <a:off x="1082675" y="2659063"/>
            <a:ext cx="1331913" cy="215265"/>
          </a:xfrm>
          <a:prstGeom prst="rect">
            <a:avLst/>
          </a:prstGeom>
          <a:noFill/>
          <a:ln w="9525">
            <a:noFill/>
          </a:ln>
        </p:spPr>
        <p:txBody>
          <a:bodyPr wrap="square" lIns="0" tIns="0" rIns="0" bIns="0" anchor="t" anchorCtr="0">
            <a:spAutoFit/>
          </a:bodyPr>
          <a:p>
            <a:pPr algn="ctr" defTabSz="914400"/>
            <a:r>
              <a:rPr lang="zh-CN" altLang="en-US" sz="1400" b="1" baseline="0" dirty="0">
                <a:solidFill>
                  <a:srgbClr val="404040"/>
                </a:solidFill>
                <a:latin typeface="微软雅黑" panose="020B0503020204020204" pitchFamily="34" charset="-122"/>
                <a:ea typeface="微软雅黑" panose="020B0503020204020204" pitchFamily="34" charset="-122"/>
              </a:rPr>
              <a:t>审核</a:t>
            </a:r>
            <a:endParaRPr lang="zh-CN" altLang="en-US" sz="1400" b="1" baseline="0" dirty="0">
              <a:solidFill>
                <a:srgbClr val="404040"/>
              </a:solidFill>
              <a:latin typeface="微软雅黑" panose="020B0503020204020204" pitchFamily="34" charset="-122"/>
              <a:ea typeface="微软雅黑" panose="020B0503020204020204" pitchFamily="34" charset="-122"/>
            </a:endParaRPr>
          </a:p>
        </p:txBody>
      </p:sp>
      <p:sp>
        <p:nvSpPr>
          <p:cNvPr id="23" name="TextBox 21"/>
          <p:cNvSpPr txBox="1"/>
          <p:nvPr/>
        </p:nvSpPr>
        <p:spPr>
          <a:xfrm>
            <a:off x="1182688" y="2981325"/>
            <a:ext cx="1166812" cy="507365"/>
          </a:xfrm>
          <a:prstGeom prst="rect">
            <a:avLst/>
          </a:prstGeom>
          <a:noFill/>
          <a:ln w="9525">
            <a:noFill/>
          </a:ln>
        </p:spPr>
        <p:txBody>
          <a:bodyPr wrap="square" lIns="0" tIns="0" rIns="0" bIns="0" anchor="t" anchorCtr="0">
            <a:spAutoFit/>
          </a:bodyPr>
          <a:p>
            <a:pPr algn="ctr" defTabSz="914400"/>
            <a:r>
              <a:rPr lang="zh-CN" altLang="en-US" sz="1100" baseline="0" dirty="0">
                <a:solidFill>
                  <a:srgbClr val="404040"/>
                </a:solidFill>
                <a:latin typeface="微软雅黑" panose="020B0503020204020204" pitchFamily="34" charset="-122"/>
                <a:ea typeface="微软雅黑" panose="020B0503020204020204" pitchFamily="34" charset="-122"/>
              </a:rPr>
              <a:t>开发内容、合同类型、知识产权、技术交易额等审核</a:t>
            </a:r>
            <a:endParaRPr lang="zh-CN" altLang="en-US" sz="1100" baseline="0" dirty="0">
              <a:solidFill>
                <a:srgbClr val="404040"/>
              </a:solidFill>
              <a:latin typeface="微软雅黑" panose="020B0503020204020204" pitchFamily="34" charset="-122"/>
              <a:ea typeface="微软雅黑" panose="020B0503020204020204" pitchFamily="34" charset="-122"/>
            </a:endParaRPr>
          </a:p>
        </p:txBody>
      </p:sp>
      <p:sp>
        <p:nvSpPr>
          <p:cNvPr id="24" name="TextBox 22"/>
          <p:cNvSpPr txBox="1"/>
          <p:nvPr/>
        </p:nvSpPr>
        <p:spPr>
          <a:xfrm>
            <a:off x="1763713" y="4064000"/>
            <a:ext cx="1166812" cy="215265"/>
          </a:xfrm>
          <a:prstGeom prst="rect">
            <a:avLst/>
          </a:prstGeom>
          <a:noFill/>
          <a:ln w="9525">
            <a:noFill/>
          </a:ln>
        </p:spPr>
        <p:txBody>
          <a:bodyPr wrap="square" lIns="0" tIns="0" rIns="0" bIns="0" anchor="t" anchorCtr="0">
            <a:spAutoFit/>
          </a:bodyPr>
          <a:p>
            <a:pPr algn="ctr" defTabSz="914400"/>
            <a:r>
              <a:rPr lang="zh-CN" altLang="en-US" sz="1400" b="1" baseline="0" dirty="0">
                <a:solidFill>
                  <a:srgbClr val="404040"/>
                </a:solidFill>
                <a:latin typeface="微软雅黑" panose="020B0503020204020204" pitchFamily="34" charset="-122"/>
                <a:ea typeface="微软雅黑" panose="020B0503020204020204" pitchFamily="34" charset="-122"/>
              </a:rPr>
              <a:t>复核</a:t>
            </a:r>
            <a:endParaRPr lang="zh-CN" altLang="en-US" sz="1400" b="1" baseline="0" dirty="0">
              <a:solidFill>
                <a:srgbClr val="404040"/>
              </a:solidFill>
              <a:latin typeface="微软雅黑" panose="020B0503020204020204" pitchFamily="34" charset="-122"/>
              <a:ea typeface="微软雅黑" panose="020B0503020204020204" pitchFamily="34" charset="-122"/>
            </a:endParaRPr>
          </a:p>
        </p:txBody>
      </p:sp>
      <p:sp>
        <p:nvSpPr>
          <p:cNvPr id="25" name="TextBox 23"/>
          <p:cNvSpPr txBox="1"/>
          <p:nvPr/>
        </p:nvSpPr>
        <p:spPr>
          <a:xfrm>
            <a:off x="1778000" y="4381500"/>
            <a:ext cx="1062355" cy="338455"/>
          </a:xfrm>
          <a:prstGeom prst="rect">
            <a:avLst/>
          </a:prstGeom>
          <a:noFill/>
          <a:ln w="9525">
            <a:noFill/>
          </a:ln>
        </p:spPr>
        <p:txBody>
          <a:bodyPr wrap="square" lIns="0" tIns="0" rIns="0" bIns="0" anchor="t" anchorCtr="0">
            <a:spAutoFit/>
          </a:bodyPr>
          <a:p>
            <a:pPr algn="ctr" defTabSz="914400"/>
            <a:r>
              <a:rPr lang="zh-CN" altLang="en-US" sz="1100" baseline="0" dirty="0">
                <a:solidFill>
                  <a:srgbClr val="404040"/>
                </a:solidFill>
                <a:latin typeface="微软雅黑" panose="020B0503020204020204" pitchFamily="34" charset="-122"/>
                <a:ea typeface="微软雅黑" panose="020B0503020204020204" pitchFamily="34" charset="-122"/>
              </a:rPr>
              <a:t>受理、审核事项复核</a:t>
            </a:r>
            <a:endParaRPr lang="zh-CN" altLang="en-US" sz="1100" baseline="0" dirty="0">
              <a:solidFill>
                <a:srgbClr val="404040"/>
              </a:solidFill>
              <a:latin typeface="微软雅黑" panose="020B0503020204020204" pitchFamily="34" charset="-122"/>
              <a:ea typeface="微软雅黑" panose="020B0503020204020204" pitchFamily="34" charset="-122"/>
            </a:endParaRP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Line 40"/>
          <p:cNvSpPr>
            <a:spLocks noChangeShapeType="1"/>
          </p:cNvSpPr>
          <p:nvPr/>
        </p:nvSpPr>
        <p:spPr bwMode="auto">
          <a:xfrm>
            <a:off x="4117975" y="2814638"/>
            <a:ext cx="1241425" cy="0"/>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Line 41"/>
          <p:cNvSpPr>
            <a:spLocks noChangeShapeType="1"/>
          </p:cNvSpPr>
          <p:nvPr/>
        </p:nvSpPr>
        <p:spPr bwMode="auto">
          <a:xfrm flipV="1">
            <a:off x="4548270" y="3359375"/>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5675313" y="1658938"/>
            <a:ext cx="2281237" cy="2281237"/>
            <a:chOff x="1403648" y="1115468"/>
            <a:chExt cx="1294414" cy="1294414"/>
          </a:xfrm>
        </p:grpSpPr>
        <p:sp>
          <p:nvSpPr>
            <p:cNvPr id="30" name="椭圆 29"/>
            <p:cNvSpPr/>
            <p:nvPr/>
          </p:nvSpPr>
          <p:spPr>
            <a:xfrm>
              <a:off x="1539485" y="1259632"/>
              <a:ext cx="1022740" cy="10227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0"/>
            <p:cNvSpPr txBox="1"/>
            <p:nvPr/>
          </p:nvSpPr>
          <p:spPr>
            <a:xfrm>
              <a:off x="1687876" y="1485936"/>
              <a:ext cx="725958" cy="540790"/>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合同</a:t>
              </a:r>
              <a:endParaRPr kumimoji="0" 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审核</a:t>
              </a:r>
              <a:endParaRPr kumimoji="0" 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81938" name="TextBox 18"/>
          <p:cNvSpPr txBox="1"/>
          <p:nvPr/>
        </p:nvSpPr>
        <p:spPr>
          <a:xfrm>
            <a:off x="315595" y="198120"/>
            <a:ext cx="2314575" cy="307340"/>
          </a:xfrm>
          <a:prstGeom prst="rect">
            <a:avLst/>
          </a:prstGeom>
          <a:noFill/>
          <a:ln w="9525">
            <a:noFill/>
          </a:ln>
        </p:spPr>
        <p:txBody>
          <a:bodyPr wrap="square" lIns="0" tIns="0" rIns="0" bIns="0" anchor="t" anchorCtr="0">
            <a:spAutoFit/>
          </a:bodyPr>
          <a:p>
            <a:pPr algn="ctr" defTabSz="914400"/>
            <a:r>
              <a:rPr lang="en-US" sz="2000" b="1" baseline="0" dirty="0">
                <a:solidFill>
                  <a:srgbClr val="A94D28"/>
                </a:solidFill>
                <a:latin typeface="微软雅黑" panose="020B0503020204020204" pitchFamily="34" charset="-122"/>
                <a:ea typeface="微软雅黑" panose="020B0503020204020204" pitchFamily="34" charset="-122"/>
              </a:rPr>
              <a:t>2</a:t>
            </a:r>
            <a:r>
              <a:rPr lang="zh-CN" altLang="en-US" sz="2000" b="1" baseline="0" dirty="0">
                <a:solidFill>
                  <a:srgbClr val="A94D28"/>
                </a:solidFill>
                <a:latin typeface="微软雅黑" panose="020B0503020204020204" pitchFamily="34" charset="-122"/>
                <a:ea typeface="微软雅黑" panose="020B0503020204020204" pitchFamily="34" charset="-122"/>
              </a:rPr>
              <a:t>、合同审核</a:t>
            </a:r>
            <a:endParaRPr lang="zh-CN" altLang="en-US" sz="2000" b="1" baseline="0" dirty="0">
              <a:solidFill>
                <a:schemeClr val="tx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000000"/>
                                          </p:val>
                                        </p:tav>
                                        <p:tav tm="100000">
                                          <p:val>
                                            <p:strVal val="#ppt_w"/>
                                          </p:val>
                                        </p:tav>
                                      </p:tavLst>
                                    </p:anim>
                                    <p:anim calcmode="lin" valueType="num">
                                      <p:cBhvr>
                                        <p:cTn id="41" dur="500" fill="hold"/>
                                        <p:tgtEl>
                                          <p:spTgt spid="29"/>
                                        </p:tgtEl>
                                        <p:attrNameLst>
                                          <p:attrName>ppt_h</p:attrName>
                                        </p:attrNameLst>
                                      </p:cBhvr>
                                      <p:tavLst>
                                        <p:tav tm="0">
                                          <p:val>
                                            <p:fltVal val="0.000000"/>
                                          </p:val>
                                        </p:tav>
                                        <p:tav tm="100000">
                                          <p:val>
                                            <p:strVal val="#ppt_h"/>
                                          </p:val>
                                        </p:tav>
                                      </p:tavLst>
                                    </p:anim>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0" grpId="0"/>
      <p:bldP spid="21" grpId="0"/>
      <p:bldP spid="22" grpId="0"/>
      <p:bldP spid="23" grpId="0"/>
      <p:bldP spid="24" grpId="0"/>
      <p:bldP spid="25" grpId="0"/>
      <p:bldP spid="26" grpId="0" bldLvl="0" animBg="1"/>
      <p:bldP spid="27" grpId="0" bldLvl="0" animBg="1"/>
      <p:bldP spid="28"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hasCustomPrompt="1"/>
            <p:custDataLst>
              <p:tags r:id="rId1"/>
            </p:custDataLst>
          </p:nvPr>
        </p:nvSpPr>
        <p:spPr>
          <a:xfrm>
            <a:off x="179705" y="84455"/>
            <a:ext cx="3931920" cy="551180"/>
          </a:xfrm>
        </p:spPr>
        <p:txBody>
          <a:bodyPr lIns="90000" tIns="46800" rIns="90000" bIns="0" anchor="b" anchorCtr="0">
            <a:normAutofit/>
          </a:bodyPr>
          <a:lstStyle/>
          <a:p>
            <a:pPr fontAlgn="auto"/>
            <a:r>
              <a:rPr lang="en-US" sz="2000" b="1" strike="noStrike" spc="0" noProof="1" dirty="0">
                <a:solidFill>
                  <a:srgbClr val="A94D28"/>
                </a:solidFill>
                <a:latin typeface="微软雅黑" panose="020B0503020204020204" pitchFamily="34" charset="-122"/>
                <a:cs typeface="+mn-cs"/>
                <a:sym typeface="+mn-ea"/>
              </a:rPr>
              <a:t>3、打印核定单、到款录入</a:t>
            </a:r>
            <a:endParaRPr lang="zh-CN" altLang="en-US" sz="2000" b="1" strike="noStrike" spc="200" noProof="1" dirty="0">
              <a:solidFill>
                <a:srgbClr val="A94D28"/>
              </a:solidFill>
              <a:effectLst>
                <a:outerShdw blurRad="38100" dist="19050" dir="2700000" algn="tl" rotWithShape="0">
                  <a:schemeClr val="dk1">
                    <a:alpha val="40000"/>
                  </a:schemeClr>
                </a:outerShdw>
              </a:effectLst>
              <a:latin typeface="+mn-lt"/>
              <a:ea typeface="+mn-lt"/>
              <a:cs typeface="+mn-lt"/>
              <a:sym typeface="+mn-ea"/>
            </a:endParaRPr>
          </a:p>
        </p:txBody>
      </p:sp>
      <p:pic>
        <p:nvPicPr>
          <p:cNvPr id="100354" name="图片 4" descr="360截图18430703555454"/>
          <p:cNvPicPr>
            <a:picLocks noChangeAspect="1"/>
          </p:cNvPicPr>
          <p:nvPr/>
        </p:nvPicPr>
        <p:blipFill>
          <a:blip r:embed="rId2"/>
          <a:stretch>
            <a:fillRect/>
          </a:stretch>
        </p:blipFill>
        <p:spPr>
          <a:xfrm>
            <a:off x="179388" y="635000"/>
            <a:ext cx="8755062" cy="4310063"/>
          </a:xfrm>
          <a:prstGeom prst="rect">
            <a:avLst/>
          </a:prstGeom>
          <a:noFill/>
          <a:ln w="9525">
            <a:noFill/>
          </a:ln>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086475" y="914399"/>
              <a:ext cx="1509395" cy="19050"/>
            </p14:xfrm>
          </p:contentPart>
        </mc:Choice>
        <mc:Fallback xmlns="">
          <p:pic>
            <p:nvPicPr>
              <p:cNvPr id="2" name="墨迹 1"/>
            </p:nvPicPr>
            <p:blipFill>
              <a:blip r:embed="rId4"/>
            </p:blipFill>
            <p:spPr>
              <a:xfrm>
                <a:off x="6086475" y="914399"/>
                <a:ext cx="1509395" cy="19050"/>
              </a:xfrm>
              <a:prstGeom prst="rect"/>
            </p:spPr>
          </p:pic>
        </mc:Fallback>
      </mc:AlternateContent>
    </p:spTree>
    <p:custDataLst>
      <p:tags r:id="rId5"/>
    </p:custDataLst>
  </p:cSld>
  <p:clrMapOvr>
    <a:masterClrMapping/>
  </p:clrMapOvr>
  <p:transition spd="med" advTm="100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Group 19"/>
          <p:cNvGrpSpPr/>
          <p:nvPr/>
        </p:nvGrpSpPr>
        <p:grpSpPr>
          <a:xfrm>
            <a:off x="685799" y="1381193"/>
            <a:ext cx="3074307" cy="1231160"/>
            <a:chOff x="914399" y="1841591"/>
            <a:chExt cx="4099076" cy="1641549"/>
          </a:xfrm>
          <a:solidFill>
            <a:schemeClr val="tx2"/>
          </a:solidFill>
        </p:grpSpPr>
        <p:sp>
          <p:nvSpPr>
            <p:cNvPr id="9" name="Right Arrow 9"/>
            <p:cNvSpPr/>
            <p:nvPr/>
          </p:nvSpPr>
          <p:spPr>
            <a:xfrm rot="10800000">
              <a:off x="914399" y="1841591"/>
              <a:ext cx="3705726" cy="16415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dirty="0">
                <a:latin typeface="Segoe UI Light" panose="020B0502040204020203" charset="0"/>
              </a:endParaRPr>
            </a:p>
          </p:txBody>
        </p:sp>
        <p:sp>
          <p:nvSpPr>
            <p:cNvPr id="10" name="Oval 7"/>
            <p:cNvSpPr/>
            <p:nvPr/>
          </p:nvSpPr>
          <p:spPr>
            <a:xfrm>
              <a:off x="4195087" y="2253106"/>
              <a:ext cx="818388" cy="818388"/>
            </a:xfrm>
            <a:prstGeom prst="ellipse">
              <a:avLst/>
            </a:prstGeom>
            <a:grpFill/>
            <a:ln w="412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fontAlgn="auto"/>
              <a:endParaRPr lang="en-US" sz="2400" strike="noStrike" noProof="1" dirty="0">
                <a:solidFill>
                  <a:srgbClr val="FFFFFF"/>
                </a:solidFill>
                <a:latin typeface="Segoe UI Light" panose="020B0502040204020203" charset="0"/>
              </a:endParaRPr>
            </a:p>
          </p:txBody>
        </p:sp>
      </p:grpSp>
      <p:sp>
        <p:nvSpPr>
          <p:cNvPr id="102402" name="Rectangle 8"/>
          <p:cNvSpPr/>
          <p:nvPr/>
        </p:nvSpPr>
        <p:spPr>
          <a:xfrm>
            <a:off x="3886200" y="865188"/>
            <a:ext cx="4629150" cy="3665537"/>
          </a:xfrm>
          <a:prstGeom prst="rect">
            <a:avLst/>
          </a:prstGeom>
          <a:noFill/>
          <a:ln w="9525">
            <a:noFill/>
          </a:ln>
        </p:spPr>
        <p:txBody>
          <a:bodyPr wrap="square" lIns="91440" rIns="91440" bIns="45720" anchor="t">
            <a:spAutoFit/>
          </a:bodyPr>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一、纳税人在首次申请办理技术转让、技术开发和与之相关的技术咨询、技术服务业务免征增值税资格备案手续时，应向主管国税机关办税服务厅提供以下资料：</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    （一）《增值税备案类减免税登记表》</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    （二）加盖“湖北省技术合同登记专用章”的《技术合同信息》表；</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    （三）加盖“湖北省技术性收入核定专用章”的《技术合同认定登记及技术性收入核定证明单》；</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    （四）加盖“湖北省技术合同登记专用章”的技术合同原件或复印件。</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二、纳税人自登记备案之日起享受技术转让、技术开发和与之相关的技术咨询、技术服务业务免征增值税优惠政策；</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三、开票：企业按照认定的技术开发或技术转让合同所核定的技术交易额范围内开具增值税普通发票（一般纳税人选择“免税”）</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rPr>
              <a:t>四、报税。</a:t>
            </a:r>
            <a:endParaRPr lang="zh-CN" altLang="zh-CN" sz="12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 name="直接连接符 1"/>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102404" name="TextBox 67"/>
          <p:cNvSpPr txBox="1"/>
          <p:nvPr/>
        </p:nvSpPr>
        <p:spPr>
          <a:xfrm>
            <a:off x="325755" y="31750"/>
            <a:ext cx="1965960"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4</a:t>
            </a:r>
            <a:r>
              <a:rPr lang="zh-CN" altLang="en-US" sz="2000" b="1" dirty="0">
                <a:solidFill>
                  <a:srgbClr val="A94D28"/>
                </a:solidFill>
                <a:latin typeface="微软雅黑" panose="020B0503020204020204" pitchFamily="34" charset="-122"/>
                <a:ea typeface="微软雅黑" panose="020B0503020204020204" pitchFamily="34" charset="-122"/>
              </a:rPr>
              <a:t>、税务备案</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
        <p:nvSpPr>
          <p:cNvPr id="102405" name="Rectangle 8"/>
          <p:cNvSpPr/>
          <p:nvPr/>
        </p:nvSpPr>
        <p:spPr>
          <a:xfrm>
            <a:off x="1509713" y="1793875"/>
            <a:ext cx="1870075" cy="311150"/>
          </a:xfrm>
          <a:prstGeom prst="rect">
            <a:avLst/>
          </a:prstGeom>
          <a:noFill/>
          <a:ln w="9525">
            <a:noFill/>
          </a:ln>
        </p:spPr>
        <p:txBody>
          <a:bodyPr wrap="square" lIns="91440" rIns="91440" bIns="45720" anchor="t">
            <a:spAutoFit/>
          </a:bodyPr>
          <a:p>
            <a:pPr defTabSz="1216025">
              <a:lnSpc>
                <a:spcPct val="120000"/>
              </a:lnSpc>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税务备案（首次办理）：</a:t>
            </a:r>
            <a:endPar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med" advTm="100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Group 20"/>
          <p:cNvGrpSpPr/>
          <p:nvPr/>
        </p:nvGrpSpPr>
        <p:grpSpPr>
          <a:xfrm>
            <a:off x="5088419" y="2868976"/>
            <a:ext cx="3369781" cy="1231162"/>
            <a:chOff x="6784559" y="3825303"/>
            <a:chExt cx="4493041" cy="1641549"/>
          </a:xfrm>
          <a:solidFill>
            <a:srgbClr val="385F9D"/>
          </a:solidFill>
        </p:grpSpPr>
        <p:sp>
          <p:nvSpPr>
            <p:cNvPr id="12" name="Right Arrow 10"/>
            <p:cNvSpPr/>
            <p:nvPr/>
          </p:nvSpPr>
          <p:spPr>
            <a:xfrm>
              <a:off x="7154779" y="3825303"/>
              <a:ext cx="4122821" cy="1641549"/>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dirty="0">
                <a:latin typeface="Segoe UI Light" panose="020B0502040204020203" charset="0"/>
              </a:endParaRPr>
            </a:p>
          </p:txBody>
        </p:sp>
        <p:sp>
          <p:nvSpPr>
            <p:cNvPr id="13" name="Oval 11"/>
            <p:cNvSpPr/>
            <p:nvPr/>
          </p:nvSpPr>
          <p:spPr>
            <a:xfrm>
              <a:off x="6784559" y="4236883"/>
              <a:ext cx="818388" cy="818388"/>
            </a:xfrm>
            <a:prstGeom prst="ellipse">
              <a:avLst/>
            </a:prstGeom>
            <a:solidFill>
              <a:schemeClr val="tx2">
                <a:lumMod val="75000"/>
              </a:schemeClr>
            </a:solidFill>
            <a:ln w="412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fontAlgn="auto"/>
              <a:endParaRPr lang="en-US" sz="2400" strike="noStrike" noProof="1" dirty="0">
                <a:solidFill>
                  <a:srgbClr val="FFFFFF"/>
                </a:solidFill>
                <a:latin typeface="Segoe UI Light" panose="020B0502040204020203" charset="0"/>
              </a:endParaRPr>
            </a:p>
          </p:txBody>
        </p:sp>
      </p:grpSp>
      <p:sp>
        <p:nvSpPr>
          <p:cNvPr id="103426" name="Rectangle 8"/>
          <p:cNvSpPr/>
          <p:nvPr/>
        </p:nvSpPr>
        <p:spPr>
          <a:xfrm>
            <a:off x="461963" y="728663"/>
            <a:ext cx="4903787" cy="4171950"/>
          </a:xfrm>
          <a:prstGeom prst="rect">
            <a:avLst/>
          </a:prstGeom>
          <a:noFill/>
          <a:ln w="9525">
            <a:noFill/>
          </a:ln>
        </p:spPr>
        <p:txBody>
          <a:bodyPr wrap="square" lIns="91440" rIns="91440" bIns="45720" anchor="t">
            <a:spAutoFit/>
          </a:bodyPr>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一、企业在核定技术交易额的合同到款后，需进行技术性收入的实现核定，并打印实现技术性收入的核定证明单留存备查。具体操作如下：</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企业在《武汉市技术合同认定服务平台》【到款录入】专栏上传下列凭证材料进行技术性收入的核定：</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（一）银行到款凭证的扫描件，填写到款时间</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（二）发票的扫描件，填写发票编号（注连号的可缩写，如连号1-30可缩写****01-30）</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（三）在服务平台中填写本次到款金额及相关信息。</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（四）将上传内容和填写数据核对后提交</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登记处审核后通过后，企业在认定服务平台中打印《技术合同认定登记及技术性收入核定证明单》按后期管理要求留存备查。</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二、纳税人在会计年度终了之后应分合同将以下资料整理装订后备查：</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（一）《增值税备案类减免税登记表》</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（二）加盖登记专用章的《技术合同信息》表；</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（三）加盖核定专用章的《技术合同认定登记及技术性收入核定证明单》；</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（四）加盖登记专用章的技术合同原件或复印件；</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（五）.银行收款回单复印件；</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defTabSz="1216025">
              <a:lnSpc>
                <a:spcPct val="120000"/>
              </a:lnSpc>
              <a:spcBef>
                <a:spcPct val="20000"/>
              </a:spcBef>
            </a:pPr>
            <a:r>
              <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rPr>
              <a:t>      （六）发票复印件。</a:t>
            </a:r>
            <a:endParaRPr lang="zh-CN" altLang="zh-CN" sz="110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 name="直接连接符 1"/>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103428" name="TextBox 67"/>
          <p:cNvSpPr txBox="1"/>
          <p:nvPr/>
        </p:nvSpPr>
        <p:spPr>
          <a:xfrm>
            <a:off x="325755" y="31750"/>
            <a:ext cx="2268220"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5</a:t>
            </a:r>
            <a:r>
              <a:rPr lang="zh-CN" altLang="en-US" sz="2000" b="1" dirty="0">
                <a:solidFill>
                  <a:srgbClr val="A94D28"/>
                </a:solidFill>
                <a:latin typeface="微软雅黑" panose="020B0503020204020204" pitchFamily="34" charset="-122"/>
                <a:ea typeface="微软雅黑" panose="020B0503020204020204" pitchFamily="34" charset="-122"/>
              </a:rPr>
              <a:t>、</a:t>
            </a:r>
            <a:r>
              <a:rPr lang="zh-CN" altLang="zh-CN" sz="2000" b="1" dirty="0">
                <a:solidFill>
                  <a:srgbClr val="A94D28"/>
                </a:solidFill>
                <a:latin typeface="微软雅黑" panose="020B0503020204020204" pitchFamily="34" charset="-122"/>
                <a:ea typeface="微软雅黑" panose="020B0503020204020204" pitchFamily="34" charset="-122"/>
              </a:rPr>
              <a:t>后期管理</a:t>
            </a:r>
            <a:endParaRPr lang="zh-CN" altLang="zh-CN" sz="2000" b="1" dirty="0">
              <a:solidFill>
                <a:srgbClr val="A94D28"/>
              </a:solidFill>
              <a:latin typeface="微软雅黑" panose="020B0503020204020204" pitchFamily="34" charset="-122"/>
              <a:ea typeface="微软雅黑" panose="020B0503020204020204" pitchFamily="34" charset="-122"/>
            </a:endParaRPr>
          </a:p>
        </p:txBody>
      </p:sp>
      <p:sp>
        <p:nvSpPr>
          <p:cNvPr id="103429" name="Rectangle 8"/>
          <p:cNvSpPr/>
          <p:nvPr/>
        </p:nvSpPr>
        <p:spPr>
          <a:xfrm>
            <a:off x="5943600" y="3328988"/>
            <a:ext cx="960438" cy="312737"/>
          </a:xfrm>
          <a:prstGeom prst="rect">
            <a:avLst/>
          </a:prstGeom>
          <a:noFill/>
          <a:ln w="9525">
            <a:noFill/>
          </a:ln>
        </p:spPr>
        <p:txBody>
          <a:bodyPr wrap="square" lIns="91440" rIns="91440" bIns="45720" anchor="t">
            <a:spAutoFit/>
          </a:bodyPr>
          <a:p>
            <a:pPr algn="r" defTabSz="1216025">
              <a:lnSpc>
                <a:spcPct val="120000"/>
              </a:lnSpc>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后期管理</a:t>
            </a:r>
            <a:endPar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med" advTm="100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TextBox 21"/>
          <p:cNvSpPr txBox="1"/>
          <p:nvPr/>
        </p:nvSpPr>
        <p:spPr>
          <a:xfrm>
            <a:off x="755650" y="987425"/>
            <a:ext cx="4048125" cy="744538"/>
          </a:xfrm>
          <a:prstGeom prst="rect">
            <a:avLst/>
          </a:prstGeom>
          <a:noFill/>
          <a:ln w="9525">
            <a:noFill/>
          </a:ln>
        </p:spPr>
        <p:txBody>
          <a:bodyPr wrap="none" lIns="68571" tIns="34285" rIns="68571" bIns="34285" anchor="t">
            <a:spAutoFit/>
          </a:bodyPr>
          <a:p>
            <a:r>
              <a:rPr lang="zh-CN" altLang="en-US" sz="4400" b="1" dirty="0">
                <a:solidFill>
                  <a:schemeClr val="tx2"/>
                </a:solidFill>
                <a:latin typeface="微软雅黑" panose="020B0503020204020204" pitchFamily="34" charset="-122"/>
                <a:ea typeface="微软雅黑" panose="020B0503020204020204" pitchFamily="34" charset="-122"/>
              </a:rPr>
              <a:t>感谢您的聆听！</a:t>
            </a:r>
            <a:endParaRPr lang="zh-CN" altLang="en-US" sz="4400" b="1" dirty="0">
              <a:solidFill>
                <a:schemeClr val="tx2"/>
              </a:solidFill>
              <a:latin typeface="微软雅黑" panose="020B0503020204020204" pitchFamily="34" charset="-122"/>
              <a:ea typeface="微软雅黑" panose="020B0503020204020204" pitchFamily="34" charset="-122"/>
            </a:endParaRPr>
          </a:p>
        </p:txBody>
      </p:sp>
      <p:pic>
        <p:nvPicPr>
          <p:cNvPr id="144387" name="Picture 3"/>
          <p:cNvPicPr>
            <a:picLocks noChangeAspect="1"/>
          </p:cNvPicPr>
          <p:nvPr/>
        </p:nvPicPr>
        <p:blipFill>
          <a:blip r:embed="rId1"/>
          <a:stretch>
            <a:fillRect/>
          </a:stretch>
        </p:blipFill>
        <p:spPr>
          <a:xfrm>
            <a:off x="8099425" y="339725"/>
            <a:ext cx="642938" cy="642938"/>
          </a:xfrm>
          <a:prstGeom prst="rect">
            <a:avLst/>
          </a:prstGeom>
          <a:solidFill>
            <a:srgbClr val="278BD1"/>
          </a:solidFill>
          <a:ln w="9525">
            <a:noFill/>
          </a:ln>
        </p:spPr>
      </p:pic>
      <p:pic>
        <p:nvPicPr>
          <p:cNvPr id="2" name="图片 1"/>
          <p:cNvPicPr>
            <a:picLocks noChangeAspect="1"/>
          </p:cNvPicPr>
          <p:nvPr/>
        </p:nvPicPr>
        <p:blipFill rotWithShape="1">
          <a:blip r:embed="rId2" cstate="print"/>
          <a:srcRect b="31548"/>
          <a:stretch>
            <a:fillRect/>
          </a:stretch>
        </p:blipFill>
        <p:spPr>
          <a:xfrm>
            <a:off x="57" y="628331"/>
            <a:ext cx="9144001" cy="3000377"/>
          </a:xfrm>
          <a:prstGeom prst="rect">
            <a:avLst/>
          </a:prstGeom>
          <a:effectLst>
            <a:reflection blurRad="6350" stA="52000" endA="300" endPos="35000" dir="5400000" sy="-100000" algn="bl" rotWithShape="0"/>
          </a:effectLst>
        </p:spPr>
      </p:pic>
      <p:sp>
        <p:nvSpPr>
          <p:cNvPr id="103428" name="TextBox 67"/>
          <p:cNvSpPr txBox="1"/>
          <p:nvPr/>
        </p:nvSpPr>
        <p:spPr>
          <a:xfrm>
            <a:off x="6136640" y="4598035"/>
            <a:ext cx="2759075" cy="349250"/>
          </a:xfrm>
          <a:prstGeom prst="rect">
            <a:avLst/>
          </a:prstGeom>
          <a:noFill/>
          <a:ln w="9525">
            <a:noFill/>
          </a:ln>
        </p:spPr>
        <p:txBody>
          <a:bodyPr wrap="square" anchor="t">
            <a:spAutoFit/>
          </a:bodyPr>
          <a:p>
            <a:pPr>
              <a:lnSpc>
                <a:spcPct val="120000"/>
              </a:lnSpc>
            </a:pPr>
            <a:r>
              <a:rPr lang="zh-CN" sz="1400" b="1" dirty="0">
                <a:solidFill>
                  <a:srgbClr val="A94D28"/>
                </a:solidFill>
                <a:latin typeface="宋体" panose="02010600030101010101" pitchFamily="2" charset="-122"/>
                <a:ea typeface="宋体" panose="02010600030101010101" pitchFamily="2" charset="-122"/>
                <a:cs typeface="宋体" panose="02010600030101010101" pitchFamily="2" charset="-122"/>
              </a:rPr>
              <a:t>咨询电话：</a:t>
            </a:r>
            <a:r>
              <a:rPr lang="en-US" altLang="zh-CN" sz="1400" b="1" dirty="0">
                <a:solidFill>
                  <a:srgbClr val="A94D28"/>
                </a:solidFill>
                <a:latin typeface="宋体" panose="02010600030101010101" pitchFamily="2" charset="-122"/>
                <a:ea typeface="宋体" panose="02010600030101010101" pitchFamily="2" charset="-122"/>
                <a:cs typeface="宋体" panose="02010600030101010101" pitchFamily="2" charset="-122"/>
              </a:rPr>
              <a:t>65692169 65692182</a:t>
            </a:r>
            <a:endParaRPr lang="en-US" altLang="zh-CN" sz="1400" b="1" dirty="0">
              <a:solidFill>
                <a:srgbClr val="A94D28"/>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8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Box 22"/>
          <p:cNvSpPr txBox="1"/>
          <p:nvPr/>
        </p:nvSpPr>
        <p:spPr>
          <a:xfrm>
            <a:off x="312738" y="58738"/>
            <a:ext cx="2905125" cy="460375"/>
          </a:xfrm>
          <a:prstGeom prst="rect">
            <a:avLst/>
          </a:prstGeom>
          <a:noFill/>
          <a:ln w="9525">
            <a:noFill/>
          </a:ln>
        </p:spPr>
        <p:txBody>
          <a:bodyPr wrap="square" anchor="t">
            <a:spAutoFit/>
          </a:bodyPr>
          <a:p>
            <a:pPr>
              <a:lnSpc>
                <a:spcPct val="120000"/>
              </a:lnSpc>
            </a:pPr>
            <a:r>
              <a:rPr lang="zh-CN" altLang="en-US" sz="2000" b="1" dirty="0">
                <a:solidFill>
                  <a:srgbClr val="A94D28"/>
                </a:solidFill>
                <a:latin typeface="微软雅黑" panose="020B0503020204020204" pitchFamily="34" charset="-122"/>
                <a:ea typeface="微软雅黑" panose="020B0503020204020204" pitchFamily="34" charset="-122"/>
              </a:rPr>
              <a:t>不予认定的合同</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84213" y="1419225"/>
            <a:ext cx="2192337" cy="663575"/>
          </a:xfrm>
          <a:prstGeom prst="rect">
            <a:avLst/>
          </a:prstGeom>
          <a:noFill/>
          <a:ln w="9525">
            <a:noFill/>
          </a:ln>
        </p:spPr>
        <p:txBody>
          <a:bodyPr wrap="square" lIns="0" tIns="0" rIns="0" bIns="0" anchor="t">
            <a:spAutoFit/>
          </a:bodyPr>
          <a:p>
            <a:pPr algn="just">
              <a:lnSpc>
                <a:spcPct val="120000"/>
              </a:lnSpc>
            </a:pPr>
            <a:r>
              <a:rPr lang="zh-CN" altLang="zh-CN" sz="1200" dirty="0">
                <a:solidFill>
                  <a:schemeClr val="tx1"/>
                </a:solidFill>
                <a:latin typeface="微软雅黑" panose="020B0503020204020204" pitchFamily="34" charset="-122"/>
                <a:ea typeface="微软雅黑" panose="020B0503020204020204" pitchFamily="34" charset="-122"/>
              </a:rPr>
              <a:t>申请人可任选武汉市所设立的登记站申请一次认定登记。重复申请的，不予登记。</a:t>
            </a:r>
            <a:endParaRPr lang="zh-CN" altLang="zh-CN" sz="1200" dirty="0">
              <a:solidFill>
                <a:schemeClr val="tx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0325" y="1419225"/>
            <a:ext cx="2193925" cy="663575"/>
          </a:xfrm>
          <a:prstGeom prst="rect">
            <a:avLst/>
          </a:prstGeom>
          <a:noFill/>
          <a:ln w="9525">
            <a:noFill/>
          </a:ln>
        </p:spPr>
        <p:txBody>
          <a:bodyPr wrap="square" lIns="0" tIns="0" rIns="0" bIns="0" anchor="t">
            <a:spAutoFit/>
          </a:bodyPr>
          <a:p>
            <a:pPr algn="just">
              <a:lnSpc>
                <a:spcPct val="120000"/>
              </a:lnSpc>
            </a:pPr>
            <a:r>
              <a:rPr lang="zh-CN" altLang="zh-CN" sz="1200" dirty="0">
                <a:latin typeface="微软雅黑" panose="020B0503020204020204" pitchFamily="34" charset="-122"/>
                <a:ea typeface="微软雅黑" panose="020B0503020204020204" pitchFamily="34" charset="-122"/>
              </a:rPr>
              <a:t>EPC工程总包合同、采购合同、施工合同、产品（服务）合同等无技术交易内容的非技术合同。</a:t>
            </a:r>
            <a:endParaRPr lang="zh-CN" altLang="zh-CN" sz="12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6410325" y="3213100"/>
            <a:ext cx="2193925" cy="884238"/>
          </a:xfrm>
          <a:prstGeom prst="rect">
            <a:avLst/>
          </a:prstGeom>
          <a:noFill/>
          <a:ln w="9525">
            <a:noFill/>
          </a:ln>
        </p:spPr>
        <p:txBody>
          <a:bodyPr wrap="square" lIns="0" tIns="0" rIns="0" bIns="0" anchor="t">
            <a:spAutoFit/>
          </a:bodyPr>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申请认定登记的技术合同，其合同条款含有非法垄断技术、妨碍技术进步等</a:t>
            </a:r>
            <a:r>
              <a:rPr lang="zh-CN" altLang="zh-CN" sz="1200" dirty="0">
                <a:solidFill>
                  <a:schemeClr val="tx1"/>
                </a:solidFill>
                <a:latin typeface="微软雅黑" panose="020B0503020204020204" pitchFamily="34" charset="-122"/>
                <a:ea typeface="微软雅黑" panose="020B0503020204020204" pitchFamily="34" charset="-122"/>
              </a:rPr>
              <a:t>不合理限制条款</a:t>
            </a:r>
            <a:r>
              <a:rPr lang="zh-CN" altLang="zh-CN" sz="1200" dirty="0">
                <a:solidFill>
                  <a:srgbClr val="404040"/>
                </a:solidFill>
                <a:latin typeface="微软雅黑" panose="020B0503020204020204" pitchFamily="34" charset="-122"/>
                <a:ea typeface="微软雅黑" panose="020B0503020204020204" pitchFamily="34" charset="-122"/>
              </a:rPr>
              <a:t>的，不予登记。</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84213" y="3213100"/>
            <a:ext cx="2192337" cy="1547813"/>
          </a:xfrm>
          <a:prstGeom prst="rect">
            <a:avLst/>
          </a:prstGeom>
          <a:noFill/>
          <a:ln w="9525">
            <a:noFill/>
          </a:ln>
        </p:spPr>
        <p:txBody>
          <a:bodyPr wrap="square" lIns="0" tIns="0" rIns="0" bIns="0" anchor="t">
            <a:spAutoFit/>
          </a:bodyPr>
          <a:p>
            <a:pPr algn="just">
              <a:lnSpc>
                <a:spcPct val="120000"/>
              </a:lnSpc>
            </a:pPr>
            <a:r>
              <a:rPr lang="zh-CN" altLang="zh-CN" sz="1200" dirty="0">
                <a:solidFill>
                  <a:schemeClr val="tx1"/>
                </a:solidFill>
                <a:latin typeface="微软雅黑" panose="020B0503020204020204" pitchFamily="34" charset="-122"/>
                <a:ea typeface="微软雅黑" panose="020B0503020204020204" pitchFamily="34" charset="-122"/>
              </a:rPr>
              <a:t>申请认定登记的技术合同下列主要条款不明确的，不</a:t>
            </a:r>
            <a:r>
              <a:rPr lang="zh-CN" altLang="zh-CN" sz="1200" dirty="0">
                <a:solidFill>
                  <a:srgbClr val="404040"/>
                </a:solidFill>
                <a:latin typeface="微软雅黑" panose="020B0503020204020204" pitchFamily="34" charset="-122"/>
                <a:ea typeface="微软雅黑" panose="020B0503020204020204" pitchFamily="34" charset="-122"/>
              </a:rPr>
              <a:t>予登记：</a:t>
            </a:r>
            <a:endParaRPr lang="zh-CN" altLang="zh-CN" sz="1200" dirty="0">
              <a:solidFill>
                <a:srgbClr val="404040"/>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    （一）合同主体不明确的；</a:t>
            </a:r>
            <a:endParaRPr lang="zh-CN" altLang="zh-CN" sz="1200" dirty="0">
              <a:solidFill>
                <a:srgbClr val="404040"/>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    （二）合同标的不明确，不能使登记人员了解其技术内容的；</a:t>
            </a:r>
            <a:endParaRPr lang="zh-CN" altLang="zh-CN" sz="1200" dirty="0">
              <a:solidFill>
                <a:srgbClr val="404040"/>
              </a:solidFill>
              <a:latin typeface="微软雅黑" panose="020B0503020204020204" pitchFamily="34" charset="-122"/>
              <a:ea typeface="微软雅黑" panose="020B0503020204020204" pitchFamily="34" charset="-122"/>
            </a:endParaRPr>
          </a:p>
          <a:p>
            <a:pPr algn="just">
              <a:lnSpc>
                <a:spcPct val="120000"/>
              </a:lnSpc>
            </a:pPr>
            <a:r>
              <a:rPr lang="zh-CN" altLang="zh-CN" sz="1200" dirty="0">
                <a:solidFill>
                  <a:srgbClr val="404040"/>
                </a:solidFill>
                <a:latin typeface="微软雅黑" panose="020B0503020204020204" pitchFamily="34" charset="-122"/>
                <a:ea typeface="微软雅黑" panose="020B0503020204020204" pitchFamily="34" charset="-122"/>
              </a:rPr>
              <a:t>    （三）合同价款、报酬、使用费等约定不明确的。</a:t>
            </a:r>
            <a:endParaRPr lang="zh-CN" altLang="zh-CN" sz="1200" dirty="0">
              <a:solidFill>
                <a:srgbClr val="40404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217863" y="1474788"/>
            <a:ext cx="2752725" cy="2752725"/>
            <a:chOff x="3218020" y="2137420"/>
            <a:chExt cx="2752869" cy="2753319"/>
          </a:xfrm>
        </p:grpSpPr>
        <p:sp>
          <p:nvSpPr>
            <p:cNvPr id="30"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1"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3"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4" name="椭圆 33"/>
            <p:cNvSpPr/>
            <p:nvPr/>
          </p:nvSpPr>
          <p:spPr>
            <a:xfrm>
              <a:off x="4268518" y="3214227"/>
              <a:ext cx="651872" cy="65187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420" name="TextBox 34"/>
            <p:cNvSpPr txBox="1"/>
            <p:nvPr/>
          </p:nvSpPr>
          <p:spPr>
            <a:xfrm>
              <a:off x="4355976" y="3294349"/>
              <a:ext cx="477644" cy="492125"/>
            </a:xfrm>
            <a:prstGeom prst="rect">
              <a:avLst/>
            </a:prstGeom>
            <a:noFill/>
            <a:ln w="9525">
              <a:noFill/>
            </a:ln>
          </p:spPr>
          <p:txBody>
            <a:bodyPr wrap="square" lIns="0" tIns="0" rIns="0" bIns="0" anchor="t">
              <a:spAutoFit/>
            </a:bodyPr>
            <a:p>
              <a:pPr algn="ctr"/>
              <a:r>
                <a:rPr lang="zh-CN" altLang="en-US" sz="1600" b="1" dirty="0">
                  <a:solidFill>
                    <a:schemeClr val="tx2"/>
                  </a:solidFill>
                  <a:latin typeface="微软雅黑" panose="020B0503020204020204" pitchFamily="34" charset="-122"/>
                  <a:ea typeface="微软雅黑" panose="020B0503020204020204" pitchFamily="34" charset="-122"/>
                </a:rPr>
                <a:t>不予登记</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sp>
          <p:nvSpPr>
            <p:cNvPr id="17421" name="TextBox 35"/>
            <p:cNvSpPr txBox="1"/>
            <p:nvPr/>
          </p:nvSpPr>
          <p:spPr>
            <a:xfrm>
              <a:off x="3471560" y="2598678"/>
              <a:ext cx="884467" cy="615315"/>
            </a:xfrm>
            <a:prstGeom prst="rect">
              <a:avLst/>
            </a:prstGeom>
            <a:noFill/>
            <a:ln w="9525">
              <a:noFill/>
            </a:ln>
          </p:spPr>
          <p:txBody>
            <a:bodyPr wrap="square" lIns="0" tIns="0" rIns="0" bIns="0"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重复</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申请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422" name="TextBox 37"/>
            <p:cNvSpPr txBox="1"/>
            <p:nvPr/>
          </p:nvSpPr>
          <p:spPr>
            <a:xfrm>
              <a:off x="3590936" y="3907518"/>
              <a:ext cx="812459" cy="615315"/>
            </a:xfrm>
            <a:prstGeom prst="rect">
              <a:avLst/>
            </a:prstGeom>
            <a:noFill/>
            <a:ln w="9525">
              <a:noFill/>
            </a:ln>
          </p:spPr>
          <p:txBody>
            <a:bodyPr wrap="square" lIns="0" tIns="0" rIns="0" bIns="0"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条款</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不明</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423" name="TextBox 38"/>
            <p:cNvSpPr txBox="1"/>
            <p:nvPr/>
          </p:nvSpPr>
          <p:spPr>
            <a:xfrm>
              <a:off x="4881641" y="3907518"/>
              <a:ext cx="770479" cy="615315"/>
            </a:xfrm>
            <a:prstGeom prst="rect">
              <a:avLst/>
            </a:prstGeom>
            <a:noFill/>
            <a:ln w="9525">
              <a:noFill/>
            </a:ln>
          </p:spPr>
          <p:txBody>
            <a:bodyPr wrap="square" lIns="0" tIns="0" rIns="0" bIns="0"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非法</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垄断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椭圆 39"/>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7425" name="TextBox 35"/>
          <p:cNvSpPr txBox="1"/>
          <p:nvPr/>
        </p:nvSpPr>
        <p:spPr>
          <a:xfrm>
            <a:off x="4776788" y="1843088"/>
            <a:ext cx="884237" cy="615315"/>
          </a:xfrm>
          <a:prstGeom prst="rect">
            <a:avLst/>
          </a:prstGeom>
          <a:noFill/>
          <a:ln w="9525">
            <a:noFill/>
          </a:ln>
        </p:spPr>
        <p:txBody>
          <a:bodyPr wrap="square" lIns="0" tIns="0" rIns="0" bIns="0"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无技术交易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000000"/>
                                          </p:val>
                                        </p:tav>
                                        <p:tav tm="100000">
                                          <p:val>
                                            <p:strVal val="#ppt_w"/>
                                          </p:val>
                                        </p:tav>
                                      </p:tavLst>
                                    </p:anim>
                                    <p:anim calcmode="lin" valueType="num">
                                      <p:cBhvr>
                                        <p:cTn id="8" dur="1000" fill="hold"/>
                                        <p:tgtEl>
                                          <p:spTgt spid="29"/>
                                        </p:tgtEl>
                                        <p:attrNameLst>
                                          <p:attrName>ppt_h</p:attrName>
                                        </p:attrNameLst>
                                      </p:cBhvr>
                                      <p:tavLst>
                                        <p:tav tm="0">
                                          <p:val>
                                            <p:fltVal val="0.000000"/>
                                          </p:val>
                                        </p:tav>
                                        <p:tav tm="100000">
                                          <p:val>
                                            <p:strVal val="#ppt_h"/>
                                          </p:val>
                                        </p:tav>
                                      </p:tavLst>
                                    </p:anim>
                                    <p:animEffect transition="in" filter="fade">
                                      <p:cBhvr>
                                        <p:cTn id="9" dur="1000"/>
                                        <p:tgtEl>
                                          <p:spTgt spid="29"/>
                                        </p:tgtEl>
                                      </p:cBhvr>
                                    </p:animEffect>
                                  </p:childTnLst>
                                </p:cTn>
                              </p:par>
                              <p:par>
                                <p:cTn id="10" presetID="8" presetClass="emph" presetSubtype="0" fill="hold" nodeType="withEffect">
                                  <p:stCondLst>
                                    <p:cond delay="0"/>
                                  </p:stCondLst>
                                  <p:childTnLst>
                                    <p:animRot by="21600000">
                                      <p:cBhvr>
                                        <p:cTn id="11" dur="1000" fill="hold"/>
                                        <p:tgtEl>
                                          <p:spTgt spid="29"/>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0-#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1+#ppt_w/2"/>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1+#ppt_w/2"/>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ppt_x</p:attrName>
                                        </p:attrNameLst>
                                      </p:cBhvr>
                                      <p:tavLst>
                                        <p:tav tm="0">
                                          <p:val>
                                            <p:strVal val="0-#ppt_w/2"/>
                                          </p:val>
                                        </p:tav>
                                        <p:tav tm="100000">
                                          <p:val>
                                            <p:strVal val="#ppt_x"/>
                                          </p:val>
                                        </p:tav>
                                      </p:tavLst>
                                    </p:anim>
                                    <p:anim calcmode="lin" valueType="num">
                                      <p:cBhvr>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图片 23"/>
          <p:cNvPicPr>
            <a:picLocks noChangeAspect="1"/>
          </p:cNvPicPr>
          <p:nvPr/>
        </p:nvPicPr>
        <p:blipFill>
          <a:blip r:embed="rId1"/>
          <a:srcRect r="44563" b="66241"/>
          <a:stretch>
            <a:fillRect/>
          </a:stretch>
        </p:blipFill>
        <p:spPr>
          <a:xfrm flipH="1">
            <a:off x="0" y="2613025"/>
            <a:ext cx="4957763" cy="2530475"/>
          </a:xfrm>
          <a:prstGeom prst="rect">
            <a:avLst/>
          </a:prstGeom>
          <a:noFill/>
          <a:ln w="9525">
            <a:noFill/>
          </a:ln>
        </p:spPr>
      </p:pic>
      <p:sp>
        <p:nvSpPr>
          <p:cNvPr id="25" name="圆角矩形 24"/>
          <p:cNvSpPr/>
          <p:nvPr/>
        </p:nvSpPr>
        <p:spPr>
          <a:xfrm>
            <a:off x="4427538" y="1016000"/>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1</a:t>
            </a:r>
            <a:endParaRPr lang="zh-CN" altLang="en-US" sz="2700" strike="noStrike" noProof="1" dirty="0">
              <a:latin typeface="+mj-lt"/>
              <a:ea typeface="Arial Black" panose="020B0A04020102020204" charset="0"/>
              <a:cs typeface="Arial Black" panose="020B0A04020102020204" charset="0"/>
            </a:endParaRPr>
          </a:p>
        </p:txBody>
      </p:sp>
      <p:grpSp>
        <p:nvGrpSpPr>
          <p:cNvPr id="26" name="组合 25"/>
          <p:cNvGrpSpPr/>
          <p:nvPr/>
        </p:nvGrpSpPr>
        <p:grpSpPr>
          <a:xfrm>
            <a:off x="5076825" y="1016000"/>
            <a:ext cx="2971800" cy="503238"/>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69" name="矩形 27"/>
            <p:cNvSpPr/>
            <p:nvPr/>
          </p:nvSpPr>
          <p:spPr>
            <a:xfrm>
              <a:off x="7245598" y="1611807"/>
              <a:ext cx="2117035"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认定规则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9" name="圆角矩形 28"/>
          <p:cNvSpPr/>
          <p:nvPr/>
        </p:nvSpPr>
        <p:spPr>
          <a:xfrm>
            <a:off x="4427538" y="1714500"/>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2</a:t>
            </a:r>
            <a:endParaRPr lang="zh-CN" altLang="en-US" sz="2700" strike="noStrike" noProof="1" dirty="0">
              <a:latin typeface="+mj-lt"/>
              <a:ea typeface="Arial Black" panose="020B0A04020102020204" charset="0"/>
              <a:cs typeface="Arial Black" panose="020B0A04020102020204" charset="0"/>
            </a:endParaRPr>
          </a:p>
        </p:txBody>
      </p:sp>
      <p:grpSp>
        <p:nvGrpSpPr>
          <p:cNvPr id="30" name="组合 29"/>
          <p:cNvGrpSpPr/>
          <p:nvPr/>
        </p:nvGrpSpPr>
        <p:grpSpPr>
          <a:xfrm>
            <a:off x="5057775" y="1714500"/>
            <a:ext cx="2971800" cy="504825"/>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73" name="矩形 31"/>
            <p:cNvSpPr/>
            <p:nvPr/>
          </p:nvSpPr>
          <p:spPr>
            <a:xfrm>
              <a:off x="7245703" y="2448139"/>
              <a:ext cx="1934615" cy="434939"/>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合同种类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6" name="圆角矩形 35"/>
          <p:cNvSpPr/>
          <p:nvPr/>
        </p:nvSpPr>
        <p:spPr>
          <a:xfrm>
            <a:off x="4427538" y="2403475"/>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3</a:t>
            </a:r>
            <a:endParaRPr lang="zh-CN" altLang="en-US" sz="2700" strike="noStrike" noProof="1" dirty="0">
              <a:latin typeface="+mj-lt"/>
              <a:ea typeface="Arial Black" panose="020B0A04020102020204" charset="0"/>
              <a:cs typeface="Arial Black" panose="020B0A04020102020204" charset="0"/>
            </a:endParaRPr>
          </a:p>
        </p:txBody>
      </p:sp>
      <p:grpSp>
        <p:nvGrpSpPr>
          <p:cNvPr id="37" name="组合 36"/>
          <p:cNvGrpSpPr/>
          <p:nvPr/>
        </p:nvGrpSpPr>
        <p:grpSpPr>
          <a:xfrm>
            <a:off x="5076825" y="2403475"/>
            <a:ext cx="2971800" cy="503238"/>
            <a:chOff x="6339097" y="3296031"/>
            <a:chExt cx="3744416" cy="511504"/>
          </a:xfrm>
        </p:grpSpPr>
        <p:sp>
          <p:nvSpPr>
            <p:cNvPr id="38" name="圆角矩形 3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77" name="矩形 38"/>
            <p:cNvSpPr/>
            <p:nvPr/>
          </p:nvSpPr>
          <p:spPr>
            <a:xfrm>
              <a:off x="7272000" y="3333467"/>
              <a:ext cx="1878609" cy="436311"/>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优惠政策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40" name="圆角矩形 39"/>
          <p:cNvSpPr/>
          <p:nvPr/>
        </p:nvSpPr>
        <p:spPr>
          <a:xfrm>
            <a:off x="4427538" y="3106738"/>
            <a:ext cx="492125" cy="503238"/>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fontAlgn="auto">
              <a:defRPr/>
            </a:pPr>
            <a:r>
              <a:rPr lang="en-US" altLang="zh-CN" sz="2700" strike="noStrike" noProof="1" dirty="0">
                <a:latin typeface="+mj-lt"/>
                <a:ea typeface="Arial Black" panose="020B0A04020102020204" charset="0"/>
                <a:cs typeface="Arial Black" panose="020B0A04020102020204" charset="0"/>
              </a:rPr>
              <a:t>4</a:t>
            </a:r>
            <a:endParaRPr lang="zh-CN" altLang="en-US" sz="2700" strike="noStrike" noProof="1" dirty="0">
              <a:latin typeface="+mj-lt"/>
              <a:ea typeface="Arial Black" panose="020B0A04020102020204" charset="0"/>
              <a:cs typeface="Arial Black" panose="020B0A04020102020204" charset="0"/>
            </a:endParaRPr>
          </a:p>
        </p:txBody>
      </p:sp>
      <p:grpSp>
        <p:nvGrpSpPr>
          <p:cNvPr id="41" name="组合 40"/>
          <p:cNvGrpSpPr/>
          <p:nvPr/>
        </p:nvGrpSpPr>
        <p:grpSpPr>
          <a:xfrm>
            <a:off x="5076825" y="3106738"/>
            <a:ext cx="2971800" cy="503237"/>
            <a:chOff x="6339097" y="4180903"/>
            <a:chExt cx="3744416" cy="511504"/>
          </a:xfrm>
        </p:grpSpPr>
        <p:sp>
          <p:nvSpPr>
            <p:cNvPr id="46" name="圆角矩形 45"/>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fontAlgn="auto">
                <a:defRPr/>
              </a:pPr>
              <a:endParaRPr lang="zh-CN" altLang="en-US" sz="3600" strike="noStrike" noProof="1" dirty="0">
                <a:latin typeface="+mj-lt"/>
                <a:ea typeface="Arial Black" panose="020B0A04020102020204" charset="0"/>
                <a:cs typeface="Arial Black" panose="020B0A04020102020204" charset="0"/>
              </a:endParaRPr>
            </a:p>
          </p:txBody>
        </p:sp>
        <p:sp>
          <p:nvSpPr>
            <p:cNvPr id="11281" name="矩形 46"/>
            <p:cNvSpPr/>
            <p:nvPr/>
          </p:nvSpPr>
          <p:spPr>
            <a:xfrm>
              <a:off x="7280802" y="4218338"/>
              <a:ext cx="1813001" cy="436312"/>
            </a:xfrm>
            <a:prstGeom prst="rect">
              <a:avLst/>
            </a:prstGeom>
            <a:noFill/>
            <a:ln w="9525">
              <a:noFill/>
            </a:ln>
          </p:spPr>
          <p:txBody>
            <a:bodyPr wrap="square" lIns="121960" tIns="60980" rIns="121960" bIns="60980" anchor="t">
              <a:spAutoFit/>
            </a:bodyPr>
            <a:p>
              <a:r>
                <a:rPr lang="zh-CN" altLang="en-US" sz="2000" b="1" dirty="0">
                  <a:solidFill>
                    <a:schemeClr val="bg1"/>
                  </a:solidFill>
                  <a:latin typeface="微软雅黑" panose="020B0503020204020204" pitchFamily="34" charset="-122"/>
                  <a:ea typeface="微软雅黑" panose="020B0503020204020204" pitchFamily="34" charset="-122"/>
                </a:rPr>
                <a:t>登记流程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67" name="下箭头 66"/>
          <p:cNvSpPr/>
          <p:nvPr/>
        </p:nvSpPr>
        <p:spPr>
          <a:xfrm rot="16200000">
            <a:off x="3601244" y="1712119"/>
            <a:ext cx="431800" cy="506413"/>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fontAlgn="auto"/>
            <a:endParaRPr lang="zh-CN" altLang="en-US" strike="noStrike" noProof="1"/>
          </a:p>
        </p:txBody>
      </p:sp>
      <p:sp>
        <p:nvSpPr>
          <p:cNvPr id="68" name="TextBox 67"/>
          <p:cNvSpPr txBox="1"/>
          <p:nvPr/>
        </p:nvSpPr>
        <p:spPr>
          <a:xfrm>
            <a:off x="107950" y="915988"/>
            <a:ext cx="2160588" cy="1014412"/>
          </a:xfrm>
          <a:prstGeom prst="rect">
            <a:avLst/>
          </a:prstGeom>
          <a:noFill/>
          <a:ln w="9525">
            <a:noFill/>
          </a:ln>
        </p:spPr>
        <p:txBody>
          <a:bodyPr wrap="square" lIns="91361" tIns="45679" rIns="91361" bIns="45679" anchor="t">
            <a:spAutoFit/>
          </a:bodyPr>
          <a:p>
            <a:pPr algn="r"/>
            <a:r>
              <a:rPr lang="zh-CN" altLang="en-US" sz="3600" b="1" dirty="0">
                <a:solidFill>
                  <a:schemeClr val="tx2"/>
                </a:solidFill>
                <a:latin typeface="微软雅黑" panose="020B0503020204020204" pitchFamily="34" charset="-122"/>
                <a:ea typeface="微软雅黑" panose="020B0503020204020204" pitchFamily="34" charset="-122"/>
              </a:rPr>
              <a:t>目录</a:t>
            </a:r>
            <a:endParaRPr lang="en-US" altLang="zh-CN" sz="3600" b="1" dirty="0">
              <a:solidFill>
                <a:schemeClr val="tx2"/>
              </a:solidFill>
              <a:latin typeface="微软雅黑" panose="020B0503020204020204" pitchFamily="34" charset="-122"/>
              <a:ea typeface="微软雅黑" panose="020B0503020204020204" pitchFamily="34" charset="-122"/>
            </a:endParaRPr>
          </a:p>
          <a:p>
            <a:pPr algn="r"/>
            <a:r>
              <a:rPr lang="en-US" altLang="zh-CN" sz="2400" b="1" dirty="0">
                <a:solidFill>
                  <a:schemeClr val="tx2"/>
                </a:solidFill>
                <a:latin typeface="微软雅黑" panose="020B0503020204020204" pitchFamily="34" charset="-122"/>
                <a:ea typeface="微软雅黑" panose="020B0503020204020204" pitchFamily="34" charset="-122"/>
              </a:rPr>
              <a:t>CONTENTS</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 fill="hold" grpId="0" nodeType="afterEffect">
                                  <p:stCondLst>
                                    <p:cond delay="0"/>
                                  </p:stCondLst>
                                  <p:iterate type="lt">
                                    <p:tmPct val="40000"/>
                                  </p:iterate>
                                  <p:childTnLst>
                                    <p:set>
                                      <p:cBhvr>
                                        <p:cTn id="12" dur="1" fill="hold">
                                          <p:stCondLst>
                                            <p:cond delay="0"/>
                                          </p:stCondLst>
                                        </p:cTn>
                                        <p:tgtEl>
                                          <p:spTgt spid="68"/>
                                        </p:tgtEl>
                                        <p:attrNameLst>
                                          <p:attrName>style.visibility</p:attrName>
                                        </p:attrNameLst>
                                      </p:cBhvr>
                                      <p:to>
                                        <p:strVal val="visible"/>
                                      </p:to>
                                    </p:set>
                                    <p:anim calcmode="lin" valueType="num">
                                      <p:cBhvr>
                                        <p:cTn id="13" dur="250" fill="hold"/>
                                        <p:tgtEl>
                                          <p:spTgt spid="68"/>
                                        </p:tgtEl>
                                        <p:attrNameLst>
                                          <p:attrName>ppt_x</p:attrName>
                                        </p:attrNameLst>
                                      </p:cBhvr>
                                      <p:tavLst>
                                        <p:tav tm="0">
                                          <p:val>
                                            <p:strVal val="#ppt_x"/>
                                          </p:val>
                                        </p:tav>
                                        <p:tav tm="100000">
                                          <p:val>
                                            <p:strVal val="#ppt_x"/>
                                          </p:val>
                                        </p:tav>
                                      </p:tavLst>
                                    </p:anim>
                                    <p:anim calcmode="lin" valueType="num">
                                      <p:cBhvr>
                                        <p:cTn id="14" dur="250" fill="hold"/>
                                        <p:tgtEl>
                                          <p:spTgt spid="68"/>
                                        </p:tgtEl>
                                        <p:attrNameLst>
                                          <p:attrName>ppt_y</p:attrName>
                                        </p:attrNameLst>
                                      </p:cBhvr>
                                      <p:tavLst>
                                        <p:tav tm="0">
                                          <p:val>
                                            <p:strVal val="#ppt_y-#ppt_h/2"/>
                                          </p:val>
                                        </p:tav>
                                        <p:tav tm="100000">
                                          <p:val>
                                            <p:strVal val="#ppt_y"/>
                                          </p:val>
                                        </p:tav>
                                      </p:tavLst>
                                    </p:anim>
                                    <p:anim calcmode="lin" valueType="num">
                                      <p:cBhvr>
                                        <p:cTn id="15" dur="250" fill="hold"/>
                                        <p:tgtEl>
                                          <p:spTgt spid="68"/>
                                        </p:tgtEl>
                                        <p:attrNameLst>
                                          <p:attrName>ppt_w</p:attrName>
                                        </p:attrNameLst>
                                      </p:cBhvr>
                                      <p:tavLst>
                                        <p:tav tm="0">
                                          <p:val>
                                            <p:strVal val="#ppt_w"/>
                                          </p:val>
                                        </p:tav>
                                        <p:tav tm="100000">
                                          <p:val>
                                            <p:strVal val="#ppt_w"/>
                                          </p:val>
                                        </p:tav>
                                      </p:tavLst>
                                    </p:anim>
                                    <p:anim calcmode="lin" valueType="num">
                                      <p:cBhvr>
                                        <p:cTn id="16" dur="250" fill="hold"/>
                                        <p:tgtEl>
                                          <p:spTgt spid="68"/>
                                        </p:tgtEl>
                                        <p:attrNameLst>
                                          <p:attrName>ppt_h</p:attrName>
                                        </p:attrNameLst>
                                      </p:cBhvr>
                                      <p:tavLst>
                                        <p:tav tm="0">
                                          <p:val>
                                            <p:fltVal val="0.000000"/>
                                          </p:val>
                                        </p:tav>
                                        <p:tav tm="100000">
                                          <p:val>
                                            <p:strVal val="#ppt_h"/>
                                          </p:val>
                                        </p:tav>
                                      </p:tavLst>
                                    </p:anim>
                                  </p:childTnLst>
                                </p:cTn>
                              </p:par>
                            </p:childTnLst>
                          </p:cTn>
                        </p:par>
                        <p:par>
                          <p:cTn id="17" fill="hold">
                            <p:stCondLst>
                              <p:cond delay="215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par>
                                <p:cTn id="21" presetID="56" presetClass="path" presetSubtype="0" accel="50000" decel="50000" fill="hold" grpId="1" nodeType="withEffect">
                                  <p:stCondLst>
                                    <p:cond delay="0"/>
                                  </p:stCondLst>
                                  <p:childTnLst>
                                    <p:animMotion origin="layout" path="M -0.03737 0.04121 L -6.25E-7 -3.33333E-6 " pathEditMode="relative" rAng="0" ptsTypes="AA">
                                      <p:cBhvr>
                                        <p:cTn id="22" dur="700" fill="hold"/>
                                        <p:tgtEl>
                                          <p:spTgt spid="25"/>
                                        </p:tgtEl>
                                        <p:attrNameLst>
                                          <p:attrName>ppt_x</p:attrName>
                                          <p:attrName>ppt_y</p:attrName>
                                        </p:attrNameLst>
                                      </p:cBhvr>
                                      <p:rCtr x="1800" y="-2000"/>
                                    </p:animMotion>
                                  </p:childTnLst>
                                </p:cTn>
                              </p:par>
                              <p:par>
                                <p:cTn id="23" presetID="22" presetClass="entr" presetSubtype="8" fill="hold" nodeType="with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childTnLst>
                                </p:cTn>
                              </p:par>
                              <p:par>
                                <p:cTn id="29" presetID="56" presetClass="path" presetSubtype="0" accel="50000" decel="50000" fill="hold" grpId="1" nodeType="withEffect">
                                  <p:stCondLst>
                                    <p:cond delay="250"/>
                                  </p:stCondLst>
                                  <p:childTnLst>
                                    <p:animMotion origin="layout" path="M -0.03737 0.0412 L -6.25E-7 2.96296E-6 " pathEditMode="relative" rAng="0" ptsTypes="AA">
                                      <p:cBhvr>
                                        <p:cTn id="30" dur="700" fill="hold"/>
                                        <p:tgtEl>
                                          <p:spTgt spid="29"/>
                                        </p:tgtEl>
                                        <p:attrNameLst>
                                          <p:attrName>ppt_x</p:attrName>
                                          <p:attrName>ppt_y</p:attrName>
                                        </p:attrNameLst>
                                      </p:cBhvr>
                                      <p:rCtr x="1800" y="-2000"/>
                                    </p:animMotion>
                                  </p:childTnLst>
                                </p:cTn>
                              </p:par>
                              <p:par>
                                <p:cTn id="31" presetID="22" presetClass="entr" presetSubtype="8"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childTnLst>
                                </p:cTn>
                              </p:par>
                              <p:par>
                                <p:cTn id="37" presetID="56" presetClass="path" presetSubtype="0" accel="50000" decel="50000" fill="hold" grpId="1" nodeType="withEffect">
                                  <p:stCondLst>
                                    <p:cond delay="500"/>
                                  </p:stCondLst>
                                  <p:childTnLst>
                                    <p:animMotion origin="layout" path="M -0.03737 0.0412 L -6.25E-7 -7.40741E-7 " pathEditMode="relative" rAng="0" ptsTypes="AA">
                                      <p:cBhvr>
                                        <p:cTn id="38" dur="700" fill="hold"/>
                                        <p:tgtEl>
                                          <p:spTgt spid="36"/>
                                        </p:tgtEl>
                                        <p:attrNameLst>
                                          <p:attrName>ppt_x</p:attrName>
                                          <p:attrName>ppt_y</p:attrName>
                                        </p:attrNameLst>
                                      </p:cBhvr>
                                      <p:rCtr x="1800" y="-2000"/>
                                    </p:animMotion>
                                  </p:childTnLst>
                                </p:cTn>
                              </p:par>
                              <p:par>
                                <p:cTn id="39" presetID="22" presetClass="entr" presetSubtype="8" fill="hold" nodeType="withEffect">
                                  <p:stCondLst>
                                    <p:cond delay="75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childTnLst>
                                </p:cTn>
                              </p:par>
                              <p:par>
                                <p:cTn id="45" presetID="56" presetClass="path" presetSubtype="0" accel="50000" decel="50000" fill="hold" grpId="1" nodeType="withEffect">
                                  <p:stCondLst>
                                    <p:cond delay="750"/>
                                  </p:stCondLst>
                                  <p:childTnLst>
                                    <p:animMotion origin="layout" path="M -0.03737 0.04121 L -6.25E-7 -4.44444E-6 " pathEditMode="relative" rAng="0" ptsTypes="AA">
                                      <p:cBhvr>
                                        <p:cTn id="46" dur="700" fill="hold"/>
                                        <p:tgtEl>
                                          <p:spTgt spid="40"/>
                                        </p:tgtEl>
                                        <p:attrNameLst>
                                          <p:attrName>ppt_x</p:attrName>
                                          <p:attrName>ppt_y</p:attrName>
                                        </p:attrNameLst>
                                      </p:cBhvr>
                                      <p:rCtr x="1800" y="-2000"/>
                                    </p:animMotion>
                                  </p:childTnLst>
                                </p:cTn>
                              </p:par>
                              <p:par>
                                <p:cTn id="47" presetID="22" presetClass="entr" presetSubtype="8" fill="hold" nodeType="withEffect">
                                  <p:stCondLst>
                                    <p:cond delay="1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150"/>
                            </p:stCondLst>
                            <p:childTnLst>
                              <p:par>
                                <p:cTn id="51" presetID="2" presetClass="entr" presetSubtype="8"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ppt_x</p:attrName>
                                        </p:attrNameLst>
                                      </p:cBhvr>
                                      <p:tavLst>
                                        <p:tav tm="0">
                                          <p:val>
                                            <p:strVal val="0-#ppt_w/2"/>
                                          </p:val>
                                        </p:tav>
                                        <p:tav tm="100000">
                                          <p:val>
                                            <p:strVal val="#ppt_x"/>
                                          </p:val>
                                        </p:tav>
                                      </p:tavLst>
                                    </p:anim>
                                    <p:anim calcmode="lin" valueType="num">
                                      <p:cBhvr>
                                        <p:cTn id="54" dur="500" fill="hold"/>
                                        <p:tgtEl>
                                          <p:spTgt spid="67"/>
                                        </p:tgtEl>
                                        <p:attrNameLst>
                                          <p:attrName>ppt_y</p:attrName>
                                        </p:attrNameLst>
                                      </p:cBhvr>
                                      <p:tavLst>
                                        <p:tav tm="0">
                                          <p:val>
                                            <p:strVal val="#ppt_y"/>
                                          </p:val>
                                        </p:tav>
                                        <p:tav tm="100000">
                                          <p:val>
                                            <p:strVal val="#ppt_y"/>
                                          </p:val>
                                        </p:tav>
                                      </p:tavLst>
                                    </p:anim>
                                  </p:childTnLst>
                                </p:cTn>
                              </p:par>
                            </p:childTnLst>
                          </p:cTn>
                        </p:par>
                        <p:par>
                          <p:cTn id="55" fill="hold">
                            <p:stCondLst>
                              <p:cond delay="3650"/>
                            </p:stCondLst>
                            <p:childTnLst>
                              <p:par>
                                <p:cTn id="56" presetID="26" presetClass="emph" presetSubtype="0" fill="hold" grpId="2" nodeType="afterEffect">
                                  <p:stCondLst>
                                    <p:cond delay="0"/>
                                  </p:stCondLst>
                                  <p:childTnLst>
                                    <p:animEffect transition="out" filter="fade">
                                      <p:cBhvr>
                                        <p:cTn id="57" dur="500" tmFilter="0, 0; .2, .5; .8, .5; 1, 0"/>
                                        <p:tgtEl>
                                          <p:spTgt spid="25"/>
                                        </p:tgtEl>
                                      </p:cBhvr>
                                    </p:animEffect>
                                    <p:animScale>
                                      <p:cBhvr>
                                        <p:cTn id="58" dur="250" autoRev="1" fill="hold"/>
                                        <p:tgtEl>
                                          <p:spTgt spid="25"/>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26"/>
                                        </p:tgtEl>
                                      </p:cBhvr>
                                    </p:animEffect>
                                    <p:animScale>
                                      <p:cBhvr>
                                        <p:cTn id="6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P spid="29" grpId="0" bldLvl="0" animBg="1"/>
      <p:bldP spid="29" grpId="1" bldLvl="0" animBg="1"/>
      <p:bldP spid="36" grpId="0" bldLvl="0" animBg="1"/>
      <p:bldP spid="36" grpId="1" bldLvl="0" animBg="1"/>
      <p:bldP spid="40" grpId="0" bldLvl="0" animBg="1"/>
      <p:bldP spid="40" grpId="1" bldLvl="0" animBg="1"/>
      <p:bldP spid="67" grpId="0" bldLvl="0" animBg="1"/>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d85120d9-3b6f-429b-8a6e-ad308469543a"/>
          <p:cNvGrpSpPr>
            <a:grpSpLocks noChangeAspect="1"/>
          </p:cNvGrpSpPr>
          <p:nvPr/>
        </p:nvGrpSpPr>
        <p:grpSpPr>
          <a:xfrm>
            <a:off x="479425" y="1077913"/>
            <a:ext cx="8185150" cy="3133725"/>
            <a:chOff x="719138" y="1827803"/>
            <a:chExt cx="10753725" cy="3851138"/>
          </a:xfrm>
        </p:grpSpPr>
        <p:sp>
          <p:nvSpPr>
            <p:cNvPr id="8" name="矩形 7"/>
            <p:cNvSpPr/>
            <p:nvPr/>
          </p:nvSpPr>
          <p:spPr bwMode="gray">
            <a:xfrm>
              <a:off x="1331290" y="3723851"/>
              <a:ext cx="1789889" cy="1953402"/>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68580" anchor="t"/>
            <a:lstStyle/>
            <a:p>
              <a:pPr algn="l" defTabSz="914400" fontAlgn="auto">
                <a:lnSpc>
                  <a:spcPct val="120000"/>
                </a:lnSpc>
                <a:spcBef>
                  <a:spcPct val="0"/>
                </a:spcBef>
                <a:defRPr/>
              </a:pPr>
              <a:r>
                <a:rPr lang="en-US" altLang="zh-CN" sz="1050" strike="noStrike" noProof="1" dirty="0">
                  <a:solidFill>
                    <a:schemeClr val="tx1"/>
                  </a:solidFill>
                  <a:ea typeface="Segoe UI Light" panose="020B0502040204020203" charset="0"/>
                  <a:cs typeface="+mn-ea"/>
                  <a:sym typeface="+mn-lt"/>
                </a:rPr>
                <a:t>    </a:t>
              </a:r>
              <a:r>
                <a:rPr lang="zh-CN" altLang="en-US" sz="1050" strike="noStrike" noProof="1" dirty="0">
                  <a:solidFill>
                    <a:schemeClr val="tx1"/>
                  </a:solidFill>
                  <a:ea typeface="Segoe UI Light" panose="020B0502040204020203" charset="0"/>
                  <a:cs typeface="+mn-ea"/>
                  <a:sym typeface="+mn-lt"/>
                </a:rPr>
                <a:t>1.委托开发   </a:t>
              </a:r>
              <a:endParaRPr lang="zh-CN" altLang="en-US" sz="1050" strike="noStrike" noProof="1" dirty="0">
                <a:solidFill>
                  <a:schemeClr val="tx1"/>
                </a:solidFill>
                <a:ea typeface="Segoe UI Light" panose="020B0502040204020203" charset="0"/>
                <a:cs typeface="+mn-ea"/>
                <a:sym typeface="+mn-lt"/>
              </a:endParaRPr>
            </a:p>
            <a:p>
              <a:pPr algn="l" defTabSz="914400" fontAlgn="auto">
                <a:lnSpc>
                  <a:spcPct val="120000"/>
                </a:lnSpc>
                <a:spcBef>
                  <a:spcPct val="0"/>
                </a:spcBef>
                <a:defRPr/>
              </a:pPr>
              <a:r>
                <a:rPr lang="zh-CN" altLang="en-US" sz="1050" strike="noStrike" noProof="1" dirty="0">
                  <a:solidFill>
                    <a:schemeClr val="tx1"/>
                  </a:solidFill>
                  <a:ea typeface="Segoe UI Light" panose="020B0502040204020203" charset="0"/>
                  <a:cs typeface="+mn-ea"/>
                  <a:sym typeface="+mn-lt"/>
                </a:rPr>
                <a:t>    2.合作开发</a:t>
              </a:r>
              <a:endParaRPr lang="zh-CN" altLang="en-US" sz="1050" strike="noStrike" noProof="1" dirty="0">
                <a:solidFill>
                  <a:schemeClr val="tx1"/>
                </a:solidFill>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solidFill>
                    <a:schemeClr val="tx1"/>
                  </a:solidFill>
                  <a:ea typeface="Segoe UI Light" panose="020B0502040204020203" charset="0"/>
                  <a:cs typeface="+mn-ea"/>
                  <a:sym typeface="+mn-lt"/>
                </a:rPr>
                <a:t>    3.科技成果转化</a:t>
              </a:r>
              <a:endParaRPr lang="en-US" altLang="zh-CN" sz="1050" strike="noStrike" noProof="1" dirty="0">
                <a:solidFill>
                  <a:schemeClr val="tx1"/>
                </a:solidFill>
                <a:ea typeface="Segoe UI Light" panose="020B0502040204020203" charset="0"/>
                <a:cs typeface="+mn-ea"/>
                <a:sym typeface="+mn-lt"/>
              </a:endParaRPr>
            </a:p>
            <a:p>
              <a:pPr algn="l" defTabSz="914400" fontAlgn="auto">
                <a:lnSpc>
                  <a:spcPct val="120000"/>
                </a:lnSpc>
                <a:spcBef>
                  <a:spcPct val="0"/>
                </a:spcBef>
                <a:defRPr/>
              </a:pPr>
              <a:r>
                <a:rPr lang="zh-CN" altLang="en-US" sz="1050" strike="noStrike" noProof="1" dirty="0">
                  <a:ea typeface="Segoe UI Light" panose="020B0502040204020203" charset="0"/>
                  <a:cs typeface="+mn-ea"/>
                  <a:sym typeface="+mn-lt"/>
                </a:rPr>
                <a:t>3 </a:t>
              </a:r>
              <a:endParaRPr lang="zh-CN" altLang="en-US" sz="1050" strike="noStrike" noProof="1" dirty="0">
                <a:solidFill>
                  <a:schemeClr val="tx1"/>
                </a:solidFill>
                <a:ea typeface="Segoe UI Light" panose="020B0502040204020203" charset="0"/>
                <a:cs typeface="+mn-ea"/>
                <a:sym typeface="+mn-lt"/>
              </a:endParaRPr>
            </a:p>
          </p:txBody>
        </p:sp>
        <p:sp>
          <p:nvSpPr>
            <p:cNvPr id="9" name="箭头: 五边形 2"/>
            <p:cNvSpPr>
              <a:spLocks noChangeAspect="1"/>
            </p:cNvSpPr>
            <p:nvPr/>
          </p:nvSpPr>
          <p:spPr bwMode="auto">
            <a:xfrm>
              <a:off x="719138" y="1827803"/>
              <a:ext cx="10753725" cy="903968"/>
            </a:xfrm>
            <a:prstGeom prst="homePlate">
              <a:avLst>
                <a:gd name="adj" fmla="val 35856"/>
              </a:avLst>
            </a:prstGeom>
            <a:solidFill>
              <a:schemeClr val="accent1">
                <a:lumMod val="20000"/>
                <a:lumOff val="80000"/>
              </a:schemeClr>
            </a:solidFill>
            <a:ln w="25400" algn="ctr">
              <a:noFill/>
              <a:miter lim="800000"/>
            </a:ln>
            <a:effectLst/>
          </p:spPr>
          <p:txBody>
            <a:bodyPr anchor="ctr"/>
            <a:lstStyle/>
            <a:p>
              <a:pPr algn="ctr" fontAlgn="auto"/>
              <a:endParaRPr sz="1350" strike="noStrike" noProof="1">
                <a:ea typeface="Segoe UI Light" panose="020B0502040204020203" charset="0"/>
                <a:cs typeface="+mn-ea"/>
                <a:sym typeface="+mn-lt"/>
              </a:endParaRPr>
            </a:p>
          </p:txBody>
        </p:sp>
        <p:sp>
          <p:nvSpPr>
            <p:cNvPr id="10" name="矩形 9"/>
            <p:cNvSpPr>
              <a:spLocks noChangeAspect="1"/>
            </p:cNvSpPr>
            <p:nvPr/>
          </p:nvSpPr>
          <p:spPr bwMode="gray">
            <a:xfrm>
              <a:off x="3211819" y="2279787"/>
              <a:ext cx="1789844" cy="1381750"/>
            </a:xfrm>
            <a:prstGeom prst="rect">
              <a:avLst/>
            </a:prstGeom>
            <a:solidFill>
              <a:schemeClr val="accent1">
                <a:lumMod val="60000"/>
                <a:lumOff val="40000"/>
              </a:schemeClr>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wrap="square" lIns="34290" tIns="34290" rIns="34290" bIns="34290" anchor="ctr">
              <a:noAutofit/>
            </a:bodyPr>
            <a:lstStyle/>
            <a:p>
              <a:pPr algn="ctr" fontAlgn="auto">
                <a:defRPr/>
              </a:pPr>
              <a:r>
                <a:rPr lang="zh-CN" altLang="en-US" sz="1500" b="1" strike="noStrike" kern="0" spc="300" noProof="1" dirty="0">
                  <a:solidFill>
                    <a:schemeClr val="bg1"/>
                  </a:solidFill>
                  <a:ea typeface="Segoe UI Light" panose="020B0502040204020203" charset="0"/>
                  <a:cs typeface="+mn-ea"/>
                  <a:sym typeface="+mn-lt"/>
                </a:rPr>
                <a:t>技术转让</a:t>
              </a:r>
              <a:endParaRPr lang="zh-CN" altLang="en-US" sz="1500" b="1" strike="noStrike" kern="0" spc="300" noProof="1" dirty="0">
                <a:solidFill>
                  <a:schemeClr val="bg1"/>
                </a:solidFill>
                <a:ea typeface="Segoe UI Light" panose="020B0502040204020203" charset="0"/>
                <a:cs typeface="+mn-ea"/>
                <a:sym typeface="+mn-lt"/>
              </a:endParaRPr>
            </a:p>
            <a:p>
              <a:pPr algn="ctr" fontAlgn="auto">
                <a:defRPr/>
              </a:pPr>
              <a:r>
                <a:rPr lang="zh-CN" altLang="en-US" sz="1500" b="1" strike="noStrike" kern="0" spc="300" noProof="1" dirty="0">
                  <a:solidFill>
                    <a:schemeClr val="bg1"/>
                  </a:solidFill>
                  <a:ea typeface="Segoe UI Light" panose="020B0502040204020203" charset="0"/>
                  <a:cs typeface="+mn-ea"/>
                  <a:sym typeface="+mn-lt"/>
                </a:rPr>
                <a:t>合同</a:t>
              </a:r>
              <a:endParaRPr lang="zh-CN" altLang="en-US" sz="1500" b="1" strike="noStrike" kern="0" spc="300" noProof="1" dirty="0">
                <a:solidFill>
                  <a:schemeClr val="bg1"/>
                </a:solidFill>
                <a:ea typeface="Segoe UI Light" panose="020B0502040204020203" charset="0"/>
                <a:cs typeface="+mn-ea"/>
                <a:sym typeface="+mn-lt"/>
              </a:endParaRPr>
            </a:p>
          </p:txBody>
        </p:sp>
        <p:sp>
          <p:nvSpPr>
            <p:cNvPr id="11" name="矩形 10"/>
            <p:cNvSpPr>
              <a:spLocks noChangeAspect="1"/>
            </p:cNvSpPr>
            <p:nvPr/>
          </p:nvSpPr>
          <p:spPr bwMode="gray">
            <a:xfrm>
              <a:off x="5092749" y="2279787"/>
              <a:ext cx="1789844" cy="1381750"/>
            </a:xfrm>
            <a:prstGeom prst="rect">
              <a:avLst/>
            </a:prstGeom>
            <a:solidFill>
              <a:schemeClr val="accent1">
                <a:lumMod val="60000"/>
                <a:lumOff val="40000"/>
              </a:schemeClr>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wrap="square" lIns="34290" tIns="34290" rIns="34290" bIns="34290" anchor="ctr">
              <a:noAutofit/>
            </a:bodyPr>
            <a:lstStyle/>
            <a:p>
              <a:pPr algn="ctr" fontAlgn="auto">
                <a:defRPr/>
              </a:pPr>
              <a:r>
                <a:rPr lang="zh-CN" altLang="en-US" sz="1500" b="1" strike="noStrike" kern="0" spc="300" noProof="1" dirty="0">
                  <a:solidFill>
                    <a:schemeClr val="bg1"/>
                  </a:solidFill>
                  <a:ea typeface="Segoe UI Light" panose="020B0502040204020203" charset="0"/>
                  <a:cs typeface="+mn-ea"/>
                  <a:sym typeface="+mn-lt"/>
                </a:rPr>
                <a:t>技术许可</a:t>
              </a:r>
              <a:endParaRPr lang="zh-CN" altLang="en-US" sz="1500" b="1" strike="noStrike" kern="0" spc="300" noProof="1" dirty="0">
                <a:solidFill>
                  <a:schemeClr val="bg1"/>
                </a:solidFill>
                <a:ea typeface="Segoe UI Light" panose="020B0502040204020203" charset="0"/>
                <a:cs typeface="+mn-ea"/>
                <a:sym typeface="+mn-lt"/>
              </a:endParaRPr>
            </a:p>
            <a:p>
              <a:pPr algn="ctr" fontAlgn="auto">
                <a:defRPr/>
              </a:pPr>
              <a:r>
                <a:rPr lang="zh-CN" altLang="en-US" sz="1500" b="1" strike="noStrike" kern="0" spc="300" noProof="1" dirty="0">
                  <a:solidFill>
                    <a:schemeClr val="bg1"/>
                  </a:solidFill>
                  <a:ea typeface="Segoe UI Light" panose="020B0502040204020203" charset="0"/>
                  <a:cs typeface="+mn-ea"/>
                  <a:sym typeface="+mn-lt"/>
                </a:rPr>
                <a:t>合同</a:t>
              </a:r>
              <a:endParaRPr lang="zh-CN" altLang="en-US" sz="1500" b="1" strike="noStrike" kern="0" spc="300" noProof="1" dirty="0">
                <a:solidFill>
                  <a:schemeClr val="bg1"/>
                </a:solidFill>
                <a:ea typeface="Segoe UI Light" panose="020B0502040204020203" charset="0"/>
                <a:cs typeface="+mn-ea"/>
                <a:sym typeface="+mn-lt"/>
              </a:endParaRPr>
            </a:p>
          </p:txBody>
        </p:sp>
        <p:sp>
          <p:nvSpPr>
            <p:cNvPr id="12" name="矩形 11"/>
            <p:cNvSpPr>
              <a:spLocks noChangeAspect="1"/>
            </p:cNvSpPr>
            <p:nvPr/>
          </p:nvSpPr>
          <p:spPr bwMode="gray">
            <a:xfrm>
              <a:off x="6982086" y="2279787"/>
              <a:ext cx="1789844" cy="1381750"/>
            </a:xfrm>
            <a:prstGeom prst="rect">
              <a:avLst/>
            </a:prstGeom>
            <a:solidFill>
              <a:schemeClr val="accent2">
                <a:lumMod val="75000"/>
              </a:schemeClr>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wrap="square" lIns="34290" tIns="34290" rIns="34290" bIns="34290" anchor="ctr">
              <a:noAutofit/>
            </a:bodyPr>
            <a:lstStyle/>
            <a:p>
              <a:pPr algn="ctr" fontAlgn="auto">
                <a:defRPr/>
              </a:pPr>
              <a:r>
                <a:rPr lang="zh-CN" altLang="en-US" sz="1500" b="1" strike="noStrike" kern="0" spc="300" noProof="1" dirty="0">
                  <a:solidFill>
                    <a:schemeClr val="bg1"/>
                  </a:solidFill>
                  <a:ea typeface="Segoe UI Light" panose="020B0502040204020203" charset="0"/>
                  <a:cs typeface="+mn-ea"/>
                  <a:sym typeface="+mn-lt"/>
                </a:rPr>
                <a:t>技术咨询</a:t>
              </a:r>
              <a:endParaRPr lang="zh-CN" altLang="en-US" sz="1500" b="1" strike="noStrike" kern="0" spc="300" noProof="1" dirty="0">
                <a:solidFill>
                  <a:schemeClr val="bg1"/>
                </a:solidFill>
                <a:ea typeface="Segoe UI Light" panose="020B0502040204020203" charset="0"/>
                <a:cs typeface="+mn-ea"/>
                <a:sym typeface="+mn-lt"/>
              </a:endParaRPr>
            </a:p>
            <a:p>
              <a:pPr algn="ctr" fontAlgn="auto">
                <a:defRPr/>
              </a:pPr>
              <a:r>
                <a:rPr lang="zh-CN" altLang="en-US" sz="1500" b="1" strike="noStrike" kern="0" spc="300" noProof="1" dirty="0">
                  <a:solidFill>
                    <a:schemeClr val="bg1"/>
                  </a:solidFill>
                  <a:ea typeface="Segoe UI Light" panose="020B0502040204020203" charset="0"/>
                  <a:cs typeface="+mn-ea"/>
                  <a:sym typeface="+mn-lt"/>
                </a:rPr>
                <a:t>合同</a:t>
              </a:r>
              <a:endParaRPr lang="zh-CN" altLang="en-US" sz="1500" b="1" strike="noStrike" kern="0" spc="300" noProof="1" dirty="0">
                <a:solidFill>
                  <a:schemeClr val="bg1"/>
                </a:solidFill>
                <a:ea typeface="Segoe UI Light" panose="020B0502040204020203" charset="0"/>
                <a:cs typeface="+mn-ea"/>
                <a:sym typeface="+mn-lt"/>
              </a:endParaRPr>
            </a:p>
          </p:txBody>
        </p:sp>
        <p:sp>
          <p:nvSpPr>
            <p:cNvPr id="13" name="矩形 12"/>
            <p:cNvSpPr/>
            <p:nvPr/>
          </p:nvSpPr>
          <p:spPr bwMode="gray">
            <a:xfrm>
              <a:off x="3211774" y="3724695"/>
              <a:ext cx="1791582" cy="1953402"/>
            </a:xfrm>
            <a:prstGeom prst="rect">
              <a:avLst/>
            </a:prstGeom>
            <a:noFill/>
            <a:ln w="19050" algn="ctr">
              <a:solidFill>
                <a:schemeClr val="accent3"/>
              </a:solidFill>
              <a:miter lim="800000"/>
            </a:ln>
            <a:effectLst/>
          </p:spPr>
          <p:txBody>
            <a:bodyPr lIns="68580" tIns="68580" rIns="68580" anchor="t" anchorCtr="0">
              <a:noAutofit/>
            </a:bodyPr>
            <a:lstStyle/>
            <a:p>
              <a:pPr algn="l" defTabSz="914400" fontAlgn="auto">
                <a:lnSpc>
                  <a:spcPct val="120000"/>
                </a:lnSpc>
                <a:spcBef>
                  <a:spcPct val="0"/>
                </a:spcBef>
                <a:defRPr/>
              </a:pPr>
              <a:r>
                <a:rPr lang="en-US" altLang="zh-CN" sz="1050" strike="noStrike" noProof="1" dirty="0">
                  <a:solidFill>
                    <a:schemeClr val="tx1"/>
                  </a:solidFill>
                  <a:latin typeface="+mn-lt"/>
                  <a:ea typeface="Segoe UI Light" panose="020B0502040204020203" charset="0"/>
                  <a:cs typeface="+mn-ea"/>
                  <a:sym typeface="+mn-lt"/>
                </a:rPr>
                <a:t>1.专利权</a:t>
              </a:r>
              <a:endParaRPr lang="en-US" altLang="zh-CN" sz="1050" strike="noStrike" noProof="1" dirty="0">
                <a:solidFill>
                  <a:schemeClr val="tx1"/>
                </a:solidFill>
                <a:latin typeface="+mn-lt"/>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solidFill>
                    <a:schemeClr val="tx1"/>
                  </a:solidFill>
                  <a:latin typeface="+mn-lt"/>
                  <a:ea typeface="Segoe UI Light" panose="020B0502040204020203" charset="0"/>
                  <a:cs typeface="+mn-ea"/>
                  <a:sym typeface="+mn-lt"/>
                </a:rPr>
                <a:t>2.专利申请权</a:t>
              </a:r>
              <a:endParaRPr lang="en-US" altLang="zh-CN" sz="1050" strike="noStrike" noProof="1" dirty="0">
                <a:solidFill>
                  <a:schemeClr val="tx1"/>
                </a:solidFill>
                <a:latin typeface="+mn-lt"/>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solidFill>
                    <a:schemeClr val="tx1"/>
                  </a:solidFill>
                  <a:latin typeface="+mn-lt"/>
                  <a:ea typeface="Segoe UI Light" panose="020B0502040204020203" charset="0"/>
                  <a:cs typeface="+mn-ea"/>
                  <a:sym typeface="+mn-lt"/>
                </a:rPr>
                <a:t>3.技术秘密</a:t>
              </a:r>
              <a:endParaRPr lang="en-US" altLang="zh-CN" sz="1050" strike="noStrike" noProof="1" dirty="0">
                <a:solidFill>
                  <a:schemeClr val="tx1"/>
                </a:solidFill>
                <a:latin typeface="+mn-lt"/>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solidFill>
                    <a:schemeClr val="tx1"/>
                  </a:solidFill>
                  <a:latin typeface="+mn-lt"/>
                  <a:ea typeface="Segoe UI Light" panose="020B0502040204020203" charset="0"/>
                  <a:cs typeface="+mn-ea"/>
                  <a:sym typeface="+mn-lt"/>
                </a:rPr>
                <a:t>4.计算机软件著作权</a:t>
              </a:r>
              <a:endParaRPr lang="en-US" altLang="zh-CN" sz="1050" strike="noStrike" noProof="1" dirty="0">
                <a:solidFill>
                  <a:schemeClr val="tx1"/>
                </a:solidFill>
                <a:latin typeface="+mn-lt"/>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solidFill>
                    <a:schemeClr val="tx1"/>
                  </a:solidFill>
                  <a:latin typeface="+mn-lt"/>
                  <a:ea typeface="Segoe UI Light" panose="020B0502040204020203" charset="0"/>
                  <a:cs typeface="+mn-ea"/>
                  <a:sym typeface="+mn-lt"/>
                </a:rPr>
                <a:t>5.植物新品种权</a:t>
              </a:r>
              <a:endParaRPr lang="en-US" altLang="zh-CN" sz="1050" strike="noStrike" noProof="1" dirty="0">
                <a:solidFill>
                  <a:schemeClr val="tx1"/>
                </a:solidFill>
                <a:latin typeface="+mn-lt"/>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solidFill>
                    <a:schemeClr val="tx1"/>
                  </a:solidFill>
                  <a:latin typeface="+mn-lt"/>
                  <a:ea typeface="Segoe UI Light" panose="020B0502040204020203" charset="0"/>
                  <a:cs typeface="+mn-ea"/>
                  <a:sym typeface="+mn-lt"/>
                </a:rPr>
                <a:t>6.生物医药新品种</a:t>
              </a:r>
              <a:endParaRPr lang="en-US" altLang="zh-CN" sz="1050" strike="noStrike" noProof="1" dirty="0">
                <a:solidFill>
                  <a:schemeClr val="tx1"/>
                </a:solidFill>
                <a:latin typeface="+mn-lt"/>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solidFill>
                    <a:schemeClr val="tx1"/>
                  </a:solidFill>
                  <a:latin typeface="+mn-lt"/>
                  <a:ea typeface="Segoe UI Light" panose="020B0502040204020203" charset="0"/>
                  <a:cs typeface="+mn-ea"/>
                  <a:sym typeface="+mn-lt"/>
                </a:rPr>
                <a:t>7.集成电路专有权</a:t>
              </a:r>
              <a:endParaRPr lang="en-US" altLang="zh-CN" sz="1050" strike="noStrike" noProof="1" dirty="0">
                <a:solidFill>
                  <a:schemeClr val="tx1"/>
                </a:solidFill>
                <a:latin typeface="+mn-lt"/>
                <a:ea typeface="Segoe UI Light" panose="020B0502040204020203" charset="0"/>
                <a:cs typeface="+mn-ea"/>
                <a:sym typeface="+mn-lt"/>
              </a:endParaRPr>
            </a:p>
            <a:p>
              <a:pPr algn="l" defTabSz="914400" fontAlgn="auto">
                <a:lnSpc>
                  <a:spcPct val="120000"/>
                </a:lnSpc>
                <a:spcBef>
                  <a:spcPct val="0"/>
                </a:spcBef>
                <a:defRPr/>
              </a:pPr>
              <a:endParaRPr lang="en-US" altLang="zh-CN" sz="1050" strike="noStrike" noProof="1" dirty="0">
                <a:solidFill>
                  <a:schemeClr val="tx1"/>
                </a:solidFill>
                <a:latin typeface="+mn-lt"/>
                <a:ea typeface="Segoe UI Light" panose="020B0502040204020203" charset="0"/>
                <a:cs typeface="+mn-ea"/>
                <a:sym typeface="+mn-lt"/>
              </a:endParaRPr>
            </a:p>
          </p:txBody>
        </p:sp>
        <p:sp>
          <p:nvSpPr>
            <p:cNvPr id="14" name="矩形 13"/>
            <p:cNvSpPr/>
            <p:nvPr/>
          </p:nvSpPr>
          <p:spPr bwMode="gray">
            <a:xfrm>
              <a:off x="5093104" y="3724695"/>
              <a:ext cx="1791582" cy="1954246"/>
            </a:xfrm>
            <a:prstGeom prst="rect">
              <a:avLst/>
            </a:prstGeom>
            <a:noFill/>
            <a:ln w="19050" algn="ctr">
              <a:solidFill>
                <a:schemeClr val="accent1"/>
              </a:solidFill>
              <a:miter lim="800000"/>
            </a:ln>
            <a:effectLst/>
          </p:spPr>
          <p:txBody>
            <a:bodyPr lIns="68580" tIns="68580" rIns="68580" anchor="t" anchorCtr="0">
              <a:noAutofit/>
            </a:bodyPr>
            <a:lstStyle/>
            <a:p>
              <a:pPr algn="l" defTabSz="914400" fontAlgn="auto">
                <a:lnSpc>
                  <a:spcPct val="120000"/>
                </a:lnSpc>
                <a:spcBef>
                  <a:spcPct val="0"/>
                </a:spcBef>
                <a:defRPr/>
              </a:pPr>
              <a:r>
                <a:rPr lang="zh-CN" altLang="en-US" sz="1050" strike="noStrike" noProof="1" dirty="0">
                  <a:latin typeface="+mn-lt"/>
                  <a:ea typeface="Segoe UI Light" panose="020B0502040204020203" charset="0"/>
                  <a:cs typeface="+mn-ea"/>
                  <a:sym typeface="+mn-lt"/>
                </a:rPr>
                <a:t>1.专利许可</a:t>
              </a:r>
              <a:endParaRPr lang="zh-CN" altLang="en-US" sz="1050" strike="noStrike" noProof="1" dirty="0">
                <a:ea typeface="Segoe UI Light" panose="020B0502040204020203" charset="0"/>
                <a:cs typeface="+mn-ea"/>
                <a:sym typeface="+mn-lt"/>
              </a:endParaRPr>
            </a:p>
            <a:p>
              <a:pPr algn="l" defTabSz="914400" fontAlgn="auto">
                <a:lnSpc>
                  <a:spcPct val="120000"/>
                </a:lnSpc>
                <a:spcBef>
                  <a:spcPct val="0"/>
                </a:spcBef>
                <a:defRPr/>
              </a:pPr>
              <a:r>
                <a:rPr lang="zh-CN" altLang="en-US" sz="1050" strike="noStrike" noProof="1" dirty="0">
                  <a:latin typeface="+mn-lt"/>
                  <a:ea typeface="Segoe UI Light" panose="020B0502040204020203" charset="0"/>
                  <a:cs typeface="+mn-ea"/>
                  <a:sym typeface="+mn-lt"/>
                </a:rPr>
                <a:t>2.技术秘密</a:t>
              </a:r>
              <a:endParaRPr lang="zh-CN" altLang="en-US" sz="1050" strike="noStrike" noProof="1" dirty="0">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latin typeface="+mn-lt"/>
                  <a:ea typeface="Segoe UI Light" panose="020B0502040204020203" charset="0"/>
                  <a:cs typeface="+mn-ea"/>
                  <a:sym typeface="+mn-lt"/>
                </a:rPr>
                <a:t>3</a:t>
              </a:r>
              <a:r>
                <a:rPr lang="zh-CN" altLang="en-US" sz="1050" strike="noStrike" noProof="1" dirty="0">
                  <a:latin typeface="+mn-lt"/>
                  <a:ea typeface="Segoe UI Light" panose="020B0502040204020203" charset="0"/>
                  <a:cs typeface="+mn-ea"/>
                  <a:sym typeface="+mn-lt"/>
                </a:rPr>
                <a:t>.植物新品种权</a:t>
              </a:r>
              <a:endParaRPr lang="zh-CN" altLang="en-US" sz="1050" strike="noStrike" noProof="1" dirty="0">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latin typeface="+mn-lt"/>
                  <a:ea typeface="Segoe UI Light" panose="020B0502040204020203" charset="0"/>
                  <a:cs typeface="+mn-ea"/>
                  <a:sym typeface="+mn-lt"/>
                </a:rPr>
                <a:t>4.生物医药新品种</a:t>
              </a:r>
              <a:endParaRPr lang="zh-CN" altLang="en-US" sz="1050" strike="noStrike" noProof="1" dirty="0">
                <a:ea typeface="Segoe UI Light" panose="020B0502040204020203" charset="0"/>
                <a:cs typeface="+mn-ea"/>
                <a:sym typeface="+mn-lt"/>
              </a:endParaRPr>
            </a:p>
            <a:p>
              <a:pPr algn="l" defTabSz="914400" fontAlgn="auto">
                <a:lnSpc>
                  <a:spcPct val="120000"/>
                </a:lnSpc>
                <a:spcBef>
                  <a:spcPct val="0"/>
                </a:spcBef>
                <a:defRPr/>
              </a:pPr>
              <a:r>
                <a:rPr lang="en-US" altLang="zh-CN" sz="1050" strike="noStrike" noProof="1" dirty="0">
                  <a:latin typeface="+mn-lt"/>
                  <a:ea typeface="Segoe UI Light" panose="020B0502040204020203" charset="0"/>
                  <a:cs typeface="+mn-ea"/>
                  <a:sym typeface="+mn-lt"/>
                </a:rPr>
                <a:t>5</a:t>
              </a:r>
              <a:r>
                <a:rPr lang="zh-CN" altLang="en-US" sz="1050" strike="noStrike" noProof="1" dirty="0">
                  <a:latin typeface="+mn-lt"/>
                  <a:ea typeface="Segoe UI Light" panose="020B0502040204020203" charset="0"/>
                  <a:cs typeface="+mn-ea"/>
                  <a:sym typeface="+mn-lt"/>
                </a:rPr>
                <a:t>.集成电路专有权</a:t>
              </a:r>
              <a:endParaRPr lang="zh-CN" altLang="en-US" sz="1050" strike="noStrike" noProof="1" dirty="0">
                <a:ea typeface="Segoe UI Light" panose="020B0502040204020203" charset="0"/>
                <a:cs typeface="+mn-ea"/>
                <a:sym typeface="+mn-lt"/>
              </a:endParaRPr>
            </a:p>
            <a:p>
              <a:pPr algn="l" defTabSz="914400" fontAlgn="auto">
                <a:lnSpc>
                  <a:spcPct val="120000"/>
                </a:lnSpc>
                <a:spcBef>
                  <a:spcPct val="0"/>
                </a:spcBef>
                <a:defRPr/>
              </a:pPr>
              <a:endParaRPr lang="zh-CN" altLang="en-US" sz="1050" strike="noStrike" noProof="1" dirty="0">
                <a:ea typeface="Segoe UI Light" panose="020B0502040204020203" charset="0"/>
                <a:cs typeface="+mn-ea"/>
                <a:sym typeface="+mn-lt"/>
              </a:endParaRPr>
            </a:p>
          </p:txBody>
        </p:sp>
        <p:sp>
          <p:nvSpPr>
            <p:cNvPr id="15" name="矩形 14"/>
            <p:cNvSpPr/>
            <p:nvPr/>
          </p:nvSpPr>
          <p:spPr bwMode="gray">
            <a:xfrm>
              <a:off x="6982055" y="3724695"/>
              <a:ext cx="1791582" cy="1953402"/>
            </a:xfrm>
            <a:prstGeom prst="rect">
              <a:avLst/>
            </a:prstGeom>
            <a:noFill/>
            <a:ln w="19050" algn="ctr">
              <a:solidFill>
                <a:schemeClr val="accent3"/>
              </a:solidFill>
              <a:miter lim="800000"/>
            </a:ln>
            <a:effectLst/>
          </p:spPr>
          <p:txBody>
            <a:bodyPr lIns="68580" tIns="68580" rIns="68580" anchor="t" anchorCtr="0">
              <a:noAutofit/>
            </a:bodyPr>
            <a:lstStyle/>
            <a:p>
              <a:pPr algn="ctr" defTabSz="914400" fontAlgn="auto">
                <a:lnSpc>
                  <a:spcPct val="120000"/>
                </a:lnSpc>
                <a:spcBef>
                  <a:spcPct val="0"/>
                </a:spcBef>
                <a:defRPr/>
              </a:pPr>
              <a:endParaRPr lang="zh-CN" altLang="en-US" sz="1050" strike="noStrike" noProof="1" dirty="0">
                <a:ea typeface="Segoe UI Light" panose="020B0502040204020203" charset="0"/>
                <a:cs typeface="+mn-ea"/>
                <a:sym typeface="+mn-lt"/>
              </a:endParaRPr>
            </a:p>
          </p:txBody>
        </p:sp>
        <p:sp>
          <p:nvSpPr>
            <p:cNvPr id="16" name="矩形 15"/>
            <p:cNvSpPr/>
            <p:nvPr/>
          </p:nvSpPr>
          <p:spPr bwMode="gray">
            <a:xfrm>
              <a:off x="8869312" y="3724695"/>
              <a:ext cx="1791582" cy="1934003"/>
            </a:xfrm>
            <a:prstGeom prst="rect">
              <a:avLst/>
            </a:prstGeom>
            <a:noFill/>
            <a:ln w="19050" algn="ctr">
              <a:solidFill>
                <a:schemeClr val="accent1"/>
              </a:solidFill>
              <a:miter lim="800000"/>
            </a:ln>
            <a:effectLst/>
          </p:spPr>
          <p:txBody>
            <a:bodyPr lIns="68580" tIns="68580" rIns="68580" anchor="t" anchorCtr="0">
              <a:noAutofit/>
            </a:bodyPr>
            <a:lstStyle/>
            <a:p>
              <a:pPr algn="ctr" defTabSz="914400" fontAlgn="auto">
                <a:lnSpc>
                  <a:spcPct val="120000"/>
                </a:lnSpc>
                <a:spcBef>
                  <a:spcPct val="0"/>
                </a:spcBef>
                <a:defRPr/>
              </a:pPr>
              <a:r>
                <a:rPr lang="zh-CN" altLang="en-US" sz="1050" strike="noStrike" noProof="1" dirty="0">
                  <a:latin typeface="+mn-lt"/>
                  <a:ea typeface="Segoe UI Light" panose="020B0502040204020203" charset="0"/>
                  <a:cs typeface="+mn-ea"/>
                  <a:sym typeface="+mn-lt"/>
                </a:rPr>
                <a:t>1.技术服务</a:t>
              </a:r>
              <a:endParaRPr lang="zh-CN" altLang="en-US" sz="1050" strike="noStrike" noProof="1" dirty="0">
                <a:ea typeface="Segoe UI Light" panose="020B0502040204020203" charset="0"/>
                <a:cs typeface="+mn-ea"/>
                <a:sym typeface="+mn-lt"/>
              </a:endParaRPr>
            </a:p>
            <a:p>
              <a:pPr algn="ctr" defTabSz="914400" fontAlgn="auto">
                <a:lnSpc>
                  <a:spcPct val="120000"/>
                </a:lnSpc>
                <a:spcBef>
                  <a:spcPct val="0"/>
                </a:spcBef>
                <a:defRPr/>
              </a:pPr>
              <a:r>
                <a:rPr lang="zh-CN" altLang="en-US" sz="1050" strike="noStrike" noProof="1" dirty="0">
                  <a:latin typeface="+mn-lt"/>
                  <a:ea typeface="Segoe UI Light" panose="020B0502040204020203" charset="0"/>
                  <a:cs typeface="+mn-ea"/>
                  <a:sym typeface="+mn-lt"/>
                </a:rPr>
                <a:t>2.技术培训</a:t>
              </a:r>
              <a:endParaRPr lang="zh-CN" altLang="en-US" sz="1050" strike="noStrike" noProof="1" dirty="0">
                <a:ea typeface="Segoe UI Light" panose="020B0502040204020203" charset="0"/>
                <a:cs typeface="+mn-ea"/>
                <a:sym typeface="+mn-lt"/>
              </a:endParaRPr>
            </a:p>
            <a:p>
              <a:pPr algn="ctr" defTabSz="914400" fontAlgn="auto">
                <a:lnSpc>
                  <a:spcPct val="120000"/>
                </a:lnSpc>
                <a:spcBef>
                  <a:spcPct val="0"/>
                </a:spcBef>
                <a:defRPr/>
              </a:pPr>
              <a:r>
                <a:rPr lang="zh-CN" altLang="en-US" sz="1050" strike="noStrike" noProof="1" dirty="0">
                  <a:latin typeface="+mn-lt"/>
                  <a:ea typeface="Segoe UI Light" panose="020B0502040204020203" charset="0"/>
                  <a:cs typeface="+mn-ea"/>
                  <a:sym typeface="+mn-lt"/>
                </a:rPr>
                <a:t>3.技术中介</a:t>
              </a:r>
              <a:endParaRPr lang="zh-CN" altLang="en-US" sz="1050" strike="noStrike" noProof="1" dirty="0">
                <a:ea typeface="Segoe UI Light" panose="020B0502040204020203" charset="0"/>
                <a:cs typeface="+mn-ea"/>
                <a:sym typeface="+mn-lt"/>
              </a:endParaRPr>
            </a:p>
          </p:txBody>
        </p:sp>
        <p:sp>
          <p:nvSpPr>
            <p:cNvPr id="17" name="矩形 16"/>
            <p:cNvSpPr>
              <a:spLocks noChangeAspect="1"/>
            </p:cNvSpPr>
            <p:nvPr/>
          </p:nvSpPr>
          <p:spPr bwMode="gray">
            <a:xfrm>
              <a:off x="1331720" y="2279787"/>
              <a:ext cx="1789844" cy="1381750"/>
            </a:xfrm>
            <a:prstGeom prst="rect">
              <a:avLst/>
            </a:prstGeom>
            <a:solidFill>
              <a:schemeClr val="accent1"/>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wrap="square" lIns="34290" tIns="34290" rIns="34290" bIns="34290" anchor="ctr">
              <a:noAutofit/>
            </a:bodyPr>
            <a:lstStyle/>
            <a:p>
              <a:pPr algn="ctr" fontAlgn="auto">
                <a:defRPr/>
              </a:pPr>
              <a:r>
                <a:rPr lang="zh-CN" altLang="en-US" sz="1500" b="1" strike="noStrike" kern="0" spc="300" noProof="1" dirty="0">
                  <a:solidFill>
                    <a:schemeClr val="bg1"/>
                  </a:solidFill>
                  <a:ea typeface="Segoe UI Light" panose="020B0502040204020203" charset="0"/>
                  <a:cs typeface="+mn-ea"/>
                  <a:sym typeface="+mn-lt"/>
                </a:rPr>
                <a:t>技术开发</a:t>
              </a:r>
              <a:endParaRPr lang="zh-CN" altLang="en-US" sz="1500" b="1" strike="noStrike" kern="0" spc="300" noProof="1" dirty="0">
                <a:solidFill>
                  <a:schemeClr val="bg1"/>
                </a:solidFill>
                <a:ea typeface="Segoe UI Light" panose="020B0502040204020203" charset="0"/>
                <a:cs typeface="+mn-ea"/>
                <a:sym typeface="+mn-lt"/>
              </a:endParaRPr>
            </a:p>
            <a:p>
              <a:pPr algn="ctr" fontAlgn="auto">
                <a:defRPr/>
              </a:pPr>
              <a:r>
                <a:rPr lang="zh-CN" altLang="en-US" sz="1500" b="1" strike="noStrike" kern="0" spc="300" noProof="1" dirty="0">
                  <a:solidFill>
                    <a:schemeClr val="bg1"/>
                  </a:solidFill>
                  <a:ea typeface="Segoe UI Light" panose="020B0502040204020203" charset="0"/>
                  <a:cs typeface="+mn-ea"/>
                  <a:sym typeface="+mn-lt"/>
                </a:rPr>
                <a:t>合同</a:t>
              </a:r>
              <a:endParaRPr lang="zh-CN" altLang="en-US" sz="1500" b="1" strike="noStrike" kern="0" spc="300" noProof="1" dirty="0">
                <a:solidFill>
                  <a:schemeClr val="bg1"/>
                </a:solidFill>
                <a:ea typeface="Segoe UI Light" panose="020B0502040204020203" charset="0"/>
                <a:cs typeface="+mn-ea"/>
                <a:sym typeface="+mn-lt"/>
              </a:endParaRPr>
            </a:p>
          </p:txBody>
        </p:sp>
        <p:sp>
          <p:nvSpPr>
            <p:cNvPr id="18" name="矩形 17"/>
            <p:cNvSpPr/>
            <p:nvPr/>
          </p:nvSpPr>
          <p:spPr bwMode="gray">
            <a:xfrm>
              <a:off x="8869510" y="2279787"/>
              <a:ext cx="1791757" cy="138175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1500" b="1" strike="noStrike" spc="300" noProof="1" dirty="0">
                  <a:solidFill>
                    <a:schemeClr val="bg1"/>
                  </a:solidFill>
                  <a:ea typeface="Segoe UI Light" panose="020B0502040204020203" charset="0"/>
                  <a:cs typeface="+mn-ea"/>
                  <a:sym typeface="+mn-lt"/>
                </a:rPr>
                <a:t>技术服务</a:t>
              </a:r>
              <a:endParaRPr lang="zh-CN" altLang="en-US" sz="1500" b="1" strike="noStrike" spc="300" noProof="1" dirty="0">
                <a:solidFill>
                  <a:schemeClr val="bg1"/>
                </a:solidFill>
                <a:ea typeface="Segoe UI Light" panose="020B0502040204020203" charset="0"/>
                <a:cs typeface="+mn-ea"/>
                <a:sym typeface="+mn-lt"/>
              </a:endParaRPr>
            </a:p>
            <a:p>
              <a:pPr algn="ctr" fontAlgn="auto"/>
              <a:r>
                <a:rPr lang="zh-CN" altLang="en-US" sz="1500" b="1" strike="noStrike" spc="300" noProof="1" dirty="0">
                  <a:solidFill>
                    <a:schemeClr val="bg1"/>
                  </a:solidFill>
                  <a:ea typeface="Segoe UI Light" panose="020B0502040204020203" charset="0"/>
                  <a:cs typeface="+mn-ea"/>
                  <a:sym typeface="+mn-lt"/>
                </a:rPr>
                <a:t>合同</a:t>
              </a:r>
              <a:endParaRPr lang="zh-CN" altLang="en-US" sz="1500" b="1" strike="noStrike" spc="300" noProof="1" dirty="0">
                <a:solidFill>
                  <a:schemeClr val="bg1"/>
                </a:solidFill>
                <a:ea typeface="Segoe UI Light" panose="020B0502040204020203" charset="0"/>
                <a:cs typeface="+mn-ea"/>
                <a:sym typeface="+mn-lt"/>
              </a:endParaRPr>
            </a:p>
          </p:txBody>
        </p:sp>
      </p:grpSp>
      <p:sp>
        <p:nvSpPr>
          <p:cNvPr id="21517" name="TextBox 22"/>
          <p:cNvSpPr txBox="1"/>
          <p:nvPr/>
        </p:nvSpPr>
        <p:spPr>
          <a:xfrm>
            <a:off x="312738" y="58738"/>
            <a:ext cx="2905125" cy="460375"/>
          </a:xfrm>
          <a:prstGeom prst="rect">
            <a:avLst/>
          </a:prstGeom>
          <a:noFill/>
          <a:ln w="9525">
            <a:noFill/>
          </a:ln>
        </p:spPr>
        <p:txBody>
          <a:bodyPr wrap="square" anchor="t">
            <a:spAutoFit/>
          </a:bodyPr>
          <a:p>
            <a:pPr>
              <a:lnSpc>
                <a:spcPct val="120000"/>
              </a:lnSpc>
            </a:pPr>
            <a:r>
              <a:rPr lang="zh-CN" altLang="en-US" sz="2000" b="1" dirty="0">
                <a:solidFill>
                  <a:srgbClr val="A94D28"/>
                </a:solidFill>
                <a:latin typeface="微软雅黑" panose="020B0503020204020204" pitchFamily="34" charset="-122"/>
                <a:ea typeface="微软雅黑" panose="020B0503020204020204" pitchFamily="34" charset="-122"/>
              </a:rPr>
              <a:t>二、合同种类</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0" y="519113"/>
            <a:ext cx="9144000" cy="0"/>
          </a:xfrm>
          <a:prstGeom prst="line">
            <a:avLst/>
          </a:prstGeom>
          <a:ln w="19050" cmpd="sng">
            <a:solidFill>
              <a:srgbClr val="969696"/>
            </a:solidFill>
            <a:prstDash val="solid"/>
          </a:ln>
        </p:spPr>
        <p:style>
          <a:lnRef idx="1">
            <a:schemeClr val="accent2"/>
          </a:lnRef>
          <a:fillRef idx="0">
            <a:schemeClr val="accent2"/>
          </a:fillRef>
          <a:effectRef idx="0">
            <a:schemeClr val="accent2"/>
          </a:effectRef>
          <a:fontRef idx="minor">
            <a:schemeClr val="tx1"/>
          </a:fontRef>
        </p:style>
      </p:cxnSp>
      <p:sp>
        <p:nvSpPr>
          <p:cNvPr id="2" name="文本框 1"/>
          <p:cNvSpPr txBox="1"/>
          <p:nvPr/>
        </p:nvSpPr>
        <p:spPr>
          <a:xfrm>
            <a:off x="5283200" y="2620963"/>
            <a:ext cx="1287463" cy="865188"/>
          </a:xfrm>
          <a:prstGeom prst="rect">
            <a:avLst/>
          </a:prstGeom>
          <a:noFill/>
        </p:spPr>
        <p:txBody>
          <a:bodyPr wrap="square" rtlCol="0" anchor="t">
            <a:spAutoFit/>
          </a:bodyPr>
          <a:p>
            <a:pPr defTabSz="914400" fontAlgn="auto">
              <a:lnSpc>
                <a:spcPct val="120000"/>
              </a:lnSpc>
              <a:defRPr/>
            </a:pPr>
            <a:r>
              <a:rPr lang="en-US" altLang="zh-CN" sz="1050" noProof="1" dirty="0">
                <a:latin typeface="+mn-lt"/>
                <a:ea typeface="Segoe UI Light" panose="020B0502040204020203" charset="0"/>
                <a:cs typeface="+mn-ea"/>
                <a:sym typeface="+mn-lt"/>
              </a:rPr>
              <a:t>1.</a:t>
            </a:r>
            <a:r>
              <a:rPr lang="zh-CN" altLang="en-US" sz="1050" noProof="1" dirty="0">
                <a:latin typeface="+mn-lt"/>
                <a:ea typeface="Segoe UI Light" panose="020B0502040204020203" charset="0"/>
                <a:cs typeface="+mn-ea"/>
                <a:sym typeface="+mn-lt"/>
              </a:rPr>
              <a:t>可行性论证</a:t>
            </a:r>
            <a:endParaRPr lang="zh-CN" altLang="en-US" sz="1050" noProof="1" dirty="0">
              <a:ea typeface="Segoe UI Light" panose="020B0502040204020203" charset="0"/>
              <a:cs typeface="+mn-ea"/>
              <a:sym typeface="+mn-lt"/>
            </a:endParaRPr>
          </a:p>
          <a:p>
            <a:pPr defTabSz="914400" fontAlgn="auto">
              <a:lnSpc>
                <a:spcPct val="120000"/>
              </a:lnSpc>
              <a:defRPr/>
            </a:pPr>
            <a:r>
              <a:rPr lang="en-US" altLang="zh-CN" sz="1050" noProof="1" dirty="0">
                <a:latin typeface="+mn-lt"/>
                <a:ea typeface="Segoe UI Light" panose="020B0502040204020203" charset="0"/>
                <a:cs typeface="+mn-ea"/>
                <a:sym typeface="+mn-lt"/>
              </a:rPr>
              <a:t>2.</a:t>
            </a:r>
            <a:r>
              <a:rPr lang="zh-CN" altLang="en-US" sz="1050" noProof="1" dirty="0">
                <a:latin typeface="+mn-lt"/>
                <a:ea typeface="Segoe UI Light" panose="020B0502040204020203" charset="0"/>
                <a:cs typeface="+mn-ea"/>
                <a:sym typeface="+mn-lt"/>
              </a:rPr>
              <a:t>技术预测</a:t>
            </a:r>
            <a:endParaRPr lang="zh-CN" altLang="en-US" sz="1050" noProof="1" dirty="0">
              <a:ea typeface="Segoe UI Light" panose="020B0502040204020203" charset="0"/>
              <a:cs typeface="+mn-ea"/>
              <a:sym typeface="+mn-lt"/>
            </a:endParaRPr>
          </a:p>
          <a:p>
            <a:pPr defTabSz="914400" fontAlgn="auto">
              <a:lnSpc>
                <a:spcPct val="120000"/>
              </a:lnSpc>
              <a:defRPr/>
            </a:pPr>
            <a:r>
              <a:rPr lang="en-US" altLang="zh-CN" sz="1050" noProof="1" dirty="0">
                <a:latin typeface="+mn-lt"/>
                <a:ea typeface="Segoe UI Light" panose="020B0502040204020203" charset="0"/>
                <a:cs typeface="+mn-ea"/>
                <a:sym typeface="+mn-lt"/>
              </a:rPr>
              <a:t>3.</a:t>
            </a:r>
            <a:r>
              <a:rPr lang="zh-CN" altLang="en-US" sz="1050" noProof="1" dirty="0">
                <a:latin typeface="+mn-lt"/>
                <a:ea typeface="Segoe UI Light" panose="020B0502040204020203" charset="0"/>
                <a:cs typeface="+mn-ea"/>
                <a:sym typeface="+mn-lt"/>
              </a:rPr>
              <a:t>专题技术调查</a:t>
            </a:r>
            <a:endParaRPr lang="zh-CN" altLang="en-US" sz="1050" noProof="1" dirty="0">
              <a:ea typeface="Segoe UI Light" panose="020B0502040204020203" charset="0"/>
              <a:cs typeface="+mn-ea"/>
              <a:sym typeface="+mn-lt"/>
            </a:endParaRPr>
          </a:p>
          <a:p>
            <a:pPr defTabSz="914400" fontAlgn="auto">
              <a:lnSpc>
                <a:spcPct val="120000"/>
              </a:lnSpc>
              <a:defRPr/>
            </a:pPr>
            <a:r>
              <a:rPr lang="en-US" altLang="zh-CN" sz="1050" noProof="1" dirty="0">
                <a:latin typeface="+mn-lt"/>
                <a:ea typeface="Segoe UI Light" panose="020B0502040204020203" charset="0"/>
                <a:cs typeface="+mn-ea"/>
                <a:sym typeface="+mn-lt"/>
              </a:rPr>
              <a:t>4.</a:t>
            </a:r>
            <a:r>
              <a:rPr lang="zh-CN" altLang="en-US" sz="1050" noProof="1" dirty="0">
                <a:latin typeface="+mn-lt"/>
                <a:ea typeface="Segoe UI Light" panose="020B0502040204020203" charset="0"/>
                <a:cs typeface="+mn-ea"/>
                <a:sym typeface="+mn-lt"/>
              </a:rPr>
              <a:t>分析评价报告</a:t>
            </a:r>
            <a:endParaRPr lang="zh-CN" altLang="en-US" sz="1050" noProof="1" dirty="0">
              <a:ea typeface="Segoe UI Light" panose="020B0502040204020203" charset="0"/>
              <a:cs typeface="+mn-ea"/>
              <a:sym typeface="+mn-lt"/>
            </a:endParaRPr>
          </a:p>
        </p:txBody>
      </p:sp>
      <p:sp>
        <p:nvSpPr>
          <p:cNvPr id="3" name="TextBox 22"/>
          <p:cNvSpPr txBox="1"/>
          <p:nvPr/>
        </p:nvSpPr>
        <p:spPr>
          <a:xfrm>
            <a:off x="531495" y="4358005"/>
            <a:ext cx="7918450" cy="681355"/>
          </a:xfrm>
          <a:prstGeom prst="rect">
            <a:avLst/>
          </a:prstGeom>
          <a:noFill/>
          <a:ln w="9525">
            <a:noFill/>
          </a:ln>
        </p:spPr>
        <p:txBody>
          <a:bodyPr wrap="square" anchor="t">
            <a:spAutoFit/>
          </a:bodyPr>
          <a:p>
            <a:pPr>
              <a:lnSpc>
                <a:spcPct val="120000"/>
              </a:lnSpc>
            </a:pPr>
            <a:r>
              <a:rPr lang="en-US" altLang="zh-CN" sz="1600" b="1" dirty="0">
                <a:solidFill>
                  <a:srgbClr val="A94D28"/>
                </a:solidFill>
                <a:latin typeface="文星楷体" panose="02010609000101010101" charset="-122"/>
                <a:ea typeface="文星楷体" panose="02010609000101010101" charset="-122"/>
              </a:rPr>
              <a:t>    </a:t>
            </a:r>
            <a:r>
              <a:rPr lang="zh-CN" altLang="en-US" sz="1600" b="1" dirty="0">
                <a:solidFill>
                  <a:srgbClr val="A94D28"/>
                </a:solidFill>
                <a:latin typeface="文星楷体" panose="02010609000101010101" charset="-122"/>
                <a:ea typeface="文星楷体" panose="02010609000101010101" charset="-122"/>
              </a:rPr>
              <a:t>按照《中华人民共和国民法典》技术合同专章规定：技术合同分为技术开发、技术转让、技术许可、技术咨询、技术服务等5类。</a:t>
            </a:r>
            <a:endParaRPr lang="zh-CN" altLang="en-US" sz="1600" b="1" dirty="0">
              <a:solidFill>
                <a:srgbClr val="A94D28"/>
              </a:solidFill>
              <a:latin typeface="文星楷体" panose="02010609000101010101" charset="-122"/>
              <a:ea typeface="文星楷体" panose="02010609000101010101"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右箭头 16"/>
          <p:cNvSpPr/>
          <p:nvPr/>
        </p:nvSpPr>
        <p:spPr>
          <a:xfrm>
            <a:off x="2781300" y="1473200"/>
            <a:ext cx="3559175" cy="395288"/>
          </a:xfrm>
          <a:prstGeom prst="rightArrow">
            <a:avLst>
              <a:gd name="adj1" fmla="val 50000"/>
              <a:gd name="adj2" fmla="val 49938"/>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18" name="右箭头 17"/>
          <p:cNvSpPr/>
          <p:nvPr/>
        </p:nvSpPr>
        <p:spPr>
          <a:xfrm flipH="1">
            <a:off x="2919413" y="2071688"/>
            <a:ext cx="3684587" cy="393700"/>
          </a:xfrm>
          <a:prstGeom prst="rightArrow">
            <a:avLst>
              <a:gd name="adj1" fmla="val 50000"/>
              <a:gd name="adj2" fmla="val 49870"/>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19" name="椭圆 18"/>
          <p:cNvSpPr/>
          <p:nvPr/>
        </p:nvSpPr>
        <p:spPr>
          <a:xfrm>
            <a:off x="1042988" y="946150"/>
            <a:ext cx="1876425" cy="1903413"/>
          </a:xfrm>
          <a:prstGeom prst="ellipse">
            <a:avLst/>
          </a:prstGeom>
          <a:solidFill>
            <a:schemeClr val="tx2"/>
          </a:solidFill>
          <a:ln w="9525">
            <a:noFill/>
          </a:ln>
        </p:spPr>
        <p:txBody>
          <a:bodyPr lIns="96171" tIns="48084" rIns="96171" bIns="48084" anchor="ctr"/>
          <a:p>
            <a:pPr>
              <a:lnSpc>
                <a:spcPct val="120000"/>
              </a:lnSpc>
            </a:pPr>
            <a:r>
              <a:rPr lang="zh-CN" altLang="en-US" sz="1900" dirty="0">
                <a:solidFill>
                  <a:srgbClr val="FFFFFF"/>
                </a:solidFill>
                <a:latin typeface="微软雅黑" panose="020B0503020204020204" pitchFamily="34" charset="-122"/>
                <a:ea typeface="微软雅黑" panose="020B0503020204020204" pitchFamily="34" charset="-122"/>
              </a:rPr>
              <a:t> 认定条件</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20" name="椭圆 19"/>
          <p:cNvSpPr/>
          <p:nvPr/>
        </p:nvSpPr>
        <p:spPr>
          <a:xfrm>
            <a:off x="6397625" y="977900"/>
            <a:ext cx="1876425" cy="1903413"/>
          </a:xfrm>
          <a:prstGeom prst="ellipse">
            <a:avLst/>
          </a:prstGeom>
          <a:solidFill>
            <a:schemeClr val="tx2"/>
          </a:solidFill>
          <a:ln w="9525">
            <a:noFill/>
          </a:ln>
        </p:spPr>
        <p:txBody>
          <a:bodyPr lIns="96171" tIns="48084" rIns="96171" bIns="48084" anchor="ctr"/>
          <a:p>
            <a:pPr>
              <a:lnSpc>
                <a:spcPct val="120000"/>
              </a:lnSpc>
            </a:pPr>
            <a:r>
              <a:rPr lang="zh-CN" altLang="en-US" sz="1900" dirty="0">
                <a:solidFill>
                  <a:srgbClr val="FFFFFF"/>
                </a:solidFill>
                <a:latin typeface="微软雅黑" panose="020B0503020204020204" pitchFamily="34" charset="-122"/>
                <a:ea typeface="微软雅黑" panose="020B0503020204020204" pitchFamily="34" charset="-122"/>
              </a:rPr>
              <a:t>  权属约定</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3774322" y="1306688"/>
            <a:ext cx="1486900" cy="1245861"/>
          </a:xfrm>
          <a:prstGeom prst="rect">
            <a:avLst/>
          </a:prstGeom>
          <a:solidFill>
            <a:schemeClr val="tx2">
              <a:lumMod val="75000"/>
            </a:schemeClr>
          </a:solidFill>
          <a:ln w="3175" cap="flat" cmpd="sng" algn="ctr">
            <a:noFill/>
            <a:prstDash val="solid"/>
          </a:ln>
          <a:effectLst/>
        </p:spPr>
        <p:txBody>
          <a:bodyPr lIns="96171" tIns="48084" rIns="96171" bIns="48084" anchor="ctr"/>
          <a:lstStyle/>
          <a:p>
            <a:pPr algn="ctr" fontAlgn="auto">
              <a:lnSpc>
                <a:spcPct val="120000"/>
              </a:lnSpc>
              <a:defRPr/>
            </a:pPr>
            <a:r>
              <a:rPr lang="zh-CN" altLang="en-US" strike="noStrike" kern="0" noProof="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rPr>
              <a:t> </a:t>
            </a:r>
            <a:r>
              <a:rPr lang="zh-CN" altLang="en-US" sz="1900" strike="noStrike" kern="0" noProof="1" dirty="0">
                <a:solidFill>
                  <a:srgbClr val="FFFFFF"/>
                </a:solidFill>
                <a:latin typeface="微软雅黑" panose="020B0503020204020204" pitchFamily="34" charset="-122"/>
                <a:ea typeface="微软雅黑" panose="020B0503020204020204" pitchFamily="34" charset="-122"/>
                <a:cs typeface="+mn-cs"/>
              </a:rPr>
              <a:t>定义</a:t>
            </a:r>
            <a:endParaRPr lang="zh-CN" altLang="en-US" strike="noStrike" kern="0" noProof="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2" name="下箭头 21"/>
          <p:cNvSpPr/>
          <p:nvPr/>
        </p:nvSpPr>
        <p:spPr>
          <a:xfrm>
            <a:off x="4097338" y="2700338"/>
            <a:ext cx="841375" cy="590550"/>
          </a:xfrm>
          <a:prstGeom prst="downArrow">
            <a:avLst>
              <a:gd name="adj1" fmla="val 50000"/>
              <a:gd name="adj2" fmla="val 50000"/>
            </a:avLst>
          </a:prstGeom>
          <a:solidFill>
            <a:schemeClr val="tx2"/>
          </a:solidFill>
          <a:ln w="9525">
            <a:noFill/>
          </a:ln>
        </p:spPr>
        <p:txBody>
          <a:bodyPr lIns="96171" tIns="48084" rIns="96171" bIns="48084" anchor="ctr"/>
          <a:p>
            <a:pPr>
              <a:lnSpc>
                <a:spcPct val="120000"/>
              </a:lnSpc>
            </a:pPr>
            <a:endParaRPr lang="zh-CN" altLang="en-US" sz="1900" b="1" dirty="0">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79705" y="3117850"/>
            <a:ext cx="3147060" cy="1294130"/>
          </a:xfrm>
          <a:prstGeom prst="rect">
            <a:avLst/>
          </a:prstGeom>
          <a:noFill/>
          <a:ln w="9525">
            <a:noFill/>
          </a:ln>
        </p:spPr>
        <p:txBody>
          <a:bodyPr wrap="square" lIns="96171" tIns="48084" rIns="96171" bIns="48084" anchor="t">
            <a:spAutoFit/>
          </a:bodyPr>
          <a:p>
            <a:pPr>
              <a:lnSpc>
                <a:spcPct val="130000"/>
              </a:lnSpc>
            </a:pP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有明确、具体的科学研究和技术</a:t>
            </a:r>
            <a:r>
              <a:rPr lang="zh-CN" altLang="en-US" sz="1200" dirty="0">
                <a:solidFill>
                  <a:srgbClr val="FF0000"/>
                </a:solidFill>
                <a:latin typeface="微软雅黑" panose="020B0503020204020204" pitchFamily="34" charset="-122"/>
                <a:ea typeface="微软雅黑" panose="020B0503020204020204" pitchFamily="34" charset="-122"/>
              </a:rPr>
              <a:t>开发目标</a:t>
            </a:r>
            <a:endParaRPr lang="zh-CN" altLang="en-US" sz="1200" dirty="0">
              <a:solidFill>
                <a:srgbClr val="404040"/>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rgbClr val="404040"/>
                </a:solidFill>
                <a:latin typeface="微软雅黑" panose="020B0503020204020204" pitchFamily="34" charset="-122"/>
                <a:ea typeface="微软雅黑" panose="020B0503020204020204" pitchFamily="34" charset="-122"/>
              </a:rPr>
              <a:t>2.</a:t>
            </a:r>
            <a:r>
              <a:rPr lang="zh-CN" altLang="en-US" sz="1200" dirty="0">
                <a:solidFill>
                  <a:srgbClr val="404040"/>
                </a:solidFill>
                <a:latin typeface="微软雅黑" panose="020B0503020204020204" pitchFamily="34" charset="-122"/>
                <a:ea typeface="微软雅黑" panose="020B0503020204020204" pitchFamily="34" charset="-122"/>
              </a:rPr>
              <a:t>合同标的为当事人在订立合同时</a:t>
            </a:r>
            <a:r>
              <a:rPr lang="zh-CN" altLang="en-US" sz="1200" dirty="0">
                <a:solidFill>
                  <a:srgbClr val="FF0000"/>
                </a:solidFill>
                <a:latin typeface="微软雅黑" panose="020B0503020204020204" pitchFamily="34" charset="-122"/>
                <a:ea typeface="微软雅黑" panose="020B0503020204020204" pitchFamily="34" charset="-122"/>
              </a:rPr>
              <a:t>尚未掌握</a:t>
            </a:r>
            <a:r>
              <a:rPr lang="zh-CN" altLang="en-US" sz="1200" dirty="0">
                <a:latin typeface="微软雅黑" panose="020B0503020204020204" pitchFamily="34" charset="-122"/>
                <a:ea typeface="微软雅黑" panose="020B0503020204020204" pitchFamily="34" charset="-122"/>
              </a:rPr>
              <a:t>的技术方案</a:t>
            </a:r>
            <a:endParaRPr lang="zh-CN" altLang="en-US" sz="1200" dirty="0">
              <a:solidFill>
                <a:srgbClr val="404040"/>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rgbClr val="404040"/>
                </a:solidFill>
                <a:latin typeface="微软雅黑" panose="020B0503020204020204" pitchFamily="34" charset="-122"/>
                <a:ea typeface="微软雅黑" panose="020B0503020204020204" pitchFamily="34" charset="-122"/>
              </a:rPr>
              <a:t>3.</a:t>
            </a:r>
            <a:r>
              <a:rPr lang="zh-CN" altLang="en-US" sz="1200" dirty="0">
                <a:solidFill>
                  <a:srgbClr val="404040"/>
                </a:solidFill>
                <a:latin typeface="微软雅黑" panose="020B0503020204020204" pitchFamily="34" charset="-122"/>
                <a:ea typeface="微软雅黑" panose="020B0503020204020204" pitchFamily="34" charset="-122"/>
              </a:rPr>
              <a:t>研究开发工作及其预期成果有相应的</a:t>
            </a:r>
            <a:r>
              <a:rPr lang="zh-CN" altLang="en-US" sz="1200" dirty="0">
                <a:latin typeface="微软雅黑" panose="020B0503020204020204" pitchFamily="34" charset="-122"/>
                <a:ea typeface="微软雅黑" panose="020B0503020204020204" pitchFamily="34" charset="-122"/>
              </a:rPr>
              <a:t>技术</a:t>
            </a:r>
            <a:r>
              <a:rPr lang="zh-CN" altLang="en-US" sz="1200" dirty="0">
                <a:solidFill>
                  <a:srgbClr val="FF0000"/>
                </a:solidFill>
                <a:latin typeface="微软雅黑" panose="020B0503020204020204" pitchFamily="34" charset="-122"/>
                <a:ea typeface="微软雅黑" panose="020B0503020204020204" pitchFamily="34" charset="-122"/>
              </a:rPr>
              <a:t>创新内容</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183313" y="3117850"/>
            <a:ext cx="2835275" cy="1054100"/>
          </a:xfrm>
          <a:prstGeom prst="rect">
            <a:avLst/>
          </a:prstGeom>
          <a:noFill/>
          <a:ln w="9525">
            <a:noFill/>
          </a:ln>
        </p:spPr>
        <p:txBody>
          <a:bodyPr wrap="square" lIns="96171" tIns="48084" rIns="96171" bIns="48084" anchor="t">
            <a:spAutoFit/>
          </a:bodyPr>
          <a:p>
            <a:pPr>
              <a:lnSpc>
                <a:spcPct val="130000"/>
              </a:lnSpc>
            </a:pPr>
            <a:r>
              <a:rPr lang="zh-CN" altLang="en-US" sz="1200" dirty="0">
                <a:solidFill>
                  <a:srgbClr val="404040"/>
                </a:solidFill>
                <a:latin typeface="微软雅黑" panose="020B0503020204020204" pitchFamily="34" charset="-122"/>
                <a:ea typeface="微软雅黑" panose="020B0503020204020204" pitchFamily="34" charset="-122"/>
              </a:rPr>
              <a:t>申请认定登记的技术开发合同，当事人对合同标的应当有</a:t>
            </a:r>
            <a:r>
              <a:rPr lang="zh-CN" altLang="en-US" sz="1200" dirty="0">
                <a:solidFill>
                  <a:srgbClr val="FF0000"/>
                </a:solidFill>
                <a:latin typeface="微软雅黑" panose="020B0503020204020204" pitchFamily="34" charset="-122"/>
                <a:ea typeface="微软雅黑" panose="020B0503020204020204" pitchFamily="34" charset="-122"/>
              </a:rPr>
              <a:t>明确的</a:t>
            </a:r>
            <a:r>
              <a:rPr lang="zh-CN" altLang="en-US" sz="1200" dirty="0">
                <a:solidFill>
                  <a:schemeClr val="tx1"/>
                </a:solidFill>
                <a:latin typeface="微软雅黑" panose="020B0503020204020204" pitchFamily="34" charset="-122"/>
                <a:ea typeface="微软雅黑" panose="020B0503020204020204" pitchFamily="34" charset="-122"/>
              </a:rPr>
              <a:t>知识产权权属约定</a:t>
            </a:r>
            <a:endParaRPr lang="zh-CN" altLang="en-US" sz="1200" dirty="0">
              <a:solidFill>
                <a:schemeClr val="tx1"/>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5" name="TextBox 19"/>
          <p:cNvSpPr txBox="1"/>
          <p:nvPr/>
        </p:nvSpPr>
        <p:spPr>
          <a:xfrm>
            <a:off x="3338195" y="3346450"/>
            <a:ext cx="2741930" cy="1275080"/>
          </a:xfrm>
          <a:prstGeom prst="rect">
            <a:avLst/>
          </a:prstGeom>
          <a:noFill/>
          <a:ln w="9525">
            <a:noFill/>
          </a:ln>
        </p:spPr>
        <p:txBody>
          <a:bodyPr wrap="square" lIns="96171" tIns="48084" rIns="96171" bIns="48084" anchor="t">
            <a:spAutoFit/>
          </a:bodyPr>
          <a:p>
            <a:pPr>
              <a:lnSpc>
                <a:spcPct val="120000"/>
              </a:lnSpc>
            </a:pPr>
            <a:r>
              <a:rPr lang="zh-CN" altLang="en-US" sz="1600" dirty="0">
                <a:solidFill>
                  <a:srgbClr val="4D4D4D"/>
                </a:solidFill>
                <a:latin typeface="微软雅黑" panose="020B0503020204020204" pitchFamily="34" charset="-122"/>
                <a:ea typeface="微软雅黑" panose="020B0503020204020204" pitchFamily="34" charset="-122"/>
              </a:rPr>
              <a:t>技术开发合同是当事人之间就新技术、新产品、新工艺、新品种、新材料及其系统的研究开发所订立的合同</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23562" name="TextBox 14"/>
          <p:cNvSpPr txBox="1"/>
          <p:nvPr/>
        </p:nvSpPr>
        <p:spPr>
          <a:xfrm>
            <a:off x="312738" y="58738"/>
            <a:ext cx="2670175" cy="460375"/>
          </a:xfrm>
          <a:prstGeom prst="rect">
            <a:avLst/>
          </a:prstGeom>
          <a:noFill/>
          <a:ln w="9525">
            <a:noFill/>
          </a:ln>
        </p:spPr>
        <p:txBody>
          <a:bodyPr wrap="square" anchor="t">
            <a:spAutoFit/>
          </a:bodyPr>
          <a:p>
            <a:pPr>
              <a:lnSpc>
                <a:spcPct val="120000"/>
              </a:lnSpc>
            </a:pPr>
            <a:r>
              <a:rPr lang="en-US" altLang="zh-CN" sz="2000" b="1" dirty="0">
                <a:solidFill>
                  <a:srgbClr val="A94D28"/>
                </a:solidFill>
                <a:latin typeface="微软雅黑" panose="020B0503020204020204" pitchFamily="34" charset="-122"/>
                <a:ea typeface="微软雅黑" panose="020B0503020204020204" pitchFamily="34" charset="-122"/>
              </a:rPr>
              <a:t>1</a:t>
            </a:r>
            <a:r>
              <a:rPr lang="zh-CN" altLang="en-US" sz="2000" b="1" dirty="0">
                <a:solidFill>
                  <a:srgbClr val="A94D28"/>
                </a:solidFill>
                <a:latin typeface="微软雅黑" panose="020B0503020204020204" pitchFamily="34" charset="-122"/>
                <a:ea typeface="微软雅黑" panose="020B0503020204020204" pitchFamily="34" charset="-122"/>
              </a:rPr>
              <a:t>、技术开发合同</a:t>
            </a:r>
            <a:endParaRPr lang="zh-CN" altLang="en-US" sz="2000" b="1" dirty="0">
              <a:solidFill>
                <a:srgbClr val="A94D28"/>
              </a:solidFill>
              <a:latin typeface="微软雅黑" panose="020B0503020204020204" pitchFamily="34" charset="-122"/>
              <a:ea typeface="微软雅黑" panose="020B0503020204020204" pitchFamily="34" charset="-122"/>
            </a:endParaRPr>
          </a:p>
        </p:txBody>
      </p:sp>
      <p:sp>
        <p:nvSpPr>
          <p:cNvPr id="3" name="TextBox 15"/>
          <p:cNvSpPr txBox="1"/>
          <p:nvPr/>
        </p:nvSpPr>
        <p:spPr>
          <a:xfrm>
            <a:off x="636588" y="4668838"/>
            <a:ext cx="7848600" cy="306705"/>
          </a:xfrm>
          <a:prstGeom prst="rect">
            <a:avLst/>
          </a:prstGeom>
          <a:noFill/>
        </p:spPr>
        <p:txBody>
          <a:bodyPr wrap="square" lIns="68567" tIns="34284" rIns="68567" bIns="34284" rtlCol="0">
            <a:spAutoFit/>
          </a:bodyPr>
          <a:p>
            <a:pPr fontAlgn="auto">
              <a:lnSpc>
                <a:spcPct val="130000"/>
              </a:lnSpc>
            </a:pPr>
            <a:r>
              <a:rPr lang="zh-CN" altLang="en-US" sz="1200" noProof="1" dirty="0">
                <a:solidFill>
                  <a:schemeClr val="tx2">
                    <a:lumMod val="75000"/>
                  </a:schemeClr>
                </a:solidFill>
                <a:latin typeface="微软雅黑" panose="020B0503020204020204" pitchFamily="34" charset="-122"/>
                <a:ea typeface="微软雅黑" panose="020B0503020204020204" pitchFamily="34" charset="-122"/>
                <a:cs typeface="+mn-cs"/>
              </a:rPr>
              <a:t>主要包括：委托开发合同、合作开发合同、科技成果转化合同等。</a:t>
            </a:r>
            <a:endParaRPr lang="zh-CN" altLang="en-US" sz="1200" noProof="1" dirty="0">
              <a:solidFill>
                <a:schemeClr val="tx2">
                  <a:lumMod val="7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000000"/>
                                          </p:val>
                                        </p:tav>
                                        <p:tav tm="100000">
                                          <p:val>
                                            <p:strVal val="#ppt_w"/>
                                          </p:val>
                                        </p:tav>
                                      </p:tavLst>
                                    </p:anim>
                                    <p:anim calcmode="lin" valueType="num">
                                      <p:cBhvr>
                                        <p:cTn id="8" dur="500" fill="hold"/>
                                        <p:tgtEl>
                                          <p:spTgt spid="19"/>
                                        </p:tgtEl>
                                        <p:attrNameLst>
                                          <p:attrName>ppt_h</p:attrName>
                                        </p:attrNameLst>
                                      </p:cBhvr>
                                      <p:tavLst>
                                        <p:tav tm="0">
                                          <p:val>
                                            <p:fltVal val="0.000000"/>
                                          </p:val>
                                        </p:tav>
                                        <p:tav tm="100000">
                                          <p:val>
                                            <p:strVal val="#ppt_h"/>
                                          </p:val>
                                        </p:tav>
                                      </p:tavLst>
                                    </p:anim>
                                    <p:anim calcmode="lin" valueType="num">
                                      <p:cBhvr>
                                        <p:cTn id="9" dur="500" fill="hold"/>
                                        <p:tgtEl>
                                          <p:spTgt spid="19"/>
                                        </p:tgtEl>
                                        <p:attrNameLst>
                                          <p:attrName>style.rotation</p:attrName>
                                        </p:attrNameLst>
                                      </p:cBhvr>
                                      <p:tavLst>
                                        <p:tav tm="0">
                                          <p:val>
                                            <p:fltVal val="360.000000"/>
                                          </p:val>
                                        </p:tav>
                                        <p:tav tm="100000">
                                          <p:val>
                                            <p:fltVal val="0.00000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000000"/>
                                          </p:val>
                                        </p:tav>
                                        <p:tav tm="100000">
                                          <p:val>
                                            <p:strVal val="#ppt_w"/>
                                          </p:val>
                                        </p:tav>
                                      </p:tavLst>
                                    </p:anim>
                                    <p:anim calcmode="lin" valueType="num">
                                      <p:cBhvr>
                                        <p:cTn id="14" dur="500" fill="hold"/>
                                        <p:tgtEl>
                                          <p:spTgt spid="20"/>
                                        </p:tgtEl>
                                        <p:attrNameLst>
                                          <p:attrName>ppt_h</p:attrName>
                                        </p:attrNameLst>
                                      </p:cBhvr>
                                      <p:tavLst>
                                        <p:tav tm="0">
                                          <p:val>
                                            <p:fltVal val="0.000000"/>
                                          </p:val>
                                        </p:tav>
                                        <p:tav tm="100000">
                                          <p:val>
                                            <p:strVal val="#ppt_h"/>
                                          </p:val>
                                        </p:tav>
                                      </p:tavLst>
                                    </p:anim>
                                    <p:anim calcmode="lin" valueType="num">
                                      <p:cBhvr>
                                        <p:cTn id="15" dur="500" fill="hold"/>
                                        <p:tgtEl>
                                          <p:spTgt spid="20"/>
                                        </p:tgtEl>
                                        <p:attrNameLst>
                                          <p:attrName>style.rotation</p:attrName>
                                        </p:attrNameLst>
                                      </p:cBhvr>
                                      <p:tavLst>
                                        <p:tav tm="0">
                                          <p:val>
                                            <p:fltVal val="360.000000"/>
                                          </p:val>
                                        </p:tav>
                                        <p:tav tm="100000">
                                          <p:val>
                                            <p:fltVal val="0.000000"/>
                                          </p:val>
                                        </p:tav>
                                      </p:tavLst>
                                    </p:anim>
                                    <p:animEffect transition="in" filter="fade">
                                      <p:cBhvr>
                                        <p:cTn id="16" dur="500"/>
                                        <p:tgtEl>
                                          <p:spTgt spid="20"/>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500"/>
                                        <p:tgtEl>
                                          <p:spTgt spid="1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Right)">
                                      <p:cBhvr>
                                        <p:cTn id="23" dur="500"/>
                                        <p:tgtEl>
                                          <p:spTgt spid="18"/>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000000"/>
                                          </p:val>
                                        </p:tav>
                                        <p:tav tm="100000">
                                          <p:val>
                                            <p:strVal val="#ppt_w"/>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500"/>
                                        <p:tgtEl>
                                          <p:spTgt spid="25"/>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amond(in)">
                                      <p:cBhvr>
                                        <p:cTn id="41" dur="500"/>
                                        <p:tgtEl>
                                          <p:spTgt spid="2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amond(in)">
                                      <p:cBhvr>
                                        <p:cTn id="44" dur="500"/>
                                        <p:tgtEl>
                                          <p:spTgt spid="24"/>
                                        </p:tgtEl>
                                      </p:cBhvr>
                                    </p:animEffect>
                                  </p:childTnLst>
                                </p:cTn>
                              </p:par>
                            </p:childTnLst>
                          </p:cTn>
                        </p:par>
                        <p:par>
                          <p:cTn id="45" fill="hold">
                            <p:stCondLst>
                              <p:cond delay="300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
                                        </p:tgtEl>
                                        <p:attrNameLst>
                                          <p:attrName>style.visibility</p:attrName>
                                        </p:attrNameLst>
                                      </p:cBhvr>
                                      <p:to>
                                        <p:strVal val="visible"/>
                                      </p:to>
                                    </p:set>
                                    <p:animEffect transition="in" filter="wipe(left)">
                                      <p:cBhvr>
                                        <p:cTn id="48" dur="100"/>
                                        <p:tgtEl>
                                          <p:spTgt spid="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
                                        </p:tgtEl>
                                      </p:cBhvr>
                                      <p:to x="80000" y="100000"/>
                                    </p:animScale>
                                    <p:anim by="(#ppt_w*0.10)" calcmode="lin" valueType="num">
                                      <p:cBhvr>
                                        <p:cTn id="51" dur="50" autoRev="1" fill="hold">
                                          <p:stCondLst>
                                            <p:cond delay="0"/>
                                          </p:stCondLst>
                                        </p:cTn>
                                        <p:tgtEl>
                                          <p:spTgt spid="3"/>
                                        </p:tgtEl>
                                        <p:attrNameLst>
                                          <p:attrName>ppt_x</p:attrName>
                                        </p:attrNameLst>
                                      </p:cBhvr>
                                    </p:anim>
                                    <p:anim by="(-#ppt_w*0.10)" calcmode="lin" valueType="num">
                                      <p:cBhvr>
                                        <p:cTn id="52" dur="50" autoRev="1" fill="hold">
                                          <p:stCondLst>
                                            <p:cond delay="0"/>
                                          </p:stCondLst>
                                        </p:cTn>
                                        <p:tgtEl>
                                          <p:spTgt spid="3"/>
                                        </p:tgtEl>
                                        <p:attrNameLst>
                                          <p:attrName>ppt_y</p:attrName>
                                        </p:attrNameLst>
                                      </p:cBhvr>
                                    </p:anim>
                                    <p:animRot by="-480000">
                                      <p:cBhvr>
                                        <p:cTn id="53"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p:bldP spid="24" grpId="0"/>
      <p:bldP spid="25" grpId="0"/>
      <p:bldP spid="3" grpId="0"/>
      <p:bldP spid="3"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TEMPLATE_CATEGORY" val="custom"/>
  <p:tag name="KSO_WM_TEMPLATE_INDEX" val="20218281"/>
</p:tagLst>
</file>

<file path=ppt/tags/tag11.xml><?xml version="1.0" encoding="utf-8"?>
<p:tagLst xmlns:p="http://schemas.openxmlformats.org/presentationml/2006/main">
  <p:tag name="KSO_WM_BEAUTIFY_FLAG" val="#wm#"/>
  <p:tag name="KSO_WM_TEMPLATE_CATEGORY" val="custom"/>
  <p:tag name="KSO_WM_TEMPLATE_INDEX" val="20218281"/>
</p:tagLst>
</file>

<file path=ppt/tags/tag12.xml><?xml version="1.0" encoding="utf-8"?>
<p:tagLst xmlns:p="http://schemas.openxmlformats.org/presentationml/2006/main">
  <p:tag name="KSO_WM_BEAUTIFY_FLAG" val="#wm#"/>
  <p:tag name="KSO_WM_TEMPLATE_CATEGORY" val="custom"/>
  <p:tag name="KSO_WM_TEMPLATE_INDEX" val="20218281"/>
</p:tagLst>
</file>

<file path=ppt/tags/tag13.xml><?xml version="1.0" encoding="utf-8"?>
<p:tagLst xmlns:p="http://schemas.openxmlformats.org/presentationml/2006/main">
  <p:tag name="KSO_WM_BEAUTIFY_FLAG" val="#wm#"/>
  <p:tag name="KSO_WM_TEMPLATE_CATEGORY" val="custom"/>
  <p:tag name="KSO_WM_TEMPLATE_INDEX" val="20218281"/>
</p:tagLst>
</file>

<file path=ppt/tags/tag14.xml><?xml version="1.0" encoding="utf-8"?>
<p:tagLst xmlns:p="http://schemas.openxmlformats.org/presentationml/2006/main">
  <p:tag name="KSO_WM_BEAUTIFY_FLAG" val="#wm#"/>
  <p:tag name="KSO_WM_TEMPLATE_CATEGORY" val="custom"/>
  <p:tag name="KSO_WM_TEMPLATE_INDEX" val="20218281"/>
</p:tagLst>
</file>

<file path=ppt/tags/tag15.xml><?xml version="1.0" encoding="utf-8"?>
<p:tagLst xmlns:p="http://schemas.openxmlformats.org/presentationml/2006/main">
  <p:tag name="KSO_WM_BEAUTIFY_FLAG" val="#wm#"/>
  <p:tag name="KSO_WM_TEMPLATE_CATEGORY" val="custom"/>
  <p:tag name="KSO_WM_TEMPLATE_INDEX" val="20218281"/>
</p:tagLst>
</file>

<file path=ppt/tags/tag16.xml><?xml version="1.0" encoding="utf-8"?>
<p:tagLst xmlns:p="http://schemas.openxmlformats.org/presentationml/2006/main">
  <p:tag name="KSO_WM_BEAUTIFY_FLAG" val="#wm#"/>
  <p:tag name="KSO_WM_TEMPLATE_CATEGORY" val="custom"/>
  <p:tag name="KSO_WM_TEMPLATE_INDEX" val="20218281"/>
</p:tagLst>
</file>

<file path=ppt/tags/tag17.xml><?xml version="1.0" encoding="utf-8"?>
<p:tagLst xmlns:p="http://schemas.openxmlformats.org/presentationml/2006/main">
  <p:tag name="KSO_WM_BEAUTIFY_FLAG" val="#wm#"/>
  <p:tag name="KSO_WM_TEMPLATE_CATEGORY" val="custom"/>
  <p:tag name="KSO_WM_TEMPLATE_INDEX" val="20218281"/>
</p:tagLst>
</file>

<file path=ppt/tags/tag18.xml><?xml version="1.0" encoding="utf-8"?>
<p:tagLst xmlns:p="http://schemas.openxmlformats.org/presentationml/2006/main">
  <p:tag name="KSO_WM_BEAUTIFY_FLAG" val="#wm#"/>
  <p:tag name="KSO_WM_TEMPLATE_CATEGORY" val="custom"/>
  <p:tag name="KSO_WM_TEMPLATE_INDEX" val="20218281"/>
</p:tagLst>
</file>

<file path=ppt/tags/tag19.xml><?xml version="1.0" encoding="utf-8"?>
<p:tagLst xmlns:p="http://schemas.openxmlformats.org/presentationml/2006/main">
  <p:tag name="KSO_WM_BEAUTIFY_FLAG" val="#wm#"/>
  <p:tag name="KSO_WM_TEMPLATE_CATEGORY" val="custom"/>
  <p:tag name="KSO_WM_TEMPLATE_INDEX" val="2021828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Lst>
</file>

<file path=ppt/tags/tag21.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18281_6*e*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1&quot;}]}"/>
</p:tagLst>
</file>

<file path=ppt/tags/tag22.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Lst>
</file>

<file path=ppt/tags/tag23.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Lst>
</file>

<file path=ppt/tags/tag24.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281_18*a*1"/>
  <p:tag name="KSO_WM_TEMPLATE_CATEGORY" val="custom"/>
  <p:tag name="KSO_WM_TEMPLATE_INDEX" val="20218281"/>
  <p:tag name="KSO_WM_UNIT_LAYERLEVEL" val="1"/>
  <p:tag name="KSO_WM_TAG_VERSION" val="1.0"/>
  <p:tag name="KSO_WM_BEAUTIFY_FLAG" val="#wm#"/>
  <p:tag name="KSO_WM_UNIT_ISCONTENTSTITLE" val="0"/>
  <p:tag name="KSO_WM_UNIT_ISNUMDGMTITLE" val="0"/>
  <p:tag name="KSO_WM_UNIT_PRESET_TEXT" val="具体工作内容"/>
  <p:tag name="KSO_WM_UNIT_NOCLEAR" val="0"/>
  <p:tag name="KSO_WM_UNIT_VALUE" val="10"/>
  <p:tag name="KSO_WM_DIAGRAM_GROUP_CODE" val="l1-3"/>
  <p:tag name="KSO_WM_UNIT_TYPE" val="a"/>
  <p:tag name="KSO_WM_UNIT_INDEX" val="1"/>
  <p:tag name="KSO_WM_UNIT_SPLIT_INFO" val="{&quot;paras&quot;:[{&quot;type&quot;:&quot;pa&quot;,&quot;index&quot;:&quot;9&quot;}]}"/>
  <p:tag name="KSO_WM_UNIT_TEXT_FILL_FORE_SCHEMECOLOR_INDEX" val="5"/>
  <p:tag name="KSO_WM_UNIT_TEXT_FILL_TYPE" val="1"/>
  <p:tag name="KSO_WM_UNIT_USESOURCEFORMAT_APPLY" val="1"/>
</p:tagLst>
</file>

<file path=ppt/tags/tag26.xml><?xml version="1.0" encoding="utf-8"?>
<p:tagLst xmlns:p="http://schemas.openxmlformats.org/presentationml/2006/main">
  <p:tag name="KSO_WM_BEAUTIFY_FLAG" val="#wm#"/>
  <p:tag name="KSO_WM_TEMPLATE_CATEGORY" val="custom"/>
  <p:tag name="KSO_WM_TEMPLATE_INDEX" val="20218281"/>
</p:tagLst>
</file>

<file path=ppt/tags/tag27.xml><?xml version="1.0" encoding="utf-8"?>
<p:tagLst xmlns:p="http://schemas.openxmlformats.org/presentationml/2006/main">
  <p:tag name="KSO_WM_SLIDE_ID" val="custom20218281_20"/>
  <p:tag name="KSO_WM_TEMPLATE_SUBCATEGORY" val="0"/>
  <p:tag name="KSO_WM_TEMPLATE_MASTER_TYPE" val="1"/>
  <p:tag name="KSO_WM_TEMPLATE_COLOR_TYPE" val="0"/>
  <p:tag name="KSO_WM_SLIDE_ITEM_CNT" val="0"/>
  <p:tag name="KSO_WM_SLIDE_INDEX" val="20"/>
  <p:tag name="KSO_WM_TAG_VERSION" val="1.0"/>
  <p:tag name="KSO_WM_BEAUTIFY_FLAG" val="#wm#"/>
  <p:tag name="KSO_WM_TEMPLATE_CATEGORY" val="custom"/>
  <p:tag name="KSO_WM_TEMPLATE_INDEX" val="20218281"/>
  <p:tag name="KSO_WM_SLIDE_TYPE" val="endPage"/>
  <p:tag name="KSO_WM_SLIDE_SUBTYPE" val="pureTxt"/>
  <p:tag name="KSO_WM_SLIDE_LAYOUT" val="a_j"/>
  <p:tag name="KSO_WM_SLIDE_LAYOUT_CNT" val="1_1"/>
</p:tagLst>
</file>

<file path=ppt/tags/tag28.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Lst>
</file>

<file path=ppt/tags/tag29.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Lst>
</file>

<file path=ppt/tags/tag5.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Lst>
</file>

<file path=ppt/tags/tag6.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Lst>
</file>

<file path=ppt/tags/tag7.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Lst>
</file>

<file path=ppt/tags/tag8.xml><?xml version="1.0" encoding="utf-8"?>
<p:tagLst xmlns:p="http://schemas.openxmlformats.org/presentationml/2006/main">
  <p:tag name="KSO_WM_BEAUTIFY_FLAG" val="#wm#"/>
  <p:tag name="KSO_WM_TEMPLATE_CATEGORY" val="custom"/>
  <p:tag name="KSO_WM_TEMPLATE_INDEX" val="20218281"/>
</p:tagLst>
</file>

<file path=ppt/tags/tag9.xml><?xml version="1.0" encoding="utf-8"?>
<p:tagLst xmlns:p="http://schemas.openxmlformats.org/presentationml/2006/main">
  <p:tag name="KSO_WM_BEAUTIFY_FLAG" val="#wm#"/>
  <p:tag name="KSO_WM_TEMPLATE_CATEGORY" val="custom"/>
  <p:tag name="KSO_WM_TEMPLATE_INDEX" val="20218281"/>
</p:tagLst>
</file>

<file path=ppt/theme/theme1.xml><?xml version="1.0" encoding="utf-8"?>
<a:theme xmlns:a="http://schemas.openxmlformats.org/drawingml/2006/main" name="Office 主题​​">
  <a:themeElements>
    <a:clrScheme name="自定义 167">
      <a:dk1>
        <a:srgbClr val="000000"/>
      </a:dk1>
      <a:lt1>
        <a:srgbClr val="FFFFFF"/>
      </a:lt1>
      <a:dk2>
        <a:srgbClr val="67B0E3"/>
      </a:dk2>
      <a:lt2>
        <a:srgbClr val="A0A0A0"/>
      </a:lt2>
      <a:accent1>
        <a:srgbClr val="B5B5B5"/>
      </a:accent1>
      <a:accent2>
        <a:srgbClr val="B5B5B5"/>
      </a:accent2>
      <a:accent3>
        <a:srgbClr val="B5B5B5"/>
      </a:accent3>
      <a:accent4>
        <a:srgbClr val="B5B5B5"/>
      </a:accent4>
      <a:accent5>
        <a:srgbClr val="B5B5B5"/>
      </a:accent5>
      <a:accent6>
        <a:srgbClr val="B5B5B5"/>
      </a:accent6>
      <a:hlink>
        <a:srgbClr val="0000FF"/>
      </a:hlink>
      <a:folHlink>
        <a:srgbClr val="800080"/>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B8989"/>
    </a:dk2>
    <a:lt2>
      <a:srgbClr val="F0F0F0"/>
    </a:lt2>
    <a:accent1>
      <a:srgbClr val="00545B"/>
    </a:accent1>
    <a:accent2>
      <a:srgbClr val="00747B"/>
    </a:accent2>
    <a:accent3>
      <a:srgbClr val="00545B"/>
    </a:accent3>
    <a:accent4>
      <a:srgbClr val="00747B"/>
    </a:accent4>
    <a:accent5>
      <a:srgbClr val="00545B"/>
    </a:accent5>
    <a:accent6>
      <a:srgbClr val="00747B"/>
    </a:accent6>
    <a:hlink>
      <a:srgbClr val="1EA6BB"/>
    </a:hlink>
    <a:folHlink>
      <a:srgbClr val="9AACAF"/>
    </a:folHlink>
  </a:clrScheme>
</a:themeOverride>
</file>

<file path=docProps/app.xml><?xml version="1.0" encoding="utf-8"?>
<Properties xmlns="http://schemas.openxmlformats.org/officeDocument/2006/extended-properties" xmlns:vt="http://schemas.openxmlformats.org/officeDocument/2006/docPropsVTypes">
  <TotalTime>0</TotalTime>
  <Words>10990</Words>
  <Application>WPS 演示</Application>
  <PresentationFormat>全屏显示(16:9)</PresentationFormat>
  <Paragraphs>760</Paragraphs>
  <Slides>56</Slides>
  <Notes>33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56</vt:i4>
      </vt:variant>
    </vt:vector>
  </HeadingPairs>
  <TitlesOfParts>
    <vt:vector size="76" baseType="lpstr">
      <vt:lpstr>Arial</vt:lpstr>
      <vt:lpstr>宋体</vt:lpstr>
      <vt:lpstr>Wingdings</vt:lpstr>
      <vt:lpstr>微软雅黑</vt:lpstr>
      <vt:lpstr>Times New Roman</vt:lpstr>
      <vt:lpstr>黑体</vt:lpstr>
      <vt:lpstr>方正兰亭细黑_GBK</vt:lpstr>
      <vt:lpstr>Nexa Light</vt:lpstr>
      <vt:lpstr>方正兰亭粗黑简体</vt:lpstr>
      <vt:lpstr>Arial Black</vt:lpstr>
      <vt:lpstr>Calibri</vt:lpstr>
      <vt:lpstr>Segoe UI Light</vt:lpstr>
      <vt:lpstr>文星楷体</vt:lpstr>
      <vt:lpstr>Arial Unicode MS</vt:lpstr>
      <vt:lpstr>Impact</vt:lpstr>
      <vt:lpstr>文星仿宋</vt:lpstr>
      <vt:lpstr>文星黑体</vt:lpstr>
      <vt:lpstr>Wingdings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（一）技术合同认定登记（登录湖北省技术合同认定登记系统）</vt:lpstr>
      <vt:lpstr>1、登记申请       湖北政务服务网 http://zwfw.hubei.gov.cn</vt:lpstr>
      <vt:lpstr>1-1、登录省政务网</vt:lpstr>
      <vt:lpstr>PowerPoint 演示文稿</vt:lpstr>
      <vt:lpstr>PowerPoint 演示文稿</vt:lpstr>
      <vt:lpstr>PowerPoint 演示文稿</vt:lpstr>
      <vt:lpstr>1-4、登录“湖北省技术合同认定登记系统”</vt:lpstr>
      <vt:lpstr>1、武汉市技术合同（吸纳境外技术除外）申报类型只能为“卖方申请”。 2、一般按属地（卖方注册地）管理原则选择审核登记站。 3、武汉市吸纳境外（国外及港澳台地区）技术申报类型为“买方申请”。</vt:lpstr>
      <vt:lpstr>1-6、合同报送</vt:lpstr>
      <vt:lpstr>1-7、好差评主动评价</vt:lpstr>
      <vt:lpstr>1-7-1、办结事项评价</vt:lpstr>
      <vt:lpstr>1-7-2、业务评价</vt:lpstr>
      <vt:lpstr>2、受理认定 （登记站）</vt:lpstr>
      <vt:lpstr>2-1、受理时限 （登记站）  </vt:lpstr>
      <vt:lpstr>武汉市技术合同登记站一览表</vt:lpstr>
      <vt:lpstr>（二）免税合同技术性收入核定（登录武汉市技术合同认定服务平台）</vt:lpstr>
      <vt:lpstr>PowerPoint 演示文稿</vt:lpstr>
      <vt:lpstr>1、合同报送</vt:lpstr>
      <vt:lpstr>PowerPoint 演示文稿</vt:lpstr>
      <vt:lpstr>3、打印核定单、到款录入</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user</cp:lastModifiedBy>
  <cp:revision>195</cp:revision>
  <dcterms:created xsi:type="dcterms:W3CDTF">2021-03-11T07:42:00Z</dcterms:created>
  <dcterms:modified xsi:type="dcterms:W3CDTF">2022-11-28T07:50:17Z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y fmtid="{D5CDD505-2E9C-101B-9397-08002B2CF9AE}" pid="3" name="ICV">
    <vt:lpwstr>1A67446CA14B468ABB327E9D04C76FFB</vt:lpwstr>
  </property>
</Properties>
</file>