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2" r:id="rId6"/>
    <p:sldId id="264" r:id="rId7"/>
    <p:sldId id="266" r:id="rId8"/>
    <p:sldId id="267" r:id="rId9"/>
    <p:sldId id="270" r:id="rId10"/>
    <p:sldId id="272" r:id="rId11"/>
    <p:sldId id="273" r:id="rId12"/>
    <p:sldId id="275" r:id="rId13"/>
    <p:sldId id="276" r:id="rId14"/>
    <p:sldId id="279" r:id="rId15"/>
    <p:sldId id="284" r:id="rId16"/>
    <p:sldId id="285" r:id="rId17"/>
    <p:sldId id="286" r:id="rId18"/>
    <p:sldId id="288" r:id="rId19"/>
    <p:sldId id="291" r:id="rId20"/>
    <p:sldId id="292" r:id="rId21"/>
    <p:sldId id="293" r:id="rId22"/>
    <p:sldId id="338" r:id="rId23"/>
    <p:sldId id="382" r:id="rId24"/>
    <p:sldId id="383" r:id="rId25"/>
    <p:sldId id="384" r:id="rId26"/>
    <p:sldId id="385" r:id="rId27"/>
    <p:sldId id="386" r:id="rId28"/>
    <p:sldId id="387" r:id="rId29"/>
    <p:sldId id="388" r:id="rId30"/>
    <p:sldId id="294" r:id="rId31"/>
    <p:sldId id="295"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3" r:id="rId48"/>
    <p:sldId id="315" r:id="rId49"/>
    <p:sldId id="316" r:id="rId50"/>
    <p:sldId id="344" r:id="rId51"/>
    <p:sldId id="345" r:id="rId52"/>
    <p:sldId id="317" r:id="rId53"/>
    <p:sldId id="318" r:id="rId54"/>
    <p:sldId id="319" r:id="rId55"/>
    <p:sldId id="320" r:id="rId56"/>
    <p:sldId id="321" r:id="rId57"/>
    <p:sldId id="322" r:id="rId58"/>
    <p:sldId id="323" r:id="rId59"/>
    <p:sldId id="324" r:id="rId60"/>
    <p:sldId id="325" r:id="rId61"/>
    <p:sldId id="326" r:id="rId62"/>
    <p:sldId id="329" r:id="rId63"/>
    <p:sldId id="330" r:id="rId64"/>
    <p:sldId id="331" r:id="rId65"/>
    <p:sldId id="332" r:id="rId66"/>
    <p:sldId id="333" r:id="rId67"/>
    <p:sldId id="334" r:id="rId68"/>
    <p:sldId id="341" r:id="rId69"/>
    <p:sldId id="342" r:id="rId70"/>
    <p:sldId id="343" r:id="rId71"/>
    <p:sldId id="337" r:id="rId72"/>
  </p:sldIdLst>
  <p:sldSz cx="12192000" cy="6858000"/>
  <p:notesSz cx="12192000" cy="6858000"/>
  <p:custDataLst>
    <p:tags r:id="rId77"/>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921"/>
        <p:guide pos="216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7" Type="http://schemas.openxmlformats.org/officeDocument/2006/relationships/tags" Target="tags/tag3.xml"/><Relationship Id="rId76" Type="http://schemas.openxmlformats.org/officeDocument/2006/relationships/commentAuthors" Target="commentAuthors.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897463"/>
            <a:ext cx="2717800" cy="1960880"/>
          </a:xfrm>
          <a:custGeom>
            <a:avLst/>
            <a:gdLst/>
            <a:ahLst/>
            <a:cxnLst/>
            <a:rect l="l" t="t" r="r" b="b"/>
            <a:pathLst>
              <a:path w="2717800" h="1960879">
                <a:moveTo>
                  <a:pt x="2717696" y="1960537"/>
                </a:moveTo>
                <a:lnTo>
                  <a:pt x="0" y="1960537"/>
                </a:lnTo>
                <a:lnTo>
                  <a:pt x="0" y="0"/>
                </a:lnTo>
                <a:lnTo>
                  <a:pt x="48791" y="8261"/>
                </a:lnTo>
                <a:lnTo>
                  <a:pt x="97556" y="17643"/>
                </a:lnTo>
                <a:lnTo>
                  <a:pt x="146273" y="28105"/>
                </a:lnTo>
                <a:lnTo>
                  <a:pt x="194925" y="39607"/>
                </a:lnTo>
                <a:lnTo>
                  <a:pt x="243494" y="52107"/>
                </a:lnTo>
                <a:lnTo>
                  <a:pt x="291959" y="65565"/>
                </a:lnTo>
                <a:lnTo>
                  <a:pt x="340304" y="79939"/>
                </a:lnTo>
                <a:lnTo>
                  <a:pt x="388509" y="95190"/>
                </a:lnTo>
                <a:lnTo>
                  <a:pt x="436556" y="111276"/>
                </a:lnTo>
                <a:lnTo>
                  <a:pt x="484425" y="128157"/>
                </a:lnTo>
                <a:lnTo>
                  <a:pt x="532099" y="145792"/>
                </a:lnTo>
                <a:lnTo>
                  <a:pt x="579559" y="164139"/>
                </a:lnTo>
                <a:lnTo>
                  <a:pt x="626786" y="183159"/>
                </a:lnTo>
                <a:lnTo>
                  <a:pt x="673761" y="202811"/>
                </a:lnTo>
                <a:lnTo>
                  <a:pt x="720466" y="223053"/>
                </a:lnTo>
                <a:lnTo>
                  <a:pt x="766882" y="243845"/>
                </a:lnTo>
                <a:lnTo>
                  <a:pt x="812990" y="265146"/>
                </a:lnTo>
                <a:lnTo>
                  <a:pt x="858773" y="286915"/>
                </a:lnTo>
                <a:lnTo>
                  <a:pt x="904211" y="309112"/>
                </a:lnTo>
                <a:lnTo>
                  <a:pt x="949285" y="331696"/>
                </a:lnTo>
                <a:lnTo>
                  <a:pt x="993977" y="354626"/>
                </a:lnTo>
                <a:lnTo>
                  <a:pt x="1038269" y="377861"/>
                </a:lnTo>
                <a:lnTo>
                  <a:pt x="1082141" y="401361"/>
                </a:lnTo>
                <a:lnTo>
                  <a:pt x="1125576" y="425084"/>
                </a:lnTo>
                <a:lnTo>
                  <a:pt x="1211057" y="473038"/>
                </a:lnTo>
                <a:lnTo>
                  <a:pt x="1294562" y="521397"/>
                </a:lnTo>
                <a:lnTo>
                  <a:pt x="1419549" y="595487"/>
                </a:lnTo>
                <a:lnTo>
                  <a:pt x="1462740" y="621740"/>
                </a:lnTo>
                <a:lnTo>
                  <a:pt x="1505511" y="648590"/>
                </a:lnTo>
                <a:lnTo>
                  <a:pt x="1547857" y="676030"/>
                </a:lnTo>
                <a:lnTo>
                  <a:pt x="1589772" y="704056"/>
                </a:lnTo>
                <a:lnTo>
                  <a:pt x="1631251" y="732662"/>
                </a:lnTo>
                <a:lnTo>
                  <a:pt x="1672289" y="761842"/>
                </a:lnTo>
                <a:lnTo>
                  <a:pt x="1712880" y="791590"/>
                </a:lnTo>
                <a:lnTo>
                  <a:pt x="1753019" y="821902"/>
                </a:lnTo>
                <a:lnTo>
                  <a:pt x="1792701" y="852771"/>
                </a:lnTo>
                <a:lnTo>
                  <a:pt x="1831920" y="884192"/>
                </a:lnTo>
                <a:lnTo>
                  <a:pt x="1870670" y="916159"/>
                </a:lnTo>
                <a:lnTo>
                  <a:pt x="1908947" y="948666"/>
                </a:lnTo>
                <a:lnTo>
                  <a:pt x="1946745" y="981709"/>
                </a:lnTo>
                <a:lnTo>
                  <a:pt x="1984058" y="1015282"/>
                </a:lnTo>
                <a:lnTo>
                  <a:pt x="2020882" y="1049378"/>
                </a:lnTo>
                <a:lnTo>
                  <a:pt x="2057211" y="1083993"/>
                </a:lnTo>
                <a:lnTo>
                  <a:pt x="2093039" y="1119121"/>
                </a:lnTo>
                <a:lnTo>
                  <a:pt x="2128361" y="1154756"/>
                </a:lnTo>
                <a:lnTo>
                  <a:pt x="2163173" y="1190893"/>
                </a:lnTo>
                <a:lnTo>
                  <a:pt x="2197467" y="1227525"/>
                </a:lnTo>
                <a:lnTo>
                  <a:pt x="2231240" y="1264649"/>
                </a:lnTo>
                <a:lnTo>
                  <a:pt x="2264485" y="1302257"/>
                </a:lnTo>
                <a:lnTo>
                  <a:pt x="2297198" y="1340344"/>
                </a:lnTo>
                <a:lnTo>
                  <a:pt x="2329373" y="1378906"/>
                </a:lnTo>
                <a:lnTo>
                  <a:pt x="2361004" y="1417935"/>
                </a:lnTo>
                <a:lnTo>
                  <a:pt x="2392086" y="1457427"/>
                </a:lnTo>
                <a:lnTo>
                  <a:pt x="2422614" y="1497377"/>
                </a:lnTo>
                <a:lnTo>
                  <a:pt x="2452583" y="1537777"/>
                </a:lnTo>
                <a:lnTo>
                  <a:pt x="2481987" y="1578624"/>
                </a:lnTo>
                <a:lnTo>
                  <a:pt x="2510821" y="1619911"/>
                </a:lnTo>
                <a:lnTo>
                  <a:pt x="2539078" y="1661632"/>
                </a:lnTo>
                <a:lnTo>
                  <a:pt x="2566755" y="1703783"/>
                </a:lnTo>
                <a:lnTo>
                  <a:pt x="2593846" y="1746358"/>
                </a:lnTo>
                <a:lnTo>
                  <a:pt x="2620344" y="1789350"/>
                </a:lnTo>
                <a:lnTo>
                  <a:pt x="2646246" y="1832755"/>
                </a:lnTo>
                <a:lnTo>
                  <a:pt x="2671545" y="1876566"/>
                </a:lnTo>
                <a:lnTo>
                  <a:pt x="2696236" y="1920779"/>
                </a:lnTo>
                <a:lnTo>
                  <a:pt x="2717696" y="1960537"/>
                </a:lnTo>
                <a:close/>
              </a:path>
            </a:pathLst>
          </a:custGeom>
          <a:solidFill>
            <a:srgbClr val="8FB6FF"/>
          </a:solidFill>
        </p:spPr>
        <p:txBody>
          <a:bodyPr wrap="square" lIns="0" tIns="0" rIns="0" bIns="0" rtlCol="0"/>
          <a:lstStyle/>
          <a:p/>
        </p:txBody>
      </p:sp>
      <p:sp>
        <p:nvSpPr>
          <p:cNvPr id="17" name="bk object 17"/>
          <p:cNvSpPr/>
          <p:nvPr/>
        </p:nvSpPr>
        <p:spPr>
          <a:xfrm>
            <a:off x="0" y="3735095"/>
            <a:ext cx="3324860" cy="3122930"/>
          </a:xfrm>
          <a:custGeom>
            <a:avLst/>
            <a:gdLst/>
            <a:ahLst/>
            <a:cxnLst/>
            <a:rect l="l" t="t" r="r" b="b"/>
            <a:pathLst>
              <a:path w="3324860" h="3122929">
                <a:moveTo>
                  <a:pt x="3324515" y="3122904"/>
                </a:moveTo>
                <a:lnTo>
                  <a:pt x="3077397" y="3122904"/>
                </a:lnTo>
                <a:lnTo>
                  <a:pt x="3055876" y="3082954"/>
                </a:lnTo>
                <a:lnTo>
                  <a:pt x="3031202" y="3038516"/>
                </a:lnTo>
                <a:lnTo>
                  <a:pt x="3005986" y="2994434"/>
                </a:lnTo>
                <a:lnTo>
                  <a:pt x="2980233" y="2950713"/>
                </a:lnTo>
                <a:lnTo>
                  <a:pt x="2953946" y="2907355"/>
                </a:lnTo>
                <a:lnTo>
                  <a:pt x="2927130" y="2864367"/>
                </a:lnTo>
                <a:lnTo>
                  <a:pt x="2899789" y="2821752"/>
                </a:lnTo>
                <a:lnTo>
                  <a:pt x="2871928" y="2779515"/>
                </a:lnTo>
                <a:lnTo>
                  <a:pt x="2843550" y="2737660"/>
                </a:lnTo>
                <a:lnTo>
                  <a:pt x="2814660" y="2696192"/>
                </a:lnTo>
                <a:lnTo>
                  <a:pt x="2785262" y="2655114"/>
                </a:lnTo>
                <a:lnTo>
                  <a:pt x="2755360" y="2614432"/>
                </a:lnTo>
                <a:lnTo>
                  <a:pt x="2724958" y="2574150"/>
                </a:lnTo>
                <a:lnTo>
                  <a:pt x="2694061" y="2534272"/>
                </a:lnTo>
                <a:lnTo>
                  <a:pt x="2662674" y="2494802"/>
                </a:lnTo>
                <a:lnTo>
                  <a:pt x="2630799" y="2455745"/>
                </a:lnTo>
                <a:lnTo>
                  <a:pt x="2598442" y="2417106"/>
                </a:lnTo>
                <a:lnTo>
                  <a:pt x="2565607" y="2378888"/>
                </a:lnTo>
                <a:lnTo>
                  <a:pt x="2532297" y="2341096"/>
                </a:lnTo>
                <a:lnTo>
                  <a:pt x="2498518" y="2303735"/>
                </a:lnTo>
                <a:lnTo>
                  <a:pt x="2464273" y="2266809"/>
                </a:lnTo>
                <a:lnTo>
                  <a:pt x="2429567" y="2230323"/>
                </a:lnTo>
                <a:lnTo>
                  <a:pt x="2394403" y="2194280"/>
                </a:lnTo>
                <a:lnTo>
                  <a:pt x="2358787" y="2158685"/>
                </a:lnTo>
                <a:lnTo>
                  <a:pt x="2322722" y="2123543"/>
                </a:lnTo>
                <a:lnTo>
                  <a:pt x="2286213" y="2088857"/>
                </a:lnTo>
                <a:lnTo>
                  <a:pt x="2249263" y="2054633"/>
                </a:lnTo>
                <a:lnTo>
                  <a:pt x="2211878" y="2020875"/>
                </a:lnTo>
                <a:lnTo>
                  <a:pt x="2174061" y="1987587"/>
                </a:lnTo>
                <a:lnTo>
                  <a:pt x="2135816" y="1954773"/>
                </a:lnTo>
                <a:lnTo>
                  <a:pt x="2097148" y="1922439"/>
                </a:lnTo>
                <a:lnTo>
                  <a:pt x="2058062" y="1890587"/>
                </a:lnTo>
                <a:lnTo>
                  <a:pt x="2018560" y="1859224"/>
                </a:lnTo>
                <a:lnTo>
                  <a:pt x="1978648" y="1828352"/>
                </a:lnTo>
                <a:lnTo>
                  <a:pt x="1938330" y="1797977"/>
                </a:lnTo>
                <a:lnTo>
                  <a:pt x="1897610" y="1768103"/>
                </a:lnTo>
                <a:lnTo>
                  <a:pt x="1856492" y="1738734"/>
                </a:lnTo>
                <a:lnTo>
                  <a:pt x="1814980" y="1709875"/>
                </a:lnTo>
                <a:lnTo>
                  <a:pt x="1773079" y="1681531"/>
                </a:lnTo>
                <a:lnTo>
                  <a:pt x="1730793" y="1653704"/>
                </a:lnTo>
                <a:lnTo>
                  <a:pt x="1688126" y="1626401"/>
                </a:lnTo>
                <a:lnTo>
                  <a:pt x="1645083" y="1599625"/>
                </a:lnTo>
                <a:lnTo>
                  <a:pt x="1601667" y="1573381"/>
                </a:lnTo>
                <a:lnTo>
                  <a:pt x="1476709" y="1499284"/>
                </a:lnTo>
                <a:lnTo>
                  <a:pt x="1393647" y="1450931"/>
                </a:lnTo>
                <a:lnTo>
                  <a:pt x="1308813" y="1402868"/>
                </a:lnTo>
                <a:lnTo>
                  <a:pt x="1222323" y="1355348"/>
                </a:lnTo>
                <a:lnTo>
                  <a:pt x="1134286" y="1308623"/>
                </a:lnTo>
                <a:lnTo>
                  <a:pt x="1089736" y="1285643"/>
                </a:lnTo>
                <a:lnTo>
                  <a:pt x="1044838" y="1262954"/>
                </a:lnTo>
                <a:lnTo>
                  <a:pt x="999613" y="1240592"/>
                </a:lnTo>
                <a:lnTo>
                  <a:pt x="954075" y="1218587"/>
                </a:lnTo>
                <a:lnTo>
                  <a:pt x="908239" y="1196972"/>
                </a:lnTo>
                <a:lnTo>
                  <a:pt x="862120" y="1175778"/>
                </a:lnTo>
                <a:lnTo>
                  <a:pt x="815732" y="1155038"/>
                </a:lnTo>
                <a:lnTo>
                  <a:pt x="769089" y="1134781"/>
                </a:lnTo>
                <a:lnTo>
                  <a:pt x="722205" y="1115042"/>
                </a:lnTo>
                <a:lnTo>
                  <a:pt x="675097" y="1095850"/>
                </a:lnTo>
                <a:lnTo>
                  <a:pt x="627777" y="1077239"/>
                </a:lnTo>
                <a:lnTo>
                  <a:pt x="580260" y="1059239"/>
                </a:lnTo>
                <a:lnTo>
                  <a:pt x="532562" y="1041882"/>
                </a:lnTo>
                <a:lnTo>
                  <a:pt x="484695" y="1025200"/>
                </a:lnTo>
                <a:lnTo>
                  <a:pt x="436676" y="1009226"/>
                </a:lnTo>
                <a:lnTo>
                  <a:pt x="388518" y="993989"/>
                </a:lnTo>
                <a:lnTo>
                  <a:pt x="340235" y="979523"/>
                </a:lnTo>
                <a:lnTo>
                  <a:pt x="291843" y="965858"/>
                </a:lnTo>
                <a:lnTo>
                  <a:pt x="243356" y="953027"/>
                </a:lnTo>
                <a:lnTo>
                  <a:pt x="194788" y="941062"/>
                </a:lnTo>
                <a:lnTo>
                  <a:pt x="146154" y="929993"/>
                </a:lnTo>
                <a:lnTo>
                  <a:pt x="97468" y="919853"/>
                </a:lnTo>
                <a:lnTo>
                  <a:pt x="48745" y="910674"/>
                </a:lnTo>
                <a:lnTo>
                  <a:pt x="0" y="902487"/>
                </a:lnTo>
                <a:lnTo>
                  <a:pt x="0" y="0"/>
                </a:lnTo>
                <a:lnTo>
                  <a:pt x="46720" y="19496"/>
                </a:lnTo>
                <a:lnTo>
                  <a:pt x="93200" y="39357"/>
                </a:lnTo>
                <a:lnTo>
                  <a:pt x="139438" y="59581"/>
                </a:lnTo>
                <a:lnTo>
                  <a:pt x="185434" y="80165"/>
                </a:lnTo>
                <a:lnTo>
                  <a:pt x="231189" y="101107"/>
                </a:lnTo>
                <a:lnTo>
                  <a:pt x="276702" y="122404"/>
                </a:lnTo>
                <a:lnTo>
                  <a:pt x="321974" y="144056"/>
                </a:lnTo>
                <a:lnTo>
                  <a:pt x="367003" y="166058"/>
                </a:lnTo>
                <a:lnTo>
                  <a:pt x="411791" y="188410"/>
                </a:lnTo>
                <a:lnTo>
                  <a:pt x="456337" y="211108"/>
                </a:lnTo>
                <a:lnTo>
                  <a:pt x="500641" y="234151"/>
                </a:lnTo>
                <a:lnTo>
                  <a:pt x="544702" y="257537"/>
                </a:lnTo>
                <a:lnTo>
                  <a:pt x="588522" y="281262"/>
                </a:lnTo>
                <a:lnTo>
                  <a:pt x="632099" y="305326"/>
                </a:lnTo>
                <a:lnTo>
                  <a:pt x="675434" y="329725"/>
                </a:lnTo>
                <a:lnTo>
                  <a:pt x="718527" y="354458"/>
                </a:lnTo>
                <a:lnTo>
                  <a:pt x="761377" y="379521"/>
                </a:lnTo>
                <a:lnTo>
                  <a:pt x="803984" y="404914"/>
                </a:lnTo>
                <a:lnTo>
                  <a:pt x="846349" y="430634"/>
                </a:lnTo>
                <a:lnTo>
                  <a:pt x="888472" y="456678"/>
                </a:lnTo>
                <a:lnTo>
                  <a:pt x="930351" y="483045"/>
                </a:lnTo>
                <a:lnTo>
                  <a:pt x="971988" y="509731"/>
                </a:lnTo>
                <a:lnTo>
                  <a:pt x="1013382" y="536736"/>
                </a:lnTo>
                <a:lnTo>
                  <a:pt x="1054533" y="564056"/>
                </a:lnTo>
                <a:lnTo>
                  <a:pt x="1095441" y="591689"/>
                </a:lnTo>
                <a:lnTo>
                  <a:pt x="1136106" y="619634"/>
                </a:lnTo>
                <a:lnTo>
                  <a:pt x="1176527" y="647887"/>
                </a:lnTo>
                <a:lnTo>
                  <a:pt x="1216706" y="676447"/>
                </a:lnTo>
                <a:lnTo>
                  <a:pt x="1256641" y="705312"/>
                </a:lnTo>
                <a:lnTo>
                  <a:pt x="1296333" y="734479"/>
                </a:lnTo>
                <a:lnTo>
                  <a:pt x="1335781" y="763946"/>
                </a:lnTo>
                <a:lnTo>
                  <a:pt x="1374986" y="793711"/>
                </a:lnTo>
                <a:lnTo>
                  <a:pt x="1413947" y="823771"/>
                </a:lnTo>
                <a:lnTo>
                  <a:pt x="1452665" y="854124"/>
                </a:lnTo>
                <a:lnTo>
                  <a:pt x="1491139" y="884769"/>
                </a:lnTo>
                <a:lnTo>
                  <a:pt x="1529369" y="915702"/>
                </a:lnTo>
                <a:lnTo>
                  <a:pt x="1567355" y="946923"/>
                </a:lnTo>
                <a:lnTo>
                  <a:pt x="1605097" y="978427"/>
                </a:lnTo>
                <a:lnTo>
                  <a:pt x="1642595" y="1010214"/>
                </a:lnTo>
                <a:lnTo>
                  <a:pt x="1679850" y="1042280"/>
                </a:lnTo>
                <a:lnTo>
                  <a:pt x="1716860" y="1074624"/>
                </a:lnTo>
                <a:lnTo>
                  <a:pt x="1753625" y="1107244"/>
                </a:lnTo>
                <a:lnTo>
                  <a:pt x="1790147" y="1140137"/>
                </a:lnTo>
                <a:lnTo>
                  <a:pt x="1826424" y="1173301"/>
                </a:lnTo>
                <a:lnTo>
                  <a:pt x="1862457" y="1206734"/>
                </a:lnTo>
                <a:lnTo>
                  <a:pt x="1898245" y="1240433"/>
                </a:lnTo>
                <a:lnTo>
                  <a:pt x="1933789" y="1274397"/>
                </a:lnTo>
                <a:lnTo>
                  <a:pt x="1969091" y="1308626"/>
                </a:lnTo>
                <a:lnTo>
                  <a:pt x="2004142" y="1343108"/>
                </a:lnTo>
                <a:lnTo>
                  <a:pt x="2038952" y="1377851"/>
                </a:lnTo>
                <a:lnTo>
                  <a:pt x="2073516" y="1412850"/>
                </a:lnTo>
                <a:lnTo>
                  <a:pt x="2107836" y="1448102"/>
                </a:lnTo>
                <a:lnTo>
                  <a:pt x="2141911" y="1483604"/>
                </a:lnTo>
                <a:lnTo>
                  <a:pt x="2175740" y="1519356"/>
                </a:lnTo>
                <a:lnTo>
                  <a:pt x="2209325" y="1555354"/>
                </a:lnTo>
                <a:lnTo>
                  <a:pt x="2242664" y="1591596"/>
                </a:lnTo>
                <a:lnTo>
                  <a:pt x="2275758" y="1628080"/>
                </a:lnTo>
                <a:lnTo>
                  <a:pt x="2308607" y="1664804"/>
                </a:lnTo>
                <a:lnTo>
                  <a:pt x="2341210" y="1701765"/>
                </a:lnTo>
                <a:lnTo>
                  <a:pt x="2373568" y="1738962"/>
                </a:lnTo>
                <a:lnTo>
                  <a:pt x="2405680" y="1776392"/>
                </a:lnTo>
                <a:lnTo>
                  <a:pt x="2437547" y="1814053"/>
                </a:lnTo>
                <a:lnTo>
                  <a:pt x="2469168" y="1851942"/>
                </a:lnTo>
                <a:lnTo>
                  <a:pt x="2500543" y="1890058"/>
                </a:lnTo>
                <a:lnTo>
                  <a:pt x="2531672" y="1928398"/>
                </a:lnTo>
                <a:lnTo>
                  <a:pt x="2562555" y="1966959"/>
                </a:lnTo>
                <a:lnTo>
                  <a:pt x="2593193" y="2005741"/>
                </a:lnTo>
                <a:lnTo>
                  <a:pt x="2623584" y="2044740"/>
                </a:lnTo>
                <a:lnTo>
                  <a:pt x="2653729" y="2083954"/>
                </a:lnTo>
                <a:lnTo>
                  <a:pt x="2683748" y="2123543"/>
                </a:lnTo>
                <a:lnTo>
                  <a:pt x="2713281" y="2163020"/>
                </a:lnTo>
                <a:lnTo>
                  <a:pt x="2742687" y="2202866"/>
                </a:lnTo>
                <a:lnTo>
                  <a:pt x="2771847" y="2242919"/>
                </a:lnTo>
                <a:lnTo>
                  <a:pt x="2800760" y="2283176"/>
                </a:lnTo>
                <a:lnTo>
                  <a:pt x="2829427" y="2323635"/>
                </a:lnTo>
                <a:lnTo>
                  <a:pt x="2857847" y="2364294"/>
                </a:lnTo>
                <a:lnTo>
                  <a:pt x="2886021" y="2405150"/>
                </a:lnTo>
                <a:lnTo>
                  <a:pt x="2913948" y="2446201"/>
                </a:lnTo>
                <a:lnTo>
                  <a:pt x="2941628" y="2487445"/>
                </a:lnTo>
                <a:lnTo>
                  <a:pt x="2969061" y="2528880"/>
                </a:lnTo>
                <a:lnTo>
                  <a:pt x="2996247" y="2570503"/>
                </a:lnTo>
                <a:lnTo>
                  <a:pt x="3023186" y="2612313"/>
                </a:lnTo>
                <a:lnTo>
                  <a:pt x="3049878" y="2654306"/>
                </a:lnTo>
                <a:lnTo>
                  <a:pt x="3076322" y="2696482"/>
                </a:lnTo>
                <a:lnTo>
                  <a:pt x="3102520" y="2738837"/>
                </a:lnTo>
                <a:lnTo>
                  <a:pt x="3128470" y="2781369"/>
                </a:lnTo>
                <a:lnTo>
                  <a:pt x="3154173" y="2824076"/>
                </a:lnTo>
                <a:lnTo>
                  <a:pt x="3179628" y="2866956"/>
                </a:lnTo>
                <a:lnTo>
                  <a:pt x="3204835" y="2910007"/>
                </a:lnTo>
                <a:lnTo>
                  <a:pt x="3229795" y="2953226"/>
                </a:lnTo>
                <a:lnTo>
                  <a:pt x="3254508" y="2996612"/>
                </a:lnTo>
                <a:lnTo>
                  <a:pt x="3278973" y="3040161"/>
                </a:lnTo>
                <a:lnTo>
                  <a:pt x="3303189" y="3083872"/>
                </a:lnTo>
                <a:lnTo>
                  <a:pt x="3324515" y="3122904"/>
                </a:lnTo>
                <a:close/>
              </a:path>
            </a:pathLst>
          </a:custGeom>
          <a:solidFill>
            <a:srgbClr val="386FD5">
              <a:alpha val="5899"/>
            </a:srgbClr>
          </a:solidFill>
        </p:spPr>
        <p:txBody>
          <a:bodyPr wrap="square" lIns="0" tIns="0" rIns="0" bIns="0" rtlCol="0"/>
          <a:lstStyle/>
          <a:p/>
        </p:txBody>
      </p:sp>
      <p:sp>
        <p:nvSpPr>
          <p:cNvPr id="18" name="bk object 18"/>
          <p:cNvSpPr/>
          <p:nvPr/>
        </p:nvSpPr>
        <p:spPr>
          <a:xfrm>
            <a:off x="9459769" y="0"/>
            <a:ext cx="2732405" cy="2799080"/>
          </a:xfrm>
          <a:custGeom>
            <a:avLst/>
            <a:gdLst/>
            <a:ahLst/>
            <a:cxnLst/>
            <a:rect l="l" t="t" r="r" b="b"/>
            <a:pathLst>
              <a:path w="2732404" h="2799080">
                <a:moveTo>
                  <a:pt x="2691742" y="2798787"/>
                </a:moveTo>
                <a:lnTo>
                  <a:pt x="2644816" y="2786099"/>
                </a:lnTo>
                <a:lnTo>
                  <a:pt x="2597788" y="2772031"/>
                </a:lnTo>
                <a:lnTo>
                  <a:pt x="2550708" y="2756653"/>
                </a:lnTo>
                <a:lnTo>
                  <a:pt x="2503625" y="2740040"/>
                </a:lnTo>
                <a:lnTo>
                  <a:pt x="2456591" y="2722264"/>
                </a:lnTo>
                <a:lnTo>
                  <a:pt x="2409655" y="2703396"/>
                </a:lnTo>
                <a:lnTo>
                  <a:pt x="2362869" y="2683510"/>
                </a:lnTo>
                <a:lnTo>
                  <a:pt x="2316280" y="2662678"/>
                </a:lnTo>
                <a:lnTo>
                  <a:pt x="2269942" y="2640973"/>
                </a:lnTo>
                <a:lnTo>
                  <a:pt x="2223902" y="2618467"/>
                </a:lnTo>
                <a:lnTo>
                  <a:pt x="2178212" y="2595233"/>
                </a:lnTo>
                <a:lnTo>
                  <a:pt x="2132921" y="2571343"/>
                </a:lnTo>
                <a:lnTo>
                  <a:pt x="2088080" y="2546869"/>
                </a:lnTo>
                <a:lnTo>
                  <a:pt x="2043740" y="2521885"/>
                </a:lnTo>
                <a:lnTo>
                  <a:pt x="1999950" y="2496462"/>
                </a:lnTo>
                <a:lnTo>
                  <a:pt x="1956760" y="2470673"/>
                </a:lnTo>
                <a:lnTo>
                  <a:pt x="1914221" y="2444591"/>
                </a:lnTo>
                <a:lnTo>
                  <a:pt x="1872383" y="2418288"/>
                </a:lnTo>
                <a:lnTo>
                  <a:pt x="1831296" y="2391837"/>
                </a:lnTo>
                <a:lnTo>
                  <a:pt x="1791010" y="2365310"/>
                </a:lnTo>
                <a:lnTo>
                  <a:pt x="1751576" y="2338780"/>
                </a:lnTo>
                <a:lnTo>
                  <a:pt x="1713043" y="2312319"/>
                </a:lnTo>
                <a:lnTo>
                  <a:pt x="1633389" y="2256336"/>
                </a:lnTo>
                <a:lnTo>
                  <a:pt x="1592143" y="2226051"/>
                </a:lnTo>
                <a:lnTo>
                  <a:pt x="1551701" y="2195146"/>
                </a:lnTo>
                <a:lnTo>
                  <a:pt x="1512042" y="2163619"/>
                </a:lnTo>
                <a:lnTo>
                  <a:pt x="1473140" y="2131470"/>
                </a:lnTo>
                <a:lnTo>
                  <a:pt x="1434974" y="2098697"/>
                </a:lnTo>
                <a:lnTo>
                  <a:pt x="1397520" y="2065302"/>
                </a:lnTo>
                <a:lnTo>
                  <a:pt x="1360756" y="2031282"/>
                </a:lnTo>
                <a:lnTo>
                  <a:pt x="1324656" y="1996637"/>
                </a:lnTo>
                <a:lnTo>
                  <a:pt x="1289200" y="1961366"/>
                </a:lnTo>
                <a:lnTo>
                  <a:pt x="1254363" y="1925469"/>
                </a:lnTo>
                <a:lnTo>
                  <a:pt x="1220122" y="1888946"/>
                </a:lnTo>
                <a:lnTo>
                  <a:pt x="1186454" y="1851795"/>
                </a:lnTo>
                <a:lnTo>
                  <a:pt x="1153337" y="1814016"/>
                </a:lnTo>
                <a:lnTo>
                  <a:pt x="1120746" y="1775608"/>
                </a:lnTo>
                <a:lnTo>
                  <a:pt x="1088659" y="1736571"/>
                </a:lnTo>
                <a:lnTo>
                  <a:pt x="1057052" y="1696904"/>
                </a:lnTo>
                <a:lnTo>
                  <a:pt x="1025903" y="1656606"/>
                </a:lnTo>
                <a:lnTo>
                  <a:pt x="995188" y="1615677"/>
                </a:lnTo>
                <a:lnTo>
                  <a:pt x="964884" y="1574116"/>
                </a:lnTo>
                <a:lnTo>
                  <a:pt x="934968" y="1531923"/>
                </a:lnTo>
                <a:lnTo>
                  <a:pt x="905416" y="1489096"/>
                </a:lnTo>
                <a:lnTo>
                  <a:pt x="876207" y="1445635"/>
                </a:lnTo>
                <a:lnTo>
                  <a:pt x="847315" y="1401540"/>
                </a:lnTo>
                <a:lnTo>
                  <a:pt x="818719" y="1356809"/>
                </a:lnTo>
                <a:lnTo>
                  <a:pt x="790395" y="1311443"/>
                </a:lnTo>
                <a:lnTo>
                  <a:pt x="762320" y="1265440"/>
                </a:lnTo>
                <a:lnTo>
                  <a:pt x="734558" y="1221000"/>
                </a:lnTo>
                <a:lnTo>
                  <a:pt x="679517" y="1132192"/>
                </a:lnTo>
                <a:lnTo>
                  <a:pt x="625071" y="1043498"/>
                </a:lnTo>
                <a:lnTo>
                  <a:pt x="544392" y="910713"/>
                </a:lnTo>
                <a:lnTo>
                  <a:pt x="464731" y="778300"/>
                </a:lnTo>
                <a:lnTo>
                  <a:pt x="100732" y="167312"/>
                </a:lnTo>
                <a:lnTo>
                  <a:pt x="0" y="0"/>
                </a:lnTo>
                <a:lnTo>
                  <a:pt x="303360" y="0"/>
                </a:lnTo>
                <a:lnTo>
                  <a:pt x="2732230" y="35775"/>
                </a:lnTo>
                <a:lnTo>
                  <a:pt x="2691742" y="2798787"/>
                </a:lnTo>
                <a:close/>
              </a:path>
            </a:pathLst>
          </a:custGeom>
          <a:solidFill>
            <a:srgbClr val="9EC0FF"/>
          </a:solidFill>
        </p:spPr>
        <p:txBody>
          <a:bodyPr wrap="square" lIns="0" tIns="0" rIns="0" bIns="0" rtlCol="0"/>
          <a:lstStyle/>
          <a:p/>
        </p:txBody>
      </p:sp>
      <p:sp>
        <p:nvSpPr>
          <p:cNvPr id="19" name="bk object 19"/>
          <p:cNvSpPr/>
          <p:nvPr/>
        </p:nvSpPr>
        <p:spPr>
          <a:xfrm>
            <a:off x="10478785" y="3992943"/>
            <a:ext cx="1713230" cy="2865120"/>
          </a:xfrm>
          <a:custGeom>
            <a:avLst/>
            <a:gdLst/>
            <a:ahLst/>
            <a:cxnLst/>
            <a:rect l="l" t="t" r="r" b="b"/>
            <a:pathLst>
              <a:path w="1713229" h="2865120">
                <a:moveTo>
                  <a:pt x="1673102" y="2865056"/>
                </a:moveTo>
                <a:lnTo>
                  <a:pt x="0" y="2865056"/>
                </a:lnTo>
                <a:lnTo>
                  <a:pt x="4210" y="2846634"/>
                </a:lnTo>
                <a:lnTo>
                  <a:pt x="16196" y="2796582"/>
                </a:lnTo>
                <a:lnTo>
                  <a:pt x="28659" y="2746818"/>
                </a:lnTo>
                <a:lnTo>
                  <a:pt x="41595" y="2697339"/>
                </a:lnTo>
                <a:lnTo>
                  <a:pt x="55001" y="2648144"/>
                </a:lnTo>
                <a:lnTo>
                  <a:pt x="68872" y="2599229"/>
                </a:lnTo>
                <a:lnTo>
                  <a:pt x="83205" y="2550594"/>
                </a:lnTo>
                <a:lnTo>
                  <a:pt x="97996" y="2502236"/>
                </a:lnTo>
                <a:lnTo>
                  <a:pt x="113241" y="2454154"/>
                </a:lnTo>
                <a:lnTo>
                  <a:pt x="128936" y="2406345"/>
                </a:lnTo>
                <a:lnTo>
                  <a:pt x="145078" y="2358808"/>
                </a:lnTo>
                <a:lnTo>
                  <a:pt x="161661" y="2311541"/>
                </a:lnTo>
                <a:lnTo>
                  <a:pt x="178684" y="2264541"/>
                </a:lnTo>
                <a:lnTo>
                  <a:pt x="196141" y="2217807"/>
                </a:lnTo>
                <a:lnTo>
                  <a:pt x="214029" y="2171336"/>
                </a:lnTo>
                <a:lnTo>
                  <a:pt x="232344" y="2125128"/>
                </a:lnTo>
                <a:lnTo>
                  <a:pt x="251083" y="2079180"/>
                </a:lnTo>
                <a:lnTo>
                  <a:pt x="270241" y="2033489"/>
                </a:lnTo>
                <a:lnTo>
                  <a:pt x="289814" y="1988055"/>
                </a:lnTo>
                <a:lnTo>
                  <a:pt x="309799" y="1942875"/>
                </a:lnTo>
                <a:lnTo>
                  <a:pt x="330192" y="1897947"/>
                </a:lnTo>
                <a:lnTo>
                  <a:pt x="350989" y="1853269"/>
                </a:lnTo>
                <a:lnTo>
                  <a:pt x="372185" y="1808840"/>
                </a:lnTo>
                <a:lnTo>
                  <a:pt x="393779" y="1764656"/>
                </a:lnTo>
                <a:lnTo>
                  <a:pt x="415764" y="1720718"/>
                </a:lnTo>
                <a:lnTo>
                  <a:pt x="438138" y="1677022"/>
                </a:lnTo>
                <a:lnTo>
                  <a:pt x="460897" y="1633566"/>
                </a:lnTo>
                <a:lnTo>
                  <a:pt x="484037" y="1590349"/>
                </a:lnTo>
                <a:lnTo>
                  <a:pt x="507554" y="1547369"/>
                </a:lnTo>
                <a:lnTo>
                  <a:pt x="531444" y="1504624"/>
                </a:lnTo>
                <a:lnTo>
                  <a:pt x="555704" y="1462111"/>
                </a:lnTo>
                <a:lnTo>
                  <a:pt x="580328" y="1419829"/>
                </a:lnTo>
                <a:lnTo>
                  <a:pt x="605315" y="1377776"/>
                </a:lnTo>
                <a:lnTo>
                  <a:pt x="630659" y="1335951"/>
                </a:lnTo>
                <a:lnTo>
                  <a:pt x="656358" y="1294350"/>
                </a:lnTo>
                <a:lnTo>
                  <a:pt x="682406" y="1252972"/>
                </a:lnTo>
                <a:lnTo>
                  <a:pt x="708801" y="1211816"/>
                </a:lnTo>
                <a:lnTo>
                  <a:pt x="735538" y="1170879"/>
                </a:lnTo>
                <a:lnTo>
                  <a:pt x="762613" y="1130159"/>
                </a:lnTo>
                <a:lnTo>
                  <a:pt x="790023" y="1089654"/>
                </a:lnTo>
                <a:lnTo>
                  <a:pt x="817764" y="1049363"/>
                </a:lnTo>
                <a:lnTo>
                  <a:pt x="845832" y="1009284"/>
                </a:lnTo>
                <a:lnTo>
                  <a:pt x="874224" y="969413"/>
                </a:lnTo>
                <a:lnTo>
                  <a:pt x="902934" y="929751"/>
                </a:lnTo>
                <a:lnTo>
                  <a:pt x="931960" y="890294"/>
                </a:lnTo>
                <a:lnTo>
                  <a:pt x="961298" y="851041"/>
                </a:lnTo>
                <a:lnTo>
                  <a:pt x="990943" y="811990"/>
                </a:lnTo>
                <a:lnTo>
                  <a:pt x="1020892" y="773139"/>
                </a:lnTo>
                <a:lnTo>
                  <a:pt x="1051142" y="734486"/>
                </a:lnTo>
                <a:lnTo>
                  <a:pt x="1081687" y="696028"/>
                </a:lnTo>
                <a:lnTo>
                  <a:pt x="1112525" y="657765"/>
                </a:lnTo>
                <a:lnTo>
                  <a:pt x="1143652" y="619694"/>
                </a:lnTo>
                <a:lnTo>
                  <a:pt x="1175063" y="581813"/>
                </a:lnTo>
                <a:lnTo>
                  <a:pt x="1206755" y="544120"/>
                </a:lnTo>
                <a:lnTo>
                  <a:pt x="1238724" y="506613"/>
                </a:lnTo>
                <a:lnTo>
                  <a:pt x="1270965" y="469291"/>
                </a:lnTo>
                <a:lnTo>
                  <a:pt x="1303477" y="432152"/>
                </a:lnTo>
                <a:lnTo>
                  <a:pt x="1336253" y="395193"/>
                </a:lnTo>
                <a:lnTo>
                  <a:pt x="1369292" y="358412"/>
                </a:lnTo>
                <a:lnTo>
                  <a:pt x="1402588" y="321808"/>
                </a:lnTo>
                <a:lnTo>
                  <a:pt x="1436137" y="285379"/>
                </a:lnTo>
                <a:lnTo>
                  <a:pt x="1469937" y="249122"/>
                </a:lnTo>
                <a:lnTo>
                  <a:pt x="1503983" y="213036"/>
                </a:lnTo>
                <a:lnTo>
                  <a:pt x="1538272" y="177119"/>
                </a:lnTo>
                <a:lnTo>
                  <a:pt x="1572798" y="141369"/>
                </a:lnTo>
                <a:lnTo>
                  <a:pt x="1607560" y="105784"/>
                </a:lnTo>
                <a:lnTo>
                  <a:pt x="1642552" y="70362"/>
                </a:lnTo>
                <a:lnTo>
                  <a:pt x="1677771" y="35101"/>
                </a:lnTo>
                <a:lnTo>
                  <a:pt x="1713214" y="0"/>
                </a:lnTo>
                <a:lnTo>
                  <a:pt x="1673102" y="2865056"/>
                </a:lnTo>
                <a:close/>
              </a:path>
            </a:pathLst>
          </a:custGeom>
          <a:solidFill>
            <a:srgbClr val="6097FF"/>
          </a:solidFill>
        </p:spPr>
        <p:txBody>
          <a:bodyPr wrap="square" lIns="0" tIns="0" rIns="0" bIns="0" rtlCol="0"/>
          <a:lstStyle/>
          <a:p/>
        </p:txBody>
      </p:sp>
      <p:sp>
        <p:nvSpPr>
          <p:cNvPr id="2" name="Holder 2"/>
          <p:cNvSpPr>
            <a:spLocks noGrp="1"/>
          </p:cNvSpPr>
          <p:nvPr>
            <p:ph type="ctrTitle"/>
          </p:nvPr>
        </p:nvSpPr>
        <p:spPr>
          <a:xfrm>
            <a:off x="3468344" y="2173694"/>
            <a:ext cx="5255311" cy="1122679"/>
          </a:xfrm>
          <a:prstGeom prst="rect">
            <a:avLst/>
          </a:prstGeom>
        </p:spPr>
        <p:txBody>
          <a:bodyPr wrap="square" lIns="0" tIns="0" rIns="0" bIns="0">
            <a:spAutoFit/>
          </a:bodyPr>
          <a:lstStyle>
            <a:lvl1pPr>
              <a:defRPr sz="7200" b="1" i="0">
                <a:solidFill>
                  <a:srgbClr val="404040"/>
                </a:solidFill>
                <a:latin typeface="宋体" panose="02010600030101010101" pitchFamily="2" charset="-122"/>
                <a:cs typeface="宋体" panose="02010600030101010101" pitchFamily="2" charset="-122"/>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52525"/>
                </a:solidFill>
                <a:latin typeface="宋体" panose="02010600030101010101" pitchFamily="2" charset="-122"/>
                <a:cs typeface="宋体" panose="02010600030101010101" pitchFamily="2" charset="-122"/>
              </a:defRPr>
            </a:lvl1pPr>
          </a:lstStyle>
          <a:p/>
        </p:txBody>
      </p:sp>
      <p:sp>
        <p:nvSpPr>
          <p:cNvPr id="3" name="Holder 3"/>
          <p:cNvSpPr>
            <a:spLocks noGrp="1"/>
          </p:cNvSpPr>
          <p:nvPr>
            <p:ph type="body" idx="1"/>
          </p:nvPr>
        </p:nvSpPr>
        <p:spPr/>
        <p:txBody>
          <a:bodyPr lIns="0" tIns="0" rIns="0" bIns="0"/>
          <a:lstStyle>
            <a:lvl1pPr>
              <a:defRPr sz="2200" b="1" i="0">
                <a:solidFill>
                  <a:schemeClr val="tx1"/>
                </a:solidFill>
                <a:latin typeface="宋体" panose="02010600030101010101" pitchFamily="2" charset="-122"/>
                <a:cs typeface="宋体" panose="02010600030101010101" pitchFamily="2"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52525"/>
                </a:solidFill>
                <a:latin typeface="宋体" panose="02010600030101010101" pitchFamily="2" charset="-122"/>
                <a:cs typeface="宋体" panose="02010600030101010101" pitchFamily="2" charset="-122"/>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897463"/>
            <a:ext cx="2717800" cy="1960880"/>
          </a:xfrm>
          <a:custGeom>
            <a:avLst/>
            <a:gdLst/>
            <a:ahLst/>
            <a:cxnLst/>
            <a:rect l="l" t="t" r="r" b="b"/>
            <a:pathLst>
              <a:path w="2717800" h="1960879">
                <a:moveTo>
                  <a:pt x="2717696" y="1960537"/>
                </a:moveTo>
                <a:lnTo>
                  <a:pt x="0" y="1960537"/>
                </a:lnTo>
                <a:lnTo>
                  <a:pt x="0" y="0"/>
                </a:lnTo>
                <a:lnTo>
                  <a:pt x="48791" y="8261"/>
                </a:lnTo>
                <a:lnTo>
                  <a:pt x="97556" y="17643"/>
                </a:lnTo>
                <a:lnTo>
                  <a:pt x="146273" y="28105"/>
                </a:lnTo>
                <a:lnTo>
                  <a:pt x="194925" y="39607"/>
                </a:lnTo>
                <a:lnTo>
                  <a:pt x="243494" y="52107"/>
                </a:lnTo>
                <a:lnTo>
                  <a:pt x="291959" y="65565"/>
                </a:lnTo>
                <a:lnTo>
                  <a:pt x="340304" y="79939"/>
                </a:lnTo>
                <a:lnTo>
                  <a:pt x="388509" y="95190"/>
                </a:lnTo>
                <a:lnTo>
                  <a:pt x="436556" y="111276"/>
                </a:lnTo>
                <a:lnTo>
                  <a:pt x="484425" y="128157"/>
                </a:lnTo>
                <a:lnTo>
                  <a:pt x="532099" y="145792"/>
                </a:lnTo>
                <a:lnTo>
                  <a:pt x="579559" y="164139"/>
                </a:lnTo>
                <a:lnTo>
                  <a:pt x="626786" y="183159"/>
                </a:lnTo>
                <a:lnTo>
                  <a:pt x="673761" y="202811"/>
                </a:lnTo>
                <a:lnTo>
                  <a:pt x="720466" y="223053"/>
                </a:lnTo>
                <a:lnTo>
                  <a:pt x="766882" y="243845"/>
                </a:lnTo>
                <a:lnTo>
                  <a:pt x="812990" y="265146"/>
                </a:lnTo>
                <a:lnTo>
                  <a:pt x="858773" y="286915"/>
                </a:lnTo>
                <a:lnTo>
                  <a:pt x="904211" y="309112"/>
                </a:lnTo>
                <a:lnTo>
                  <a:pt x="949285" y="331696"/>
                </a:lnTo>
                <a:lnTo>
                  <a:pt x="993977" y="354626"/>
                </a:lnTo>
                <a:lnTo>
                  <a:pt x="1038269" y="377861"/>
                </a:lnTo>
                <a:lnTo>
                  <a:pt x="1082141" y="401361"/>
                </a:lnTo>
                <a:lnTo>
                  <a:pt x="1125576" y="425084"/>
                </a:lnTo>
                <a:lnTo>
                  <a:pt x="1211057" y="473038"/>
                </a:lnTo>
                <a:lnTo>
                  <a:pt x="1294562" y="521397"/>
                </a:lnTo>
                <a:lnTo>
                  <a:pt x="1419549" y="595487"/>
                </a:lnTo>
                <a:lnTo>
                  <a:pt x="1462740" y="621740"/>
                </a:lnTo>
                <a:lnTo>
                  <a:pt x="1505511" y="648590"/>
                </a:lnTo>
                <a:lnTo>
                  <a:pt x="1547857" y="676030"/>
                </a:lnTo>
                <a:lnTo>
                  <a:pt x="1589772" y="704056"/>
                </a:lnTo>
                <a:lnTo>
                  <a:pt x="1631251" y="732662"/>
                </a:lnTo>
                <a:lnTo>
                  <a:pt x="1672289" y="761842"/>
                </a:lnTo>
                <a:lnTo>
                  <a:pt x="1712880" y="791590"/>
                </a:lnTo>
                <a:lnTo>
                  <a:pt x="1753019" y="821902"/>
                </a:lnTo>
                <a:lnTo>
                  <a:pt x="1792701" y="852771"/>
                </a:lnTo>
                <a:lnTo>
                  <a:pt x="1831920" y="884192"/>
                </a:lnTo>
                <a:lnTo>
                  <a:pt x="1870670" y="916159"/>
                </a:lnTo>
                <a:lnTo>
                  <a:pt x="1908947" y="948666"/>
                </a:lnTo>
                <a:lnTo>
                  <a:pt x="1946745" y="981709"/>
                </a:lnTo>
                <a:lnTo>
                  <a:pt x="1984058" y="1015282"/>
                </a:lnTo>
                <a:lnTo>
                  <a:pt x="2020882" y="1049378"/>
                </a:lnTo>
                <a:lnTo>
                  <a:pt x="2057211" y="1083993"/>
                </a:lnTo>
                <a:lnTo>
                  <a:pt x="2093039" y="1119121"/>
                </a:lnTo>
                <a:lnTo>
                  <a:pt x="2128361" y="1154756"/>
                </a:lnTo>
                <a:lnTo>
                  <a:pt x="2163173" y="1190893"/>
                </a:lnTo>
                <a:lnTo>
                  <a:pt x="2197467" y="1227525"/>
                </a:lnTo>
                <a:lnTo>
                  <a:pt x="2231240" y="1264649"/>
                </a:lnTo>
                <a:lnTo>
                  <a:pt x="2264485" y="1302257"/>
                </a:lnTo>
                <a:lnTo>
                  <a:pt x="2297198" y="1340344"/>
                </a:lnTo>
                <a:lnTo>
                  <a:pt x="2329373" y="1378906"/>
                </a:lnTo>
                <a:lnTo>
                  <a:pt x="2361004" y="1417935"/>
                </a:lnTo>
                <a:lnTo>
                  <a:pt x="2392086" y="1457427"/>
                </a:lnTo>
                <a:lnTo>
                  <a:pt x="2422614" y="1497377"/>
                </a:lnTo>
                <a:lnTo>
                  <a:pt x="2452583" y="1537777"/>
                </a:lnTo>
                <a:lnTo>
                  <a:pt x="2481987" y="1578624"/>
                </a:lnTo>
                <a:lnTo>
                  <a:pt x="2510821" y="1619911"/>
                </a:lnTo>
                <a:lnTo>
                  <a:pt x="2539078" y="1661632"/>
                </a:lnTo>
                <a:lnTo>
                  <a:pt x="2566755" y="1703783"/>
                </a:lnTo>
                <a:lnTo>
                  <a:pt x="2593846" y="1746358"/>
                </a:lnTo>
                <a:lnTo>
                  <a:pt x="2620344" y="1789350"/>
                </a:lnTo>
                <a:lnTo>
                  <a:pt x="2646246" y="1832755"/>
                </a:lnTo>
                <a:lnTo>
                  <a:pt x="2671545" y="1876566"/>
                </a:lnTo>
                <a:lnTo>
                  <a:pt x="2696236" y="1920779"/>
                </a:lnTo>
                <a:lnTo>
                  <a:pt x="2717696" y="1960537"/>
                </a:lnTo>
                <a:close/>
              </a:path>
            </a:pathLst>
          </a:custGeom>
          <a:solidFill>
            <a:srgbClr val="8FB6FF"/>
          </a:solidFill>
        </p:spPr>
        <p:txBody>
          <a:bodyPr wrap="square" lIns="0" tIns="0" rIns="0" bIns="0" rtlCol="0"/>
          <a:lstStyle/>
          <a:p/>
        </p:txBody>
      </p:sp>
      <p:sp>
        <p:nvSpPr>
          <p:cNvPr id="17" name="bk object 17"/>
          <p:cNvSpPr/>
          <p:nvPr/>
        </p:nvSpPr>
        <p:spPr>
          <a:xfrm>
            <a:off x="0" y="3735095"/>
            <a:ext cx="3324860" cy="3122930"/>
          </a:xfrm>
          <a:custGeom>
            <a:avLst/>
            <a:gdLst/>
            <a:ahLst/>
            <a:cxnLst/>
            <a:rect l="l" t="t" r="r" b="b"/>
            <a:pathLst>
              <a:path w="3324860" h="3122929">
                <a:moveTo>
                  <a:pt x="3324515" y="3122904"/>
                </a:moveTo>
                <a:lnTo>
                  <a:pt x="3077397" y="3122904"/>
                </a:lnTo>
                <a:lnTo>
                  <a:pt x="3055876" y="3082954"/>
                </a:lnTo>
                <a:lnTo>
                  <a:pt x="3031202" y="3038516"/>
                </a:lnTo>
                <a:lnTo>
                  <a:pt x="3005986" y="2994434"/>
                </a:lnTo>
                <a:lnTo>
                  <a:pt x="2980233" y="2950713"/>
                </a:lnTo>
                <a:lnTo>
                  <a:pt x="2953946" y="2907355"/>
                </a:lnTo>
                <a:lnTo>
                  <a:pt x="2927130" y="2864367"/>
                </a:lnTo>
                <a:lnTo>
                  <a:pt x="2899789" y="2821752"/>
                </a:lnTo>
                <a:lnTo>
                  <a:pt x="2871928" y="2779515"/>
                </a:lnTo>
                <a:lnTo>
                  <a:pt x="2843550" y="2737660"/>
                </a:lnTo>
                <a:lnTo>
                  <a:pt x="2814660" y="2696192"/>
                </a:lnTo>
                <a:lnTo>
                  <a:pt x="2785262" y="2655114"/>
                </a:lnTo>
                <a:lnTo>
                  <a:pt x="2755360" y="2614432"/>
                </a:lnTo>
                <a:lnTo>
                  <a:pt x="2724958" y="2574150"/>
                </a:lnTo>
                <a:lnTo>
                  <a:pt x="2694061" y="2534272"/>
                </a:lnTo>
                <a:lnTo>
                  <a:pt x="2662674" y="2494802"/>
                </a:lnTo>
                <a:lnTo>
                  <a:pt x="2630799" y="2455745"/>
                </a:lnTo>
                <a:lnTo>
                  <a:pt x="2598442" y="2417106"/>
                </a:lnTo>
                <a:lnTo>
                  <a:pt x="2565607" y="2378888"/>
                </a:lnTo>
                <a:lnTo>
                  <a:pt x="2532297" y="2341096"/>
                </a:lnTo>
                <a:lnTo>
                  <a:pt x="2498518" y="2303735"/>
                </a:lnTo>
                <a:lnTo>
                  <a:pt x="2464273" y="2266809"/>
                </a:lnTo>
                <a:lnTo>
                  <a:pt x="2429567" y="2230323"/>
                </a:lnTo>
                <a:lnTo>
                  <a:pt x="2394403" y="2194280"/>
                </a:lnTo>
                <a:lnTo>
                  <a:pt x="2358787" y="2158685"/>
                </a:lnTo>
                <a:lnTo>
                  <a:pt x="2322722" y="2123543"/>
                </a:lnTo>
                <a:lnTo>
                  <a:pt x="2286213" y="2088857"/>
                </a:lnTo>
                <a:lnTo>
                  <a:pt x="2249263" y="2054633"/>
                </a:lnTo>
                <a:lnTo>
                  <a:pt x="2211878" y="2020875"/>
                </a:lnTo>
                <a:lnTo>
                  <a:pt x="2174061" y="1987587"/>
                </a:lnTo>
                <a:lnTo>
                  <a:pt x="2135816" y="1954773"/>
                </a:lnTo>
                <a:lnTo>
                  <a:pt x="2097148" y="1922439"/>
                </a:lnTo>
                <a:lnTo>
                  <a:pt x="2058062" y="1890587"/>
                </a:lnTo>
                <a:lnTo>
                  <a:pt x="2018560" y="1859224"/>
                </a:lnTo>
                <a:lnTo>
                  <a:pt x="1978648" y="1828352"/>
                </a:lnTo>
                <a:lnTo>
                  <a:pt x="1938330" y="1797977"/>
                </a:lnTo>
                <a:lnTo>
                  <a:pt x="1897610" y="1768103"/>
                </a:lnTo>
                <a:lnTo>
                  <a:pt x="1856492" y="1738734"/>
                </a:lnTo>
                <a:lnTo>
                  <a:pt x="1814980" y="1709875"/>
                </a:lnTo>
                <a:lnTo>
                  <a:pt x="1773079" y="1681531"/>
                </a:lnTo>
                <a:lnTo>
                  <a:pt x="1730793" y="1653704"/>
                </a:lnTo>
                <a:lnTo>
                  <a:pt x="1688126" y="1626401"/>
                </a:lnTo>
                <a:lnTo>
                  <a:pt x="1645083" y="1599625"/>
                </a:lnTo>
                <a:lnTo>
                  <a:pt x="1601667" y="1573381"/>
                </a:lnTo>
                <a:lnTo>
                  <a:pt x="1476709" y="1499284"/>
                </a:lnTo>
                <a:lnTo>
                  <a:pt x="1393647" y="1450931"/>
                </a:lnTo>
                <a:lnTo>
                  <a:pt x="1308813" y="1402868"/>
                </a:lnTo>
                <a:lnTo>
                  <a:pt x="1222323" y="1355348"/>
                </a:lnTo>
                <a:lnTo>
                  <a:pt x="1134286" y="1308623"/>
                </a:lnTo>
                <a:lnTo>
                  <a:pt x="1089736" y="1285643"/>
                </a:lnTo>
                <a:lnTo>
                  <a:pt x="1044838" y="1262954"/>
                </a:lnTo>
                <a:lnTo>
                  <a:pt x="999613" y="1240592"/>
                </a:lnTo>
                <a:lnTo>
                  <a:pt x="954075" y="1218587"/>
                </a:lnTo>
                <a:lnTo>
                  <a:pt x="908239" y="1196972"/>
                </a:lnTo>
                <a:lnTo>
                  <a:pt x="862120" y="1175778"/>
                </a:lnTo>
                <a:lnTo>
                  <a:pt x="815732" y="1155038"/>
                </a:lnTo>
                <a:lnTo>
                  <a:pt x="769089" y="1134781"/>
                </a:lnTo>
                <a:lnTo>
                  <a:pt x="722205" y="1115042"/>
                </a:lnTo>
                <a:lnTo>
                  <a:pt x="675097" y="1095850"/>
                </a:lnTo>
                <a:lnTo>
                  <a:pt x="627777" y="1077239"/>
                </a:lnTo>
                <a:lnTo>
                  <a:pt x="580260" y="1059239"/>
                </a:lnTo>
                <a:lnTo>
                  <a:pt x="532562" y="1041882"/>
                </a:lnTo>
                <a:lnTo>
                  <a:pt x="484695" y="1025200"/>
                </a:lnTo>
                <a:lnTo>
                  <a:pt x="436676" y="1009226"/>
                </a:lnTo>
                <a:lnTo>
                  <a:pt x="388518" y="993989"/>
                </a:lnTo>
                <a:lnTo>
                  <a:pt x="340235" y="979523"/>
                </a:lnTo>
                <a:lnTo>
                  <a:pt x="291843" y="965858"/>
                </a:lnTo>
                <a:lnTo>
                  <a:pt x="243356" y="953027"/>
                </a:lnTo>
                <a:lnTo>
                  <a:pt x="194788" y="941062"/>
                </a:lnTo>
                <a:lnTo>
                  <a:pt x="146154" y="929993"/>
                </a:lnTo>
                <a:lnTo>
                  <a:pt x="97468" y="919853"/>
                </a:lnTo>
                <a:lnTo>
                  <a:pt x="48745" y="910674"/>
                </a:lnTo>
                <a:lnTo>
                  <a:pt x="0" y="902487"/>
                </a:lnTo>
                <a:lnTo>
                  <a:pt x="0" y="0"/>
                </a:lnTo>
                <a:lnTo>
                  <a:pt x="46720" y="19496"/>
                </a:lnTo>
                <a:lnTo>
                  <a:pt x="93200" y="39357"/>
                </a:lnTo>
                <a:lnTo>
                  <a:pt x="139438" y="59581"/>
                </a:lnTo>
                <a:lnTo>
                  <a:pt x="185434" y="80165"/>
                </a:lnTo>
                <a:lnTo>
                  <a:pt x="231189" y="101107"/>
                </a:lnTo>
                <a:lnTo>
                  <a:pt x="276702" y="122404"/>
                </a:lnTo>
                <a:lnTo>
                  <a:pt x="321974" y="144056"/>
                </a:lnTo>
                <a:lnTo>
                  <a:pt x="367003" y="166058"/>
                </a:lnTo>
                <a:lnTo>
                  <a:pt x="411791" y="188410"/>
                </a:lnTo>
                <a:lnTo>
                  <a:pt x="456337" y="211108"/>
                </a:lnTo>
                <a:lnTo>
                  <a:pt x="500641" y="234151"/>
                </a:lnTo>
                <a:lnTo>
                  <a:pt x="544702" y="257537"/>
                </a:lnTo>
                <a:lnTo>
                  <a:pt x="588522" y="281262"/>
                </a:lnTo>
                <a:lnTo>
                  <a:pt x="632099" y="305326"/>
                </a:lnTo>
                <a:lnTo>
                  <a:pt x="675434" y="329725"/>
                </a:lnTo>
                <a:lnTo>
                  <a:pt x="718527" y="354458"/>
                </a:lnTo>
                <a:lnTo>
                  <a:pt x="761377" y="379521"/>
                </a:lnTo>
                <a:lnTo>
                  <a:pt x="803984" y="404914"/>
                </a:lnTo>
                <a:lnTo>
                  <a:pt x="846349" y="430634"/>
                </a:lnTo>
                <a:lnTo>
                  <a:pt x="888472" y="456678"/>
                </a:lnTo>
                <a:lnTo>
                  <a:pt x="930351" y="483045"/>
                </a:lnTo>
                <a:lnTo>
                  <a:pt x="971988" y="509731"/>
                </a:lnTo>
                <a:lnTo>
                  <a:pt x="1013382" y="536736"/>
                </a:lnTo>
                <a:lnTo>
                  <a:pt x="1054533" y="564056"/>
                </a:lnTo>
                <a:lnTo>
                  <a:pt x="1095441" y="591689"/>
                </a:lnTo>
                <a:lnTo>
                  <a:pt x="1136106" y="619634"/>
                </a:lnTo>
                <a:lnTo>
                  <a:pt x="1176527" y="647887"/>
                </a:lnTo>
                <a:lnTo>
                  <a:pt x="1216706" y="676447"/>
                </a:lnTo>
                <a:lnTo>
                  <a:pt x="1256641" y="705312"/>
                </a:lnTo>
                <a:lnTo>
                  <a:pt x="1296333" y="734479"/>
                </a:lnTo>
                <a:lnTo>
                  <a:pt x="1335781" y="763946"/>
                </a:lnTo>
                <a:lnTo>
                  <a:pt x="1374986" y="793711"/>
                </a:lnTo>
                <a:lnTo>
                  <a:pt x="1413947" y="823771"/>
                </a:lnTo>
                <a:lnTo>
                  <a:pt x="1452665" y="854124"/>
                </a:lnTo>
                <a:lnTo>
                  <a:pt x="1491139" y="884769"/>
                </a:lnTo>
                <a:lnTo>
                  <a:pt x="1529369" y="915702"/>
                </a:lnTo>
                <a:lnTo>
                  <a:pt x="1567355" y="946923"/>
                </a:lnTo>
                <a:lnTo>
                  <a:pt x="1605097" y="978427"/>
                </a:lnTo>
                <a:lnTo>
                  <a:pt x="1642595" y="1010214"/>
                </a:lnTo>
                <a:lnTo>
                  <a:pt x="1679850" y="1042280"/>
                </a:lnTo>
                <a:lnTo>
                  <a:pt x="1716860" y="1074624"/>
                </a:lnTo>
                <a:lnTo>
                  <a:pt x="1753625" y="1107244"/>
                </a:lnTo>
                <a:lnTo>
                  <a:pt x="1790147" y="1140137"/>
                </a:lnTo>
                <a:lnTo>
                  <a:pt x="1826424" y="1173301"/>
                </a:lnTo>
                <a:lnTo>
                  <a:pt x="1862457" y="1206734"/>
                </a:lnTo>
                <a:lnTo>
                  <a:pt x="1898245" y="1240433"/>
                </a:lnTo>
                <a:lnTo>
                  <a:pt x="1933789" y="1274397"/>
                </a:lnTo>
                <a:lnTo>
                  <a:pt x="1969091" y="1308626"/>
                </a:lnTo>
                <a:lnTo>
                  <a:pt x="2004142" y="1343108"/>
                </a:lnTo>
                <a:lnTo>
                  <a:pt x="2038952" y="1377851"/>
                </a:lnTo>
                <a:lnTo>
                  <a:pt x="2073516" y="1412850"/>
                </a:lnTo>
                <a:lnTo>
                  <a:pt x="2107836" y="1448102"/>
                </a:lnTo>
                <a:lnTo>
                  <a:pt x="2141911" y="1483604"/>
                </a:lnTo>
                <a:lnTo>
                  <a:pt x="2175740" y="1519356"/>
                </a:lnTo>
                <a:lnTo>
                  <a:pt x="2209325" y="1555354"/>
                </a:lnTo>
                <a:lnTo>
                  <a:pt x="2242664" y="1591596"/>
                </a:lnTo>
                <a:lnTo>
                  <a:pt x="2275758" y="1628080"/>
                </a:lnTo>
                <a:lnTo>
                  <a:pt x="2308607" y="1664804"/>
                </a:lnTo>
                <a:lnTo>
                  <a:pt x="2341210" y="1701765"/>
                </a:lnTo>
                <a:lnTo>
                  <a:pt x="2373568" y="1738962"/>
                </a:lnTo>
                <a:lnTo>
                  <a:pt x="2405680" y="1776392"/>
                </a:lnTo>
                <a:lnTo>
                  <a:pt x="2437547" y="1814053"/>
                </a:lnTo>
                <a:lnTo>
                  <a:pt x="2469168" y="1851942"/>
                </a:lnTo>
                <a:lnTo>
                  <a:pt x="2500543" y="1890058"/>
                </a:lnTo>
                <a:lnTo>
                  <a:pt x="2531672" y="1928398"/>
                </a:lnTo>
                <a:lnTo>
                  <a:pt x="2562555" y="1966959"/>
                </a:lnTo>
                <a:lnTo>
                  <a:pt x="2593193" y="2005741"/>
                </a:lnTo>
                <a:lnTo>
                  <a:pt x="2623584" y="2044740"/>
                </a:lnTo>
                <a:lnTo>
                  <a:pt x="2653729" y="2083954"/>
                </a:lnTo>
                <a:lnTo>
                  <a:pt x="2683748" y="2123543"/>
                </a:lnTo>
                <a:lnTo>
                  <a:pt x="2713281" y="2163020"/>
                </a:lnTo>
                <a:lnTo>
                  <a:pt x="2742687" y="2202866"/>
                </a:lnTo>
                <a:lnTo>
                  <a:pt x="2771847" y="2242919"/>
                </a:lnTo>
                <a:lnTo>
                  <a:pt x="2800760" y="2283176"/>
                </a:lnTo>
                <a:lnTo>
                  <a:pt x="2829427" y="2323635"/>
                </a:lnTo>
                <a:lnTo>
                  <a:pt x="2857847" y="2364294"/>
                </a:lnTo>
                <a:lnTo>
                  <a:pt x="2886021" y="2405150"/>
                </a:lnTo>
                <a:lnTo>
                  <a:pt x="2913948" y="2446201"/>
                </a:lnTo>
                <a:lnTo>
                  <a:pt x="2941628" y="2487445"/>
                </a:lnTo>
                <a:lnTo>
                  <a:pt x="2969061" y="2528880"/>
                </a:lnTo>
                <a:lnTo>
                  <a:pt x="2996247" y="2570503"/>
                </a:lnTo>
                <a:lnTo>
                  <a:pt x="3023186" y="2612313"/>
                </a:lnTo>
                <a:lnTo>
                  <a:pt x="3049878" y="2654306"/>
                </a:lnTo>
                <a:lnTo>
                  <a:pt x="3076322" y="2696482"/>
                </a:lnTo>
                <a:lnTo>
                  <a:pt x="3102520" y="2738837"/>
                </a:lnTo>
                <a:lnTo>
                  <a:pt x="3128470" y="2781369"/>
                </a:lnTo>
                <a:lnTo>
                  <a:pt x="3154173" y="2824076"/>
                </a:lnTo>
                <a:lnTo>
                  <a:pt x="3179628" y="2866956"/>
                </a:lnTo>
                <a:lnTo>
                  <a:pt x="3204835" y="2910007"/>
                </a:lnTo>
                <a:lnTo>
                  <a:pt x="3229795" y="2953226"/>
                </a:lnTo>
                <a:lnTo>
                  <a:pt x="3254508" y="2996612"/>
                </a:lnTo>
                <a:lnTo>
                  <a:pt x="3278973" y="3040161"/>
                </a:lnTo>
                <a:lnTo>
                  <a:pt x="3303189" y="3083872"/>
                </a:lnTo>
                <a:lnTo>
                  <a:pt x="3324515" y="3122904"/>
                </a:lnTo>
                <a:close/>
              </a:path>
            </a:pathLst>
          </a:custGeom>
          <a:solidFill>
            <a:srgbClr val="386FD5">
              <a:alpha val="5899"/>
            </a:srgbClr>
          </a:solidFill>
        </p:spPr>
        <p:txBody>
          <a:bodyPr wrap="square" lIns="0" tIns="0" rIns="0" bIns="0" rtlCol="0"/>
          <a:lstStyle/>
          <a:p/>
        </p:txBody>
      </p:sp>
      <p:sp>
        <p:nvSpPr>
          <p:cNvPr id="18" name="bk object 18"/>
          <p:cNvSpPr/>
          <p:nvPr/>
        </p:nvSpPr>
        <p:spPr>
          <a:xfrm>
            <a:off x="9459769" y="0"/>
            <a:ext cx="2732405" cy="2799080"/>
          </a:xfrm>
          <a:custGeom>
            <a:avLst/>
            <a:gdLst/>
            <a:ahLst/>
            <a:cxnLst/>
            <a:rect l="l" t="t" r="r" b="b"/>
            <a:pathLst>
              <a:path w="2732404" h="2799080">
                <a:moveTo>
                  <a:pt x="2691742" y="2798787"/>
                </a:moveTo>
                <a:lnTo>
                  <a:pt x="2644816" y="2786099"/>
                </a:lnTo>
                <a:lnTo>
                  <a:pt x="2597788" y="2772031"/>
                </a:lnTo>
                <a:lnTo>
                  <a:pt x="2550708" y="2756653"/>
                </a:lnTo>
                <a:lnTo>
                  <a:pt x="2503625" y="2740040"/>
                </a:lnTo>
                <a:lnTo>
                  <a:pt x="2456591" y="2722264"/>
                </a:lnTo>
                <a:lnTo>
                  <a:pt x="2409655" y="2703396"/>
                </a:lnTo>
                <a:lnTo>
                  <a:pt x="2362869" y="2683510"/>
                </a:lnTo>
                <a:lnTo>
                  <a:pt x="2316280" y="2662678"/>
                </a:lnTo>
                <a:lnTo>
                  <a:pt x="2269942" y="2640973"/>
                </a:lnTo>
                <a:lnTo>
                  <a:pt x="2223902" y="2618467"/>
                </a:lnTo>
                <a:lnTo>
                  <a:pt x="2178212" y="2595233"/>
                </a:lnTo>
                <a:lnTo>
                  <a:pt x="2132921" y="2571343"/>
                </a:lnTo>
                <a:lnTo>
                  <a:pt x="2088080" y="2546869"/>
                </a:lnTo>
                <a:lnTo>
                  <a:pt x="2043740" y="2521885"/>
                </a:lnTo>
                <a:lnTo>
                  <a:pt x="1999950" y="2496462"/>
                </a:lnTo>
                <a:lnTo>
                  <a:pt x="1956760" y="2470673"/>
                </a:lnTo>
                <a:lnTo>
                  <a:pt x="1914221" y="2444591"/>
                </a:lnTo>
                <a:lnTo>
                  <a:pt x="1872383" y="2418288"/>
                </a:lnTo>
                <a:lnTo>
                  <a:pt x="1831296" y="2391837"/>
                </a:lnTo>
                <a:lnTo>
                  <a:pt x="1791010" y="2365310"/>
                </a:lnTo>
                <a:lnTo>
                  <a:pt x="1751576" y="2338780"/>
                </a:lnTo>
                <a:lnTo>
                  <a:pt x="1713043" y="2312319"/>
                </a:lnTo>
                <a:lnTo>
                  <a:pt x="1633389" y="2256336"/>
                </a:lnTo>
                <a:lnTo>
                  <a:pt x="1592143" y="2226051"/>
                </a:lnTo>
                <a:lnTo>
                  <a:pt x="1551701" y="2195146"/>
                </a:lnTo>
                <a:lnTo>
                  <a:pt x="1512042" y="2163619"/>
                </a:lnTo>
                <a:lnTo>
                  <a:pt x="1473140" y="2131470"/>
                </a:lnTo>
                <a:lnTo>
                  <a:pt x="1434974" y="2098697"/>
                </a:lnTo>
                <a:lnTo>
                  <a:pt x="1397520" y="2065302"/>
                </a:lnTo>
                <a:lnTo>
                  <a:pt x="1360756" y="2031282"/>
                </a:lnTo>
                <a:lnTo>
                  <a:pt x="1324656" y="1996637"/>
                </a:lnTo>
                <a:lnTo>
                  <a:pt x="1289200" y="1961366"/>
                </a:lnTo>
                <a:lnTo>
                  <a:pt x="1254363" y="1925469"/>
                </a:lnTo>
                <a:lnTo>
                  <a:pt x="1220122" y="1888946"/>
                </a:lnTo>
                <a:lnTo>
                  <a:pt x="1186454" y="1851795"/>
                </a:lnTo>
                <a:lnTo>
                  <a:pt x="1153337" y="1814016"/>
                </a:lnTo>
                <a:lnTo>
                  <a:pt x="1120746" y="1775608"/>
                </a:lnTo>
                <a:lnTo>
                  <a:pt x="1088659" y="1736571"/>
                </a:lnTo>
                <a:lnTo>
                  <a:pt x="1057052" y="1696904"/>
                </a:lnTo>
                <a:lnTo>
                  <a:pt x="1025903" y="1656606"/>
                </a:lnTo>
                <a:lnTo>
                  <a:pt x="995188" y="1615677"/>
                </a:lnTo>
                <a:lnTo>
                  <a:pt x="964884" y="1574116"/>
                </a:lnTo>
                <a:lnTo>
                  <a:pt x="934968" y="1531923"/>
                </a:lnTo>
                <a:lnTo>
                  <a:pt x="905416" y="1489096"/>
                </a:lnTo>
                <a:lnTo>
                  <a:pt x="876207" y="1445635"/>
                </a:lnTo>
                <a:lnTo>
                  <a:pt x="847315" y="1401540"/>
                </a:lnTo>
                <a:lnTo>
                  <a:pt x="818719" y="1356809"/>
                </a:lnTo>
                <a:lnTo>
                  <a:pt x="790395" y="1311443"/>
                </a:lnTo>
                <a:lnTo>
                  <a:pt x="762320" y="1265440"/>
                </a:lnTo>
                <a:lnTo>
                  <a:pt x="734558" y="1221000"/>
                </a:lnTo>
                <a:lnTo>
                  <a:pt x="679517" y="1132192"/>
                </a:lnTo>
                <a:lnTo>
                  <a:pt x="625071" y="1043498"/>
                </a:lnTo>
                <a:lnTo>
                  <a:pt x="544392" y="910713"/>
                </a:lnTo>
                <a:lnTo>
                  <a:pt x="464731" y="778300"/>
                </a:lnTo>
                <a:lnTo>
                  <a:pt x="100732" y="167312"/>
                </a:lnTo>
                <a:lnTo>
                  <a:pt x="0" y="0"/>
                </a:lnTo>
                <a:lnTo>
                  <a:pt x="303360" y="0"/>
                </a:lnTo>
                <a:lnTo>
                  <a:pt x="2732230" y="35775"/>
                </a:lnTo>
                <a:lnTo>
                  <a:pt x="2691742" y="2798787"/>
                </a:lnTo>
                <a:close/>
              </a:path>
            </a:pathLst>
          </a:custGeom>
          <a:solidFill>
            <a:srgbClr val="9EC0FF"/>
          </a:solidFill>
        </p:spPr>
        <p:txBody>
          <a:bodyPr wrap="square" lIns="0" tIns="0" rIns="0" bIns="0" rtlCol="0"/>
          <a:lstStyle/>
          <a:p/>
        </p:txBody>
      </p:sp>
      <p:sp>
        <p:nvSpPr>
          <p:cNvPr id="19" name="bk object 19"/>
          <p:cNvSpPr/>
          <p:nvPr/>
        </p:nvSpPr>
        <p:spPr>
          <a:xfrm>
            <a:off x="10478785" y="3992943"/>
            <a:ext cx="1713230" cy="2865120"/>
          </a:xfrm>
          <a:custGeom>
            <a:avLst/>
            <a:gdLst/>
            <a:ahLst/>
            <a:cxnLst/>
            <a:rect l="l" t="t" r="r" b="b"/>
            <a:pathLst>
              <a:path w="1713229" h="2865120">
                <a:moveTo>
                  <a:pt x="1673102" y="2865056"/>
                </a:moveTo>
                <a:lnTo>
                  <a:pt x="0" y="2865056"/>
                </a:lnTo>
                <a:lnTo>
                  <a:pt x="4210" y="2846634"/>
                </a:lnTo>
                <a:lnTo>
                  <a:pt x="16196" y="2796582"/>
                </a:lnTo>
                <a:lnTo>
                  <a:pt x="28659" y="2746818"/>
                </a:lnTo>
                <a:lnTo>
                  <a:pt x="41595" y="2697339"/>
                </a:lnTo>
                <a:lnTo>
                  <a:pt x="55001" y="2648144"/>
                </a:lnTo>
                <a:lnTo>
                  <a:pt x="68872" y="2599229"/>
                </a:lnTo>
                <a:lnTo>
                  <a:pt x="83205" y="2550594"/>
                </a:lnTo>
                <a:lnTo>
                  <a:pt x="97996" y="2502236"/>
                </a:lnTo>
                <a:lnTo>
                  <a:pt x="113241" y="2454154"/>
                </a:lnTo>
                <a:lnTo>
                  <a:pt x="128936" y="2406345"/>
                </a:lnTo>
                <a:lnTo>
                  <a:pt x="145078" y="2358808"/>
                </a:lnTo>
                <a:lnTo>
                  <a:pt x="161661" y="2311541"/>
                </a:lnTo>
                <a:lnTo>
                  <a:pt x="178684" y="2264541"/>
                </a:lnTo>
                <a:lnTo>
                  <a:pt x="196141" y="2217807"/>
                </a:lnTo>
                <a:lnTo>
                  <a:pt x="214029" y="2171336"/>
                </a:lnTo>
                <a:lnTo>
                  <a:pt x="232344" y="2125128"/>
                </a:lnTo>
                <a:lnTo>
                  <a:pt x="251083" y="2079180"/>
                </a:lnTo>
                <a:lnTo>
                  <a:pt x="270241" y="2033489"/>
                </a:lnTo>
                <a:lnTo>
                  <a:pt x="289814" y="1988055"/>
                </a:lnTo>
                <a:lnTo>
                  <a:pt x="309799" y="1942875"/>
                </a:lnTo>
                <a:lnTo>
                  <a:pt x="330192" y="1897947"/>
                </a:lnTo>
                <a:lnTo>
                  <a:pt x="350989" y="1853269"/>
                </a:lnTo>
                <a:lnTo>
                  <a:pt x="372185" y="1808840"/>
                </a:lnTo>
                <a:lnTo>
                  <a:pt x="393779" y="1764656"/>
                </a:lnTo>
                <a:lnTo>
                  <a:pt x="415764" y="1720718"/>
                </a:lnTo>
                <a:lnTo>
                  <a:pt x="438138" y="1677022"/>
                </a:lnTo>
                <a:lnTo>
                  <a:pt x="460897" y="1633566"/>
                </a:lnTo>
                <a:lnTo>
                  <a:pt x="484037" y="1590349"/>
                </a:lnTo>
                <a:lnTo>
                  <a:pt x="507554" y="1547369"/>
                </a:lnTo>
                <a:lnTo>
                  <a:pt x="531444" y="1504624"/>
                </a:lnTo>
                <a:lnTo>
                  <a:pt x="555704" y="1462111"/>
                </a:lnTo>
                <a:lnTo>
                  <a:pt x="580328" y="1419829"/>
                </a:lnTo>
                <a:lnTo>
                  <a:pt x="605315" y="1377776"/>
                </a:lnTo>
                <a:lnTo>
                  <a:pt x="630659" y="1335951"/>
                </a:lnTo>
                <a:lnTo>
                  <a:pt x="656358" y="1294350"/>
                </a:lnTo>
                <a:lnTo>
                  <a:pt x="682406" y="1252972"/>
                </a:lnTo>
                <a:lnTo>
                  <a:pt x="708801" y="1211816"/>
                </a:lnTo>
                <a:lnTo>
                  <a:pt x="735538" y="1170879"/>
                </a:lnTo>
                <a:lnTo>
                  <a:pt x="762613" y="1130159"/>
                </a:lnTo>
                <a:lnTo>
                  <a:pt x="790023" y="1089654"/>
                </a:lnTo>
                <a:lnTo>
                  <a:pt x="817764" y="1049363"/>
                </a:lnTo>
                <a:lnTo>
                  <a:pt x="845832" y="1009284"/>
                </a:lnTo>
                <a:lnTo>
                  <a:pt x="874224" y="969413"/>
                </a:lnTo>
                <a:lnTo>
                  <a:pt x="902934" y="929751"/>
                </a:lnTo>
                <a:lnTo>
                  <a:pt x="931960" y="890294"/>
                </a:lnTo>
                <a:lnTo>
                  <a:pt x="961298" y="851041"/>
                </a:lnTo>
                <a:lnTo>
                  <a:pt x="990943" y="811990"/>
                </a:lnTo>
                <a:lnTo>
                  <a:pt x="1020892" y="773139"/>
                </a:lnTo>
                <a:lnTo>
                  <a:pt x="1051142" y="734486"/>
                </a:lnTo>
                <a:lnTo>
                  <a:pt x="1081687" y="696028"/>
                </a:lnTo>
                <a:lnTo>
                  <a:pt x="1112525" y="657765"/>
                </a:lnTo>
                <a:lnTo>
                  <a:pt x="1143652" y="619694"/>
                </a:lnTo>
                <a:lnTo>
                  <a:pt x="1175063" y="581813"/>
                </a:lnTo>
                <a:lnTo>
                  <a:pt x="1206755" y="544120"/>
                </a:lnTo>
                <a:lnTo>
                  <a:pt x="1238724" y="506613"/>
                </a:lnTo>
                <a:lnTo>
                  <a:pt x="1270965" y="469291"/>
                </a:lnTo>
                <a:lnTo>
                  <a:pt x="1303477" y="432152"/>
                </a:lnTo>
                <a:lnTo>
                  <a:pt x="1336253" y="395193"/>
                </a:lnTo>
                <a:lnTo>
                  <a:pt x="1369292" y="358412"/>
                </a:lnTo>
                <a:lnTo>
                  <a:pt x="1402588" y="321808"/>
                </a:lnTo>
                <a:lnTo>
                  <a:pt x="1436137" y="285379"/>
                </a:lnTo>
                <a:lnTo>
                  <a:pt x="1469937" y="249122"/>
                </a:lnTo>
                <a:lnTo>
                  <a:pt x="1503983" y="213036"/>
                </a:lnTo>
                <a:lnTo>
                  <a:pt x="1538272" y="177119"/>
                </a:lnTo>
                <a:lnTo>
                  <a:pt x="1572798" y="141369"/>
                </a:lnTo>
                <a:lnTo>
                  <a:pt x="1607560" y="105784"/>
                </a:lnTo>
                <a:lnTo>
                  <a:pt x="1642552" y="70362"/>
                </a:lnTo>
                <a:lnTo>
                  <a:pt x="1677771" y="35101"/>
                </a:lnTo>
                <a:lnTo>
                  <a:pt x="1713214" y="0"/>
                </a:lnTo>
                <a:lnTo>
                  <a:pt x="1673102" y="2865056"/>
                </a:lnTo>
                <a:close/>
              </a:path>
            </a:pathLst>
          </a:custGeom>
          <a:solidFill>
            <a:srgbClr val="6097FF"/>
          </a:solidFill>
        </p:spPr>
        <p:txBody>
          <a:bodyPr wrap="square" lIns="0" tIns="0" rIns="0" bIns="0" rtlCol="0"/>
          <a:lstStyle/>
          <a:p/>
        </p:txBody>
      </p:sp>
      <p:sp>
        <p:nvSpPr>
          <p:cNvPr id="2" name="Holder 2"/>
          <p:cNvSpPr>
            <a:spLocks noGrp="1"/>
          </p:cNvSpPr>
          <p:nvPr>
            <p:ph type="title"/>
          </p:nvPr>
        </p:nvSpPr>
        <p:spPr/>
        <p:txBody>
          <a:bodyPr lIns="0" tIns="0" rIns="0" bIns="0"/>
          <a:lstStyle>
            <a:lvl1pPr>
              <a:defRPr sz="3200" b="1" i="0">
                <a:solidFill>
                  <a:srgbClr val="252525"/>
                </a:solidFill>
                <a:latin typeface="宋体" panose="02010600030101010101" pitchFamily="2" charset="-122"/>
                <a:cs typeface="宋体" panose="02010600030101010101" pitchFamily="2"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897463"/>
            <a:ext cx="2717800" cy="1960880"/>
          </a:xfrm>
          <a:custGeom>
            <a:avLst/>
            <a:gdLst/>
            <a:ahLst/>
            <a:cxnLst/>
            <a:rect l="l" t="t" r="r" b="b"/>
            <a:pathLst>
              <a:path w="2717800" h="1960879">
                <a:moveTo>
                  <a:pt x="2717696" y="1960537"/>
                </a:moveTo>
                <a:lnTo>
                  <a:pt x="0" y="1960537"/>
                </a:lnTo>
                <a:lnTo>
                  <a:pt x="0" y="0"/>
                </a:lnTo>
                <a:lnTo>
                  <a:pt x="48791" y="8261"/>
                </a:lnTo>
                <a:lnTo>
                  <a:pt x="97556" y="17643"/>
                </a:lnTo>
                <a:lnTo>
                  <a:pt x="146273" y="28105"/>
                </a:lnTo>
                <a:lnTo>
                  <a:pt x="194925" y="39607"/>
                </a:lnTo>
                <a:lnTo>
                  <a:pt x="243494" y="52107"/>
                </a:lnTo>
                <a:lnTo>
                  <a:pt x="291959" y="65565"/>
                </a:lnTo>
                <a:lnTo>
                  <a:pt x="340304" y="79939"/>
                </a:lnTo>
                <a:lnTo>
                  <a:pt x="388509" y="95190"/>
                </a:lnTo>
                <a:lnTo>
                  <a:pt x="436556" y="111276"/>
                </a:lnTo>
                <a:lnTo>
                  <a:pt x="484425" y="128157"/>
                </a:lnTo>
                <a:lnTo>
                  <a:pt x="532099" y="145792"/>
                </a:lnTo>
                <a:lnTo>
                  <a:pt x="579559" y="164139"/>
                </a:lnTo>
                <a:lnTo>
                  <a:pt x="626786" y="183159"/>
                </a:lnTo>
                <a:lnTo>
                  <a:pt x="673761" y="202811"/>
                </a:lnTo>
                <a:lnTo>
                  <a:pt x="720466" y="223053"/>
                </a:lnTo>
                <a:lnTo>
                  <a:pt x="766882" y="243845"/>
                </a:lnTo>
                <a:lnTo>
                  <a:pt x="812990" y="265146"/>
                </a:lnTo>
                <a:lnTo>
                  <a:pt x="858773" y="286915"/>
                </a:lnTo>
                <a:lnTo>
                  <a:pt x="904211" y="309112"/>
                </a:lnTo>
                <a:lnTo>
                  <a:pt x="949285" y="331696"/>
                </a:lnTo>
                <a:lnTo>
                  <a:pt x="993977" y="354626"/>
                </a:lnTo>
                <a:lnTo>
                  <a:pt x="1038269" y="377861"/>
                </a:lnTo>
                <a:lnTo>
                  <a:pt x="1082141" y="401361"/>
                </a:lnTo>
                <a:lnTo>
                  <a:pt x="1125576" y="425084"/>
                </a:lnTo>
                <a:lnTo>
                  <a:pt x="1211057" y="473038"/>
                </a:lnTo>
                <a:lnTo>
                  <a:pt x="1294562" y="521397"/>
                </a:lnTo>
                <a:lnTo>
                  <a:pt x="1419549" y="595487"/>
                </a:lnTo>
                <a:lnTo>
                  <a:pt x="1462740" y="621740"/>
                </a:lnTo>
                <a:lnTo>
                  <a:pt x="1505511" y="648590"/>
                </a:lnTo>
                <a:lnTo>
                  <a:pt x="1547857" y="676030"/>
                </a:lnTo>
                <a:lnTo>
                  <a:pt x="1589772" y="704056"/>
                </a:lnTo>
                <a:lnTo>
                  <a:pt x="1631251" y="732662"/>
                </a:lnTo>
                <a:lnTo>
                  <a:pt x="1672289" y="761842"/>
                </a:lnTo>
                <a:lnTo>
                  <a:pt x="1712880" y="791590"/>
                </a:lnTo>
                <a:lnTo>
                  <a:pt x="1753019" y="821902"/>
                </a:lnTo>
                <a:lnTo>
                  <a:pt x="1792701" y="852771"/>
                </a:lnTo>
                <a:lnTo>
                  <a:pt x="1831920" y="884192"/>
                </a:lnTo>
                <a:lnTo>
                  <a:pt x="1870670" y="916159"/>
                </a:lnTo>
                <a:lnTo>
                  <a:pt x="1908947" y="948666"/>
                </a:lnTo>
                <a:lnTo>
                  <a:pt x="1946745" y="981709"/>
                </a:lnTo>
                <a:lnTo>
                  <a:pt x="1984058" y="1015282"/>
                </a:lnTo>
                <a:lnTo>
                  <a:pt x="2020882" y="1049378"/>
                </a:lnTo>
                <a:lnTo>
                  <a:pt x="2057211" y="1083993"/>
                </a:lnTo>
                <a:lnTo>
                  <a:pt x="2093039" y="1119121"/>
                </a:lnTo>
                <a:lnTo>
                  <a:pt x="2128361" y="1154756"/>
                </a:lnTo>
                <a:lnTo>
                  <a:pt x="2163173" y="1190893"/>
                </a:lnTo>
                <a:lnTo>
                  <a:pt x="2197467" y="1227525"/>
                </a:lnTo>
                <a:lnTo>
                  <a:pt x="2231240" y="1264649"/>
                </a:lnTo>
                <a:lnTo>
                  <a:pt x="2264485" y="1302257"/>
                </a:lnTo>
                <a:lnTo>
                  <a:pt x="2297198" y="1340344"/>
                </a:lnTo>
                <a:lnTo>
                  <a:pt x="2329373" y="1378906"/>
                </a:lnTo>
                <a:lnTo>
                  <a:pt x="2361004" y="1417935"/>
                </a:lnTo>
                <a:lnTo>
                  <a:pt x="2392086" y="1457427"/>
                </a:lnTo>
                <a:lnTo>
                  <a:pt x="2422614" y="1497377"/>
                </a:lnTo>
                <a:lnTo>
                  <a:pt x="2452583" y="1537777"/>
                </a:lnTo>
                <a:lnTo>
                  <a:pt x="2481987" y="1578624"/>
                </a:lnTo>
                <a:lnTo>
                  <a:pt x="2510821" y="1619911"/>
                </a:lnTo>
                <a:lnTo>
                  <a:pt x="2539078" y="1661632"/>
                </a:lnTo>
                <a:lnTo>
                  <a:pt x="2566755" y="1703783"/>
                </a:lnTo>
                <a:lnTo>
                  <a:pt x="2593846" y="1746358"/>
                </a:lnTo>
                <a:lnTo>
                  <a:pt x="2620344" y="1789350"/>
                </a:lnTo>
                <a:lnTo>
                  <a:pt x="2646246" y="1832755"/>
                </a:lnTo>
                <a:lnTo>
                  <a:pt x="2671545" y="1876566"/>
                </a:lnTo>
                <a:lnTo>
                  <a:pt x="2696236" y="1920779"/>
                </a:lnTo>
                <a:lnTo>
                  <a:pt x="2717696" y="1960537"/>
                </a:lnTo>
                <a:close/>
              </a:path>
            </a:pathLst>
          </a:custGeom>
          <a:solidFill>
            <a:srgbClr val="8FB6FF"/>
          </a:solidFill>
        </p:spPr>
        <p:txBody>
          <a:bodyPr wrap="square" lIns="0" tIns="0" rIns="0" bIns="0" rtlCol="0"/>
          <a:lstStyle/>
          <a:p/>
        </p:txBody>
      </p:sp>
      <p:sp>
        <p:nvSpPr>
          <p:cNvPr id="17" name="bk object 17"/>
          <p:cNvSpPr/>
          <p:nvPr/>
        </p:nvSpPr>
        <p:spPr>
          <a:xfrm>
            <a:off x="0" y="3735095"/>
            <a:ext cx="3324860" cy="3122930"/>
          </a:xfrm>
          <a:custGeom>
            <a:avLst/>
            <a:gdLst/>
            <a:ahLst/>
            <a:cxnLst/>
            <a:rect l="l" t="t" r="r" b="b"/>
            <a:pathLst>
              <a:path w="3324860" h="3122929">
                <a:moveTo>
                  <a:pt x="3324515" y="3122904"/>
                </a:moveTo>
                <a:lnTo>
                  <a:pt x="3077397" y="3122904"/>
                </a:lnTo>
                <a:lnTo>
                  <a:pt x="3055876" y="3082954"/>
                </a:lnTo>
                <a:lnTo>
                  <a:pt x="3031202" y="3038516"/>
                </a:lnTo>
                <a:lnTo>
                  <a:pt x="3005986" y="2994434"/>
                </a:lnTo>
                <a:lnTo>
                  <a:pt x="2980233" y="2950713"/>
                </a:lnTo>
                <a:lnTo>
                  <a:pt x="2953946" y="2907355"/>
                </a:lnTo>
                <a:lnTo>
                  <a:pt x="2927130" y="2864367"/>
                </a:lnTo>
                <a:lnTo>
                  <a:pt x="2899789" y="2821752"/>
                </a:lnTo>
                <a:lnTo>
                  <a:pt x="2871928" y="2779515"/>
                </a:lnTo>
                <a:lnTo>
                  <a:pt x="2843550" y="2737660"/>
                </a:lnTo>
                <a:lnTo>
                  <a:pt x="2814660" y="2696192"/>
                </a:lnTo>
                <a:lnTo>
                  <a:pt x="2785262" y="2655114"/>
                </a:lnTo>
                <a:lnTo>
                  <a:pt x="2755360" y="2614432"/>
                </a:lnTo>
                <a:lnTo>
                  <a:pt x="2724958" y="2574150"/>
                </a:lnTo>
                <a:lnTo>
                  <a:pt x="2694061" y="2534272"/>
                </a:lnTo>
                <a:lnTo>
                  <a:pt x="2662674" y="2494802"/>
                </a:lnTo>
                <a:lnTo>
                  <a:pt x="2630799" y="2455745"/>
                </a:lnTo>
                <a:lnTo>
                  <a:pt x="2598442" y="2417106"/>
                </a:lnTo>
                <a:lnTo>
                  <a:pt x="2565607" y="2378888"/>
                </a:lnTo>
                <a:lnTo>
                  <a:pt x="2532297" y="2341096"/>
                </a:lnTo>
                <a:lnTo>
                  <a:pt x="2498518" y="2303735"/>
                </a:lnTo>
                <a:lnTo>
                  <a:pt x="2464273" y="2266809"/>
                </a:lnTo>
                <a:lnTo>
                  <a:pt x="2429567" y="2230323"/>
                </a:lnTo>
                <a:lnTo>
                  <a:pt x="2394403" y="2194280"/>
                </a:lnTo>
                <a:lnTo>
                  <a:pt x="2358787" y="2158685"/>
                </a:lnTo>
                <a:lnTo>
                  <a:pt x="2322722" y="2123543"/>
                </a:lnTo>
                <a:lnTo>
                  <a:pt x="2286213" y="2088857"/>
                </a:lnTo>
                <a:lnTo>
                  <a:pt x="2249263" y="2054633"/>
                </a:lnTo>
                <a:lnTo>
                  <a:pt x="2211878" y="2020875"/>
                </a:lnTo>
                <a:lnTo>
                  <a:pt x="2174061" y="1987587"/>
                </a:lnTo>
                <a:lnTo>
                  <a:pt x="2135816" y="1954773"/>
                </a:lnTo>
                <a:lnTo>
                  <a:pt x="2097148" y="1922439"/>
                </a:lnTo>
                <a:lnTo>
                  <a:pt x="2058062" y="1890587"/>
                </a:lnTo>
                <a:lnTo>
                  <a:pt x="2018560" y="1859224"/>
                </a:lnTo>
                <a:lnTo>
                  <a:pt x="1978648" y="1828352"/>
                </a:lnTo>
                <a:lnTo>
                  <a:pt x="1938330" y="1797977"/>
                </a:lnTo>
                <a:lnTo>
                  <a:pt x="1897610" y="1768103"/>
                </a:lnTo>
                <a:lnTo>
                  <a:pt x="1856492" y="1738734"/>
                </a:lnTo>
                <a:lnTo>
                  <a:pt x="1814980" y="1709875"/>
                </a:lnTo>
                <a:lnTo>
                  <a:pt x="1773079" y="1681531"/>
                </a:lnTo>
                <a:lnTo>
                  <a:pt x="1730793" y="1653704"/>
                </a:lnTo>
                <a:lnTo>
                  <a:pt x="1688126" y="1626401"/>
                </a:lnTo>
                <a:lnTo>
                  <a:pt x="1645083" y="1599625"/>
                </a:lnTo>
                <a:lnTo>
                  <a:pt x="1601667" y="1573381"/>
                </a:lnTo>
                <a:lnTo>
                  <a:pt x="1476709" y="1499284"/>
                </a:lnTo>
                <a:lnTo>
                  <a:pt x="1393647" y="1450931"/>
                </a:lnTo>
                <a:lnTo>
                  <a:pt x="1308813" y="1402868"/>
                </a:lnTo>
                <a:lnTo>
                  <a:pt x="1222323" y="1355348"/>
                </a:lnTo>
                <a:lnTo>
                  <a:pt x="1134286" y="1308623"/>
                </a:lnTo>
                <a:lnTo>
                  <a:pt x="1089736" y="1285643"/>
                </a:lnTo>
                <a:lnTo>
                  <a:pt x="1044838" y="1262954"/>
                </a:lnTo>
                <a:lnTo>
                  <a:pt x="999613" y="1240592"/>
                </a:lnTo>
                <a:lnTo>
                  <a:pt x="954075" y="1218587"/>
                </a:lnTo>
                <a:lnTo>
                  <a:pt x="908239" y="1196972"/>
                </a:lnTo>
                <a:lnTo>
                  <a:pt x="862120" y="1175778"/>
                </a:lnTo>
                <a:lnTo>
                  <a:pt x="815732" y="1155038"/>
                </a:lnTo>
                <a:lnTo>
                  <a:pt x="769089" y="1134781"/>
                </a:lnTo>
                <a:lnTo>
                  <a:pt x="722205" y="1115042"/>
                </a:lnTo>
                <a:lnTo>
                  <a:pt x="675097" y="1095850"/>
                </a:lnTo>
                <a:lnTo>
                  <a:pt x="627777" y="1077239"/>
                </a:lnTo>
                <a:lnTo>
                  <a:pt x="580260" y="1059239"/>
                </a:lnTo>
                <a:lnTo>
                  <a:pt x="532562" y="1041882"/>
                </a:lnTo>
                <a:lnTo>
                  <a:pt x="484695" y="1025200"/>
                </a:lnTo>
                <a:lnTo>
                  <a:pt x="436676" y="1009226"/>
                </a:lnTo>
                <a:lnTo>
                  <a:pt x="388518" y="993989"/>
                </a:lnTo>
                <a:lnTo>
                  <a:pt x="340235" y="979523"/>
                </a:lnTo>
                <a:lnTo>
                  <a:pt x="291843" y="965858"/>
                </a:lnTo>
                <a:lnTo>
                  <a:pt x="243356" y="953027"/>
                </a:lnTo>
                <a:lnTo>
                  <a:pt x="194788" y="941062"/>
                </a:lnTo>
                <a:lnTo>
                  <a:pt x="146154" y="929993"/>
                </a:lnTo>
                <a:lnTo>
                  <a:pt x="97468" y="919853"/>
                </a:lnTo>
                <a:lnTo>
                  <a:pt x="48745" y="910674"/>
                </a:lnTo>
                <a:lnTo>
                  <a:pt x="0" y="902487"/>
                </a:lnTo>
                <a:lnTo>
                  <a:pt x="0" y="0"/>
                </a:lnTo>
                <a:lnTo>
                  <a:pt x="46720" y="19496"/>
                </a:lnTo>
                <a:lnTo>
                  <a:pt x="93200" y="39357"/>
                </a:lnTo>
                <a:lnTo>
                  <a:pt x="139438" y="59581"/>
                </a:lnTo>
                <a:lnTo>
                  <a:pt x="185434" y="80165"/>
                </a:lnTo>
                <a:lnTo>
                  <a:pt x="231189" y="101107"/>
                </a:lnTo>
                <a:lnTo>
                  <a:pt x="276702" y="122404"/>
                </a:lnTo>
                <a:lnTo>
                  <a:pt x="321974" y="144056"/>
                </a:lnTo>
                <a:lnTo>
                  <a:pt x="367003" y="166058"/>
                </a:lnTo>
                <a:lnTo>
                  <a:pt x="411791" y="188410"/>
                </a:lnTo>
                <a:lnTo>
                  <a:pt x="456337" y="211108"/>
                </a:lnTo>
                <a:lnTo>
                  <a:pt x="500641" y="234151"/>
                </a:lnTo>
                <a:lnTo>
                  <a:pt x="544702" y="257537"/>
                </a:lnTo>
                <a:lnTo>
                  <a:pt x="588522" y="281262"/>
                </a:lnTo>
                <a:lnTo>
                  <a:pt x="632099" y="305326"/>
                </a:lnTo>
                <a:lnTo>
                  <a:pt x="675434" y="329725"/>
                </a:lnTo>
                <a:lnTo>
                  <a:pt x="718527" y="354458"/>
                </a:lnTo>
                <a:lnTo>
                  <a:pt x="761377" y="379521"/>
                </a:lnTo>
                <a:lnTo>
                  <a:pt x="803984" y="404914"/>
                </a:lnTo>
                <a:lnTo>
                  <a:pt x="846349" y="430634"/>
                </a:lnTo>
                <a:lnTo>
                  <a:pt x="888472" y="456678"/>
                </a:lnTo>
                <a:lnTo>
                  <a:pt x="930351" y="483045"/>
                </a:lnTo>
                <a:lnTo>
                  <a:pt x="971988" y="509731"/>
                </a:lnTo>
                <a:lnTo>
                  <a:pt x="1013382" y="536736"/>
                </a:lnTo>
                <a:lnTo>
                  <a:pt x="1054533" y="564056"/>
                </a:lnTo>
                <a:lnTo>
                  <a:pt x="1095441" y="591689"/>
                </a:lnTo>
                <a:lnTo>
                  <a:pt x="1136106" y="619634"/>
                </a:lnTo>
                <a:lnTo>
                  <a:pt x="1176527" y="647887"/>
                </a:lnTo>
                <a:lnTo>
                  <a:pt x="1216706" y="676447"/>
                </a:lnTo>
                <a:lnTo>
                  <a:pt x="1256641" y="705312"/>
                </a:lnTo>
                <a:lnTo>
                  <a:pt x="1296333" y="734479"/>
                </a:lnTo>
                <a:lnTo>
                  <a:pt x="1335781" y="763946"/>
                </a:lnTo>
                <a:lnTo>
                  <a:pt x="1374986" y="793711"/>
                </a:lnTo>
                <a:lnTo>
                  <a:pt x="1413947" y="823771"/>
                </a:lnTo>
                <a:lnTo>
                  <a:pt x="1452665" y="854124"/>
                </a:lnTo>
                <a:lnTo>
                  <a:pt x="1491139" y="884769"/>
                </a:lnTo>
                <a:lnTo>
                  <a:pt x="1529369" y="915702"/>
                </a:lnTo>
                <a:lnTo>
                  <a:pt x="1567355" y="946923"/>
                </a:lnTo>
                <a:lnTo>
                  <a:pt x="1605097" y="978427"/>
                </a:lnTo>
                <a:lnTo>
                  <a:pt x="1642595" y="1010214"/>
                </a:lnTo>
                <a:lnTo>
                  <a:pt x="1679850" y="1042280"/>
                </a:lnTo>
                <a:lnTo>
                  <a:pt x="1716860" y="1074624"/>
                </a:lnTo>
                <a:lnTo>
                  <a:pt x="1753625" y="1107244"/>
                </a:lnTo>
                <a:lnTo>
                  <a:pt x="1790147" y="1140137"/>
                </a:lnTo>
                <a:lnTo>
                  <a:pt x="1826424" y="1173301"/>
                </a:lnTo>
                <a:lnTo>
                  <a:pt x="1862457" y="1206734"/>
                </a:lnTo>
                <a:lnTo>
                  <a:pt x="1898245" y="1240433"/>
                </a:lnTo>
                <a:lnTo>
                  <a:pt x="1933789" y="1274397"/>
                </a:lnTo>
                <a:lnTo>
                  <a:pt x="1969091" y="1308626"/>
                </a:lnTo>
                <a:lnTo>
                  <a:pt x="2004142" y="1343108"/>
                </a:lnTo>
                <a:lnTo>
                  <a:pt x="2038952" y="1377851"/>
                </a:lnTo>
                <a:lnTo>
                  <a:pt x="2073516" y="1412850"/>
                </a:lnTo>
                <a:lnTo>
                  <a:pt x="2107836" y="1448102"/>
                </a:lnTo>
                <a:lnTo>
                  <a:pt x="2141911" y="1483604"/>
                </a:lnTo>
                <a:lnTo>
                  <a:pt x="2175740" y="1519356"/>
                </a:lnTo>
                <a:lnTo>
                  <a:pt x="2209325" y="1555354"/>
                </a:lnTo>
                <a:lnTo>
                  <a:pt x="2242664" y="1591596"/>
                </a:lnTo>
                <a:lnTo>
                  <a:pt x="2275758" y="1628080"/>
                </a:lnTo>
                <a:lnTo>
                  <a:pt x="2308607" y="1664804"/>
                </a:lnTo>
                <a:lnTo>
                  <a:pt x="2341210" y="1701765"/>
                </a:lnTo>
                <a:lnTo>
                  <a:pt x="2373568" y="1738962"/>
                </a:lnTo>
                <a:lnTo>
                  <a:pt x="2405680" y="1776392"/>
                </a:lnTo>
                <a:lnTo>
                  <a:pt x="2437547" y="1814053"/>
                </a:lnTo>
                <a:lnTo>
                  <a:pt x="2469168" y="1851942"/>
                </a:lnTo>
                <a:lnTo>
                  <a:pt x="2500543" y="1890058"/>
                </a:lnTo>
                <a:lnTo>
                  <a:pt x="2531672" y="1928398"/>
                </a:lnTo>
                <a:lnTo>
                  <a:pt x="2562555" y="1966959"/>
                </a:lnTo>
                <a:lnTo>
                  <a:pt x="2593193" y="2005741"/>
                </a:lnTo>
                <a:lnTo>
                  <a:pt x="2623584" y="2044740"/>
                </a:lnTo>
                <a:lnTo>
                  <a:pt x="2653729" y="2083954"/>
                </a:lnTo>
                <a:lnTo>
                  <a:pt x="2683748" y="2123543"/>
                </a:lnTo>
                <a:lnTo>
                  <a:pt x="2713281" y="2163020"/>
                </a:lnTo>
                <a:lnTo>
                  <a:pt x="2742687" y="2202866"/>
                </a:lnTo>
                <a:lnTo>
                  <a:pt x="2771847" y="2242919"/>
                </a:lnTo>
                <a:lnTo>
                  <a:pt x="2800760" y="2283176"/>
                </a:lnTo>
                <a:lnTo>
                  <a:pt x="2829427" y="2323635"/>
                </a:lnTo>
                <a:lnTo>
                  <a:pt x="2857847" y="2364294"/>
                </a:lnTo>
                <a:lnTo>
                  <a:pt x="2886021" y="2405150"/>
                </a:lnTo>
                <a:lnTo>
                  <a:pt x="2913948" y="2446201"/>
                </a:lnTo>
                <a:lnTo>
                  <a:pt x="2941628" y="2487445"/>
                </a:lnTo>
                <a:lnTo>
                  <a:pt x="2969061" y="2528880"/>
                </a:lnTo>
                <a:lnTo>
                  <a:pt x="2996247" y="2570503"/>
                </a:lnTo>
                <a:lnTo>
                  <a:pt x="3023186" y="2612313"/>
                </a:lnTo>
                <a:lnTo>
                  <a:pt x="3049878" y="2654306"/>
                </a:lnTo>
                <a:lnTo>
                  <a:pt x="3076322" y="2696482"/>
                </a:lnTo>
                <a:lnTo>
                  <a:pt x="3102520" y="2738837"/>
                </a:lnTo>
                <a:lnTo>
                  <a:pt x="3128470" y="2781369"/>
                </a:lnTo>
                <a:lnTo>
                  <a:pt x="3154173" y="2824076"/>
                </a:lnTo>
                <a:lnTo>
                  <a:pt x="3179628" y="2866956"/>
                </a:lnTo>
                <a:lnTo>
                  <a:pt x="3204835" y="2910007"/>
                </a:lnTo>
                <a:lnTo>
                  <a:pt x="3229795" y="2953226"/>
                </a:lnTo>
                <a:lnTo>
                  <a:pt x="3254508" y="2996612"/>
                </a:lnTo>
                <a:lnTo>
                  <a:pt x="3278973" y="3040161"/>
                </a:lnTo>
                <a:lnTo>
                  <a:pt x="3303189" y="3083872"/>
                </a:lnTo>
                <a:lnTo>
                  <a:pt x="3324515" y="3122904"/>
                </a:lnTo>
                <a:close/>
              </a:path>
            </a:pathLst>
          </a:custGeom>
          <a:solidFill>
            <a:srgbClr val="386FD5">
              <a:alpha val="5899"/>
            </a:srgbClr>
          </a:solidFill>
        </p:spPr>
        <p:txBody>
          <a:bodyPr wrap="square" lIns="0" tIns="0" rIns="0" bIns="0" rtlCol="0"/>
          <a:lstStyle/>
          <a:p/>
        </p:txBody>
      </p:sp>
      <p:sp>
        <p:nvSpPr>
          <p:cNvPr id="18" name="bk object 18"/>
          <p:cNvSpPr/>
          <p:nvPr/>
        </p:nvSpPr>
        <p:spPr>
          <a:xfrm>
            <a:off x="9459769" y="0"/>
            <a:ext cx="2732405" cy="2799080"/>
          </a:xfrm>
          <a:custGeom>
            <a:avLst/>
            <a:gdLst/>
            <a:ahLst/>
            <a:cxnLst/>
            <a:rect l="l" t="t" r="r" b="b"/>
            <a:pathLst>
              <a:path w="2732404" h="2799080">
                <a:moveTo>
                  <a:pt x="2691742" y="2798787"/>
                </a:moveTo>
                <a:lnTo>
                  <a:pt x="2644816" y="2786099"/>
                </a:lnTo>
                <a:lnTo>
                  <a:pt x="2597788" y="2772031"/>
                </a:lnTo>
                <a:lnTo>
                  <a:pt x="2550708" y="2756653"/>
                </a:lnTo>
                <a:lnTo>
                  <a:pt x="2503625" y="2740040"/>
                </a:lnTo>
                <a:lnTo>
                  <a:pt x="2456591" y="2722264"/>
                </a:lnTo>
                <a:lnTo>
                  <a:pt x="2409655" y="2703396"/>
                </a:lnTo>
                <a:lnTo>
                  <a:pt x="2362869" y="2683510"/>
                </a:lnTo>
                <a:lnTo>
                  <a:pt x="2316280" y="2662678"/>
                </a:lnTo>
                <a:lnTo>
                  <a:pt x="2269942" y="2640973"/>
                </a:lnTo>
                <a:lnTo>
                  <a:pt x="2223902" y="2618467"/>
                </a:lnTo>
                <a:lnTo>
                  <a:pt x="2178212" y="2595233"/>
                </a:lnTo>
                <a:lnTo>
                  <a:pt x="2132921" y="2571343"/>
                </a:lnTo>
                <a:lnTo>
                  <a:pt x="2088080" y="2546869"/>
                </a:lnTo>
                <a:lnTo>
                  <a:pt x="2043740" y="2521885"/>
                </a:lnTo>
                <a:lnTo>
                  <a:pt x="1999950" y="2496462"/>
                </a:lnTo>
                <a:lnTo>
                  <a:pt x="1956760" y="2470673"/>
                </a:lnTo>
                <a:lnTo>
                  <a:pt x="1914221" y="2444591"/>
                </a:lnTo>
                <a:lnTo>
                  <a:pt x="1872383" y="2418288"/>
                </a:lnTo>
                <a:lnTo>
                  <a:pt x="1831296" y="2391837"/>
                </a:lnTo>
                <a:lnTo>
                  <a:pt x="1791010" y="2365310"/>
                </a:lnTo>
                <a:lnTo>
                  <a:pt x="1751576" y="2338780"/>
                </a:lnTo>
                <a:lnTo>
                  <a:pt x="1713043" y="2312319"/>
                </a:lnTo>
                <a:lnTo>
                  <a:pt x="1633389" y="2256336"/>
                </a:lnTo>
                <a:lnTo>
                  <a:pt x="1592143" y="2226051"/>
                </a:lnTo>
                <a:lnTo>
                  <a:pt x="1551701" y="2195146"/>
                </a:lnTo>
                <a:lnTo>
                  <a:pt x="1512042" y="2163619"/>
                </a:lnTo>
                <a:lnTo>
                  <a:pt x="1473140" y="2131470"/>
                </a:lnTo>
                <a:lnTo>
                  <a:pt x="1434974" y="2098697"/>
                </a:lnTo>
                <a:lnTo>
                  <a:pt x="1397520" y="2065302"/>
                </a:lnTo>
                <a:lnTo>
                  <a:pt x="1360756" y="2031282"/>
                </a:lnTo>
                <a:lnTo>
                  <a:pt x="1324656" y="1996637"/>
                </a:lnTo>
                <a:lnTo>
                  <a:pt x="1289200" y="1961366"/>
                </a:lnTo>
                <a:lnTo>
                  <a:pt x="1254363" y="1925469"/>
                </a:lnTo>
                <a:lnTo>
                  <a:pt x="1220122" y="1888946"/>
                </a:lnTo>
                <a:lnTo>
                  <a:pt x="1186454" y="1851795"/>
                </a:lnTo>
                <a:lnTo>
                  <a:pt x="1153337" y="1814016"/>
                </a:lnTo>
                <a:lnTo>
                  <a:pt x="1120746" y="1775608"/>
                </a:lnTo>
                <a:lnTo>
                  <a:pt x="1088659" y="1736571"/>
                </a:lnTo>
                <a:lnTo>
                  <a:pt x="1057052" y="1696904"/>
                </a:lnTo>
                <a:lnTo>
                  <a:pt x="1025903" y="1656606"/>
                </a:lnTo>
                <a:lnTo>
                  <a:pt x="995188" y="1615677"/>
                </a:lnTo>
                <a:lnTo>
                  <a:pt x="964884" y="1574116"/>
                </a:lnTo>
                <a:lnTo>
                  <a:pt x="934968" y="1531923"/>
                </a:lnTo>
                <a:lnTo>
                  <a:pt x="905416" y="1489096"/>
                </a:lnTo>
                <a:lnTo>
                  <a:pt x="876207" y="1445635"/>
                </a:lnTo>
                <a:lnTo>
                  <a:pt x="847315" y="1401540"/>
                </a:lnTo>
                <a:lnTo>
                  <a:pt x="818719" y="1356809"/>
                </a:lnTo>
                <a:lnTo>
                  <a:pt x="790395" y="1311443"/>
                </a:lnTo>
                <a:lnTo>
                  <a:pt x="762320" y="1265440"/>
                </a:lnTo>
                <a:lnTo>
                  <a:pt x="734558" y="1221000"/>
                </a:lnTo>
                <a:lnTo>
                  <a:pt x="679517" y="1132192"/>
                </a:lnTo>
                <a:lnTo>
                  <a:pt x="625071" y="1043498"/>
                </a:lnTo>
                <a:lnTo>
                  <a:pt x="544392" y="910713"/>
                </a:lnTo>
                <a:lnTo>
                  <a:pt x="464731" y="778300"/>
                </a:lnTo>
                <a:lnTo>
                  <a:pt x="100732" y="167312"/>
                </a:lnTo>
                <a:lnTo>
                  <a:pt x="0" y="0"/>
                </a:lnTo>
                <a:lnTo>
                  <a:pt x="303360" y="0"/>
                </a:lnTo>
                <a:lnTo>
                  <a:pt x="2732230" y="35775"/>
                </a:lnTo>
                <a:lnTo>
                  <a:pt x="2691742" y="2798787"/>
                </a:lnTo>
                <a:close/>
              </a:path>
            </a:pathLst>
          </a:custGeom>
          <a:solidFill>
            <a:srgbClr val="9EC0FF"/>
          </a:solidFill>
        </p:spPr>
        <p:txBody>
          <a:bodyPr wrap="square" lIns="0" tIns="0" rIns="0" bIns="0" rtlCol="0"/>
          <a:lstStyle/>
          <a:p/>
        </p:txBody>
      </p:sp>
      <p:sp>
        <p:nvSpPr>
          <p:cNvPr id="19" name="bk object 19"/>
          <p:cNvSpPr/>
          <p:nvPr/>
        </p:nvSpPr>
        <p:spPr>
          <a:xfrm>
            <a:off x="10478785" y="3992943"/>
            <a:ext cx="1713230" cy="2865120"/>
          </a:xfrm>
          <a:custGeom>
            <a:avLst/>
            <a:gdLst/>
            <a:ahLst/>
            <a:cxnLst/>
            <a:rect l="l" t="t" r="r" b="b"/>
            <a:pathLst>
              <a:path w="1713229" h="2865120">
                <a:moveTo>
                  <a:pt x="1673102" y="2865056"/>
                </a:moveTo>
                <a:lnTo>
                  <a:pt x="0" y="2865056"/>
                </a:lnTo>
                <a:lnTo>
                  <a:pt x="4210" y="2846634"/>
                </a:lnTo>
                <a:lnTo>
                  <a:pt x="16196" y="2796582"/>
                </a:lnTo>
                <a:lnTo>
                  <a:pt x="28659" y="2746818"/>
                </a:lnTo>
                <a:lnTo>
                  <a:pt x="41595" y="2697339"/>
                </a:lnTo>
                <a:lnTo>
                  <a:pt x="55001" y="2648144"/>
                </a:lnTo>
                <a:lnTo>
                  <a:pt x="68872" y="2599229"/>
                </a:lnTo>
                <a:lnTo>
                  <a:pt x="83205" y="2550594"/>
                </a:lnTo>
                <a:lnTo>
                  <a:pt x="97996" y="2502236"/>
                </a:lnTo>
                <a:lnTo>
                  <a:pt x="113241" y="2454154"/>
                </a:lnTo>
                <a:lnTo>
                  <a:pt x="128936" y="2406345"/>
                </a:lnTo>
                <a:lnTo>
                  <a:pt x="145078" y="2358808"/>
                </a:lnTo>
                <a:lnTo>
                  <a:pt x="161661" y="2311541"/>
                </a:lnTo>
                <a:lnTo>
                  <a:pt x="178684" y="2264541"/>
                </a:lnTo>
                <a:lnTo>
                  <a:pt x="196141" y="2217807"/>
                </a:lnTo>
                <a:lnTo>
                  <a:pt x="214029" y="2171336"/>
                </a:lnTo>
                <a:lnTo>
                  <a:pt x="232344" y="2125128"/>
                </a:lnTo>
                <a:lnTo>
                  <a:pt x="251083" y="2079180"/>
                </a:lnTo>
                <a:lnTo>
                  <a:pt x="270241" y="2033489"/>
                </a:lnTo>
                <a:lnTo>
                  <a:pt x="289814" y="1988055"/>
                </a:lnTo>
                <a:lnTo>
                  <a:pt x="309799" y="1942875"/>
                </a:lnTo>
                <a:lnTo>
                  <a:pt x="330192" y="1897947"/>
                </a:lnTo>
                <a:lnTo>
                  <a:pt x="350989" y="1853269"/>
                </a:lnTo>
                <a:lnTo>
                  <a:pt x="372185" y="1808840"/>
                </a:lnTo>
                <a:lnTo>
                  <a:pt x="393779" y="1764656"/>
                </a:lnTo>
                <a:lnTo>
                  <a:pt x="415764" y="1720718"/>
                </a:lnTo>
                <a:lnTo>
                  <a:pt x="438138" y="1677022"/>
                </a:lnTo>
                <a:lnTo>
                  <a:pt x="460897" y="1633566"/>
                </a:lnTo>
                <a:lnTo>
                  <a:pt x="484037" y="1590349"/>
                </a:lnTo>
                <a:lnTo>
                  <a:pt x="507554" y="1547369"/>
                </a:lnTo>
                <a:lnTo>
                  <a:pt x="531444" y="1504624"/>
                </a:lnTo>
                <a:lnTo>
                  <a:pt x="555704" y="1462111"/>
                </a:lnTo>
                <a:lnTo>
                  <a:pt x="580328" y="1419829"/>
                </a:lnTo>
                <a:lnTo>
                  <a:pt x="605315" y="1377776"/>
                </a:lnTo>
                <a:lnTo>
                  <a:pt x="630659" y="1335951"/>
                </a:lnTo>
                <a:lnTo>
                  <a:pt x="656358" y="1294350"/>
                </a:lnTo>
                <a:lnTo>
                  <a:pt x="682406" y="1252972"/>
                </a:lnTo>
                <a:lnTo>
                  <a:pt x="708801" y="1211816"/>
                </a:lnTo>
                <a:lnTo>
                  <a:pt x="735538" y="1170879"/>
                </a:lnTo>
                <a:lnTo>
                  <a:pt x="762613" y="1130159"/>
                </a:lnTo>
                <a:lnTo>
                  <a:pt x="790023" y="1089654"/>
                </a:lnTo>
                <a:lnTo>
                  <a:pt x="817764" y="1049363"/>
                </a:lnTo>
                <a:lnTo>
                  <a:pt x="845832" y="1009284"/>
                </a:lnTo>
                <a:lnTo>
                  <a:pt x="874224" y="969413"/>
                </a:lnTo>
                <a:lnTo>
                  <a:pt x="902934" y="929751"/>
                </a:lnTo>
                <a:lnTo>
                  <a:pt x="931960" y="890294"/>
                </a:lnTo>
                <a:lnTo>
                  <a:pt x="961298" y="851041"/>
                </a:lnTo>
                <a:lnTo>
                  <a:pt x="990943" y="811990"/>
                </a:lnTo>
                <a:lnTo>
                  <a:pt x="1020892" y="773139"/>
                </a:lnTo>
                <a:lnTo>
                  <a:pt x="1051142" y="734486"/>
                </a:lnTo>
                <a:lnTo>
                  <a:pt x="1081687" y="696028"/>
                </a:lnTo>
                <a:lnTo>
                  <a:pt x="1112525" y="657765"/>
                </a:lnTo>
                <a:lnTo>
                  <a:pt x="1143652" y="619694"/>
                </a:lnTo>
                <a:lnTo>
                  <a:pt x="1175063" y="581813"/>
                </a:lnTo>
                <a:lnTo>
                  <a:pt x="1206755" y="544120"/>
                </a:lnTo>
                <a:lnTo>
                  <a:pt x="1238724" y="506613"/>
                </a:lnTo>
                <a:lnTo>
                  <a:pt x="1270965" y="469291"/>
                </a:lnTo>
                <a:lnTo>
                  <a:pt x="1303477" y="432152"/>
                </a:lnTo>
                <a:lnTo>
                  <a:pt x="1336253" y="395193"/>
                </a:lnTo>
                <a:lnTo>
                  <a:pt x="1369292" y="358412"/>
                </a:lnTo>
                <a:lnTo>
                  <a:pt x="1402588" y="321808"/>
                </a:lnTo>
                <a:lnTo>
                  <a:pt x="1436137" y="285379"/>
                </a:lnTo>
                <a:lnTo>
                  <a:pt x="1469937" y="249122"/>
                </a:lnTo>
                <a:lnTo>
                  <a:pt x="1503983" y="213036"/>
                </a:lnTo>
                <a:lnTo>
                  <a:pt x="1538272" y="177119"/>
                </a:lnTo>
                <a:lnTo>
                  <a:pt x="1572798" y="141369"/>
                </a:lnTo>
                <a:lnTo>
                  <a:pt x="1607560" y="105784"/>
                </a:lnTo>
                <a:lnTo>
                  <a:pt x="1642552" y="70362"/>
                </a:lnTo>
                <a:lnTo>
                  <a:pt x="1677771" y="35101"/>
                </a:lnTo>
                <a:lnTo>
                  <a:pt x="1713214" y="0"/>
                </a:lnTo>
                <a:lnTo>
                  <a:pt x="1673102" y="2865056"/>
                </a:lnTo>
                <a:close/>
              </a:path>
            </a:pathLst>
          </a:custGeom>
          <a:solidFill>
            <a:srgbClr val="6097FF"/>
          </a:solidFill>
        </p:spPr>
        <p:txBody>
          <a:bodyPr wrap="square" lIns="0" tIns="0" rIns="0" bIns="0" rtlCol="0"/>
          <a:lstStyle/>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4897463"/>
            <a:ext cx="2717800" cy="1960880"/>
          </a:xfrm>
          <a:custGeom>
            <a:avLst/>
            <a:gdLst/>
            <a:ahLst/>
            <a:cxnLst/>
            <a:rect l="l" t="t" r="r" b="b"/>
            <a:pathLst>
              <a:path w="2717800" h="1960879">
                <a:moveTo>
                  <a:pt x="2717696" y="1960537"/>
                </a:moveTo>
                <a:lnTo>
                  <a:pt x="0" y="1960537"/>
                </a:lnTo>
                <a:lnTo>
                  <a:pt x="0" y="0"/>
                </a:lnTo>
                <a:lnTo>
                  <a:pt x="48791" y="8261"/>
                </a:lnTo>
                <a:lnTo>
                  <a:pt x="97556" y="17643"/>
                </a:lnTo>
                <a:lnTo>
                  <a:pt x="146273" y="28105"/>
                </a:lnTo>
                <a:lnTo>
                  <a:pt x="194925" y="39607"/>
                </a:lnTo>
                <a:lnTo>
                  <a:pt x="243494" y="52107"/>
                </a:lnTo>
                <a:lnTo>
                  <a:pt x="291959" y="65565"/>
                </a:lnTo>
                <a:lnTo>
                  <a:pt x="340304" y="79939"/>
                </a:lnTo>
                <a:lnTo>
                  <a:pt x="388509" y="95190"/>
                </a:lnTo>
                <a:lnTo>
                  <a:pt x="436556" y="111276"/>
                </a:lnTo>
                <a:lnTo>
                  <a:pt x="484425" y="128157"/>
                </a:lnTo>
                <a:lnTo>
                  <a:pt x="532099" y="145792"/>
                </a:lnTo>
                <a:lnTo>
                  <a:pt x="579559" y="164139"/>
                </a:lnTo>
                <a:lnTo>
                  <a:pt x="626786" y="183159"/>
                </a:lnTo>
                <a:lnTo>
                  <a:pt x="673761" y="202811"/>
                </a:lnTo>
                <a:lnTo>
                  <a:pt x="720466" y="223053"/>
                </a:lnTo>
                <a:lnTo>
                  <a:pt x="766882" y="243845"/>
                </a:lnTo>
                <a:lnTo>
                  <a:pt x="812990" y="265146"/>
                </a:lnTo>
                <a:lnTo>
                  <a:pt x="858773" y="286915"/>
                </a:lnTo>
                <a:lnTo>
                  <a:pt x="904211" y="309112"/>
                </a:lnTo>
                <a:lnTo>
                  <a:pt x="949285" y="331696"/>
                </a:lnTo>
                <a:lnTo>
                  <a:pt x="993977" y="354626"/>
                </a:lnTo>
                <a:lnTo>
                  <a:pt x="1038269" y="377861"/>
                </a:lnTo>
                <a:lnTo>
                  <a:pt x="1082141" y="401361"/>
                </a:lnTo>
                <a:lnTo>
                  <a:pt x="1125576" y="425084"/>
                </a:lnTo>
                <a:lnTo>
                  <a:pt x="1211057" y="473038"/>
                </a:lnTo>
                <a:lnTo>
                  <a:pt x="1294562" y="521397"/>
                </a:lnTo>
                <a:lnTo>
                  <a:pt x="1419549" y="595487"/>
                </a:lnTo>
                <a:lnTo>
                  <a:pt x="1462740" y="621740"/>
                </a:lnTo>
                <a:lnTo>
                  <a:pt x="1505511" y="648590"/>
                </a:lnTo>
                <a:lnTo>
                  <a:pt x="1547857" y="676030"/>
                </a:lnTo>
                <a:lnTo>
                  <a:pt x="1589772" y="704056"/>
                </a:lnTo>
                <a:lnTo>
                  <a:pt x="1631251" y="732662"/>
                </a:lnTo>
                <a:lnTo>
                  <a:pt x="1672289" y="761842"/>
                </a:lnTo>
                <a:lnTo>
                  <a:pt x="1712880" y="791590"/>
                </a:lnTo>
                <a:lnTo>
                  <a:pt x="1753019" y="821902"/>
                </a:lnTo>
                <a:lnTo>
                  <a:pt x="1792701" y="852771"/>
                </a:lnTo>
                <a:lnTo>
                  <a:pt x="1831920" y="884192"/>
                </a:lnTo>
                <a:lnTo>
                  <a:pt x="1870670" y="916159"/>
                </a:lnTo>
                <a:lnTo>
                  <a:pt x="1908947" y="948666"/>
                </a:lnTo>
                <a:lnTo>
                  <a:pt x="1946745" y="981709"/>
                </a:lnTo>
                <a:lnTo>
                  <a:pt x="1984058" y="1015282"/>
                </a:lnTo>
                <a:lnTo>
                  <a:pt x="2020882" y="1049378"/>
                </a:lnTo>
                <a:lnTo>
                  <a:pt x="2057211" y="1083993"/>
                </a:lnTo>
                <a:lnTo>
                  <a:pt x="2093039" y="1119121"/>
                </a:lnTo>
                <a:lnTo>
                  <a:pt x="2128361" y="1154756"/>
                </a:lnTo>
                <a:lnTo>
                  <a:pt x="2163173" y="1190893"/>
                </a:lnTo>
                <a:lnTo>
                  <a:pt x="2197467" y="1227525"/>
                </a:lnTo>
                <a:lnTo>
                  <a:pt x="2231240" y="1264649"/>
                </a:lnTo>
                <a:lnTo>
                  <a:pt x="2264485" y="1302257"/>
                </a:lnTo>
                <a:lnTo>
                  <a:pt x="2297198" y="1340344"/>
                </a:lnTo>
                <a:lnTo>
                  <a:pt x="2329373" y="1378906"/>
                </a:lnTo>
                <a:lnTo>
                  <a:pt x="2361004" y="1417935"/>
                </a:lnTo>
                <a:lnTo>
                  <a:pt x="2392086" y="1457427"/>
                </a:lnTo>
                <a:lnTo>
                  <a:pt x="2422614" y="1497377"/>
                </a:lnTo>
                <a:lnTo>
                  <a:pt x="2452583" y="1537777"/>
                </a:lnTo>
                <a:lnTo>
                  <a:pt x="2481987" y="1578624"/>
                </a:lnTo>
                <a:lnTo>
                  <a:pt x="2510821" y="1619911"/>
                </a:lnTo>
                <a:lnTo>
                  <a:pt x="2539078" y="1661632"/>
                </a:lnTo>
                <a:lnTo>
                  <a:pt x="2566755" y="1703783"/>
                </a:lnTo>
                <a:lnTo>
                  <a:pt x="2593846" y="1746358"/>
                </a:lnTo>
                <a:lnTo>
                  <a:pt x="2620344" y="1789350"/>
                </a:lnTo>
                <a:lnTo>
                  <a:pt x="2646246" y="1832755"/>
                </a:lnTo>
                <a:lnTo>
                  <a:pt x="2671545" y="1876566"/>
                </a:lnTo>
                <a:lnTo>
                  <a:pt x="2696236" y="1920779"/>
                </a:lnTo>
                <a:lnTo>
                  <a:pt x="2717696" y="1960537"/>
                </a:lnTo>
                <a:close/>
              </a:path>
            </a:pathLst>
          </a:custGeom>
          <a:solidFill>
            <a:srgbClr val="8FB6FF"/>
          </a:solidFill>
        </p:spPr>
        <p:txBody>
          <a:bodyPr wrap="square" lIns="0" tIns="0" rIns="0" bIns="0" rtlCol="0"/>
          <a:lstStyle/>
          <a:p/>
        </p:txBody>
      </p:sp>
      <p:sp>
        <p:nvSpPr>
          <p:cNvPr id="17" name="bk object 17"/>
          <p:cNvSpPr/>
          <p:nvPr/>
        </p:nvSpPr>
        <p:spPr>
          <a:xfrm>
            <a:off x="0" y="3735095"/>
            <a:ext cx="3324860" cy="3122930"/>
          </a:xfrm>
          <a:custGeom>
            <a:avLst/>
            <a:gdLst/>
            <a:ahLst/>
            <a:cxnLst/>
            <a:rect l="l" t="t" r="r" b="b"/>
            <a:pathLst>
              <a:path w="3324860" h="3122929">
                <a:moveTo>
                  <a:pt x="3324515" y="3122904"/>
                </a:moveTo>
                <a:lnTo>
                  <a:pt x="3077397" y="3122904"/>
                </a:lnTo>
                <a:lnTo>
                  <a:pt x="3055876" y="3082954"/>
                </a:lnTo>
                <a:lnTo>
                  <a:pt x="3031202" y="3038516"/>
                </a:lnTo>
                <a:lnTo>
                  <a:pt x="3005986" y="2994434"/>
                </a:lnTo>
                <a:lnTo>
                  <a:pt x="2980233" y="2950713"/>
                </a:lnTo>
                <a:lnTo>
                  <a:pt x="2953946" y="2907355"/>
                </a:lnTo>
                <a:lnTo>
                  <a:pt x="2927130" y="2864367"/>
                </a:lnTo>
                <a:lnTo>
                  <a:pt x="2899789" y="2821752"/>
                </a:lnTo>
                <a:lnTo>
                  <a:pt x="2871928" y="2779515"/>
                </a:lnTo>
                <a:lnTo>
                  <a:pt x="2843550" y="2737660"/>
                </a:lnTo>
                <a:lnTo>
                  <a:pt x="2814660" y="2696192"/>
                </a:lnTo>
                <a:lnTo>
                  <a:pt x="2785262" y="2655114"/>
                </a:lnTo>
                <a:lnTo>
                  <a:pt x="2755360" y="2614432"/>
                </a:lnTo>
                <a:lnTo>
                  <a:pt x="2724958" y="2574150"/>
                </a:lnTo>
                <a:lnTo>
                  <a:pt x="2694061" y="2534272"/>
                </a:lnTo>
                <a:lnTo>
                  <a:pt x="2662674" y="2494802"/>
                </a:lnTo>
                <a:lnTo>
                  <a:pt x="2630799" y="2455745"/>
                </a:lnTo>
                <a:lnTo>
                  <a:pt x="2598442" y="2417106"/>
                </a:lnTo>
                <a:lnTo>
                  <a:pt x="2565607" y="2378888"/>
                </a:lnTo>
                <a:lnTo>
                  <a:pt x="2532297" y="2341096"/>
                </a:lnTo>
                <a:lnTo>
                  <a:pt x="2498518" y="2303735"/>
                </a:lnTo>
                <a:lnTo>
                  <a:pt x="2464273" y="2266809"/>
                </a:lnTo>
                <a:lnTo>
                  <a:pt x="2429567" y="2230323"/>
                </a:lnTo>
                <a:lnTo>
                  <a:pt x="2394403" y="2194280"/>
                </a:lnTo>
                <a:lnTo>
                  <a:pt x="2358787" y="2158685"/>
                </a:lnTo>
                <a:lnTo>
                  <a:pt x="2322722" y="2123543"/>
                </a:lnTo>
                <a:lnTo>
                  <a:pt x="2286213" y="2088857"/>
                </a:lnTo>
                <a:lnTo>
                  <a:pt x="2249263" y="2054633"/>
                </a:lnTo>
                <a:lnTo>
                  <a:pt x="2211878" y="2020875"/>
                </a:lnTo>
                <a:lnTo>
                  <a:pt x="2174061" y="1987587"/>
                </a:lnTo>
                <a:lnTo>
                  <a:pt x="2135816" y="1954773"/>
                </a:lnTo>
                <a:lnTo>
                  <a:pt x="2097148" y="1922439"/>
                </a:lnTo>
                <a:lnTo>
                  <a:pt x="2058062" y="1890587"/>
                </a:lnTo>
                <a:lnTo>
                  <a:pt x="2018560" y="1859224"/>
                </a:lnTo>
                <a:lnTo>
                  <a:pt x="1978648" y="1828352"/>
                </a:lnTo>
                <a:lnTo>
                  <a:pt x="1938330" y="1797977"/>
                </a:lnTo>
                <a:lnTo>
                  <a:pt x="1897610" y="1768103"/>
                </a:lnTo>
                <a:lnTo>
                  <a:pt x="1856492" y="1738734"/>
                </a:lnTo>
                <a:lnTo>
                  <a:pt x="1814980" y="1709875"/>
                </a:lnTo>
                <a:lnTo>
                  <a:pt x="1773079" y="1681531"/>
                </a:lnTo>
                <a:lnTo>
                  <a:pt x="1730793" y="1653704"/>
                </a:lnTo>
                <a:lnTo>
                  <a:pt x="1688126" y="1626401"/>
                </a:lnTo>
                <a:lnTo>
                  <a:pt x="1645083" y="1599625"/>
                </a:lnTo>
                <a:lnTo>
                  <a:pt x="1601667" y="1573381"/>
                </a:lnTo>
                <a:lnTo>
                  <a:pt x="1476709" y="1499284"/>
                </a:lnTo>
                <a:lnTo>
                  <a:pt x="1393647" y="1450931"/>
                </a:lnTo>
                <a:lnTo>
                  <a:pt x="1308813" y="1402868"/>
                </a:lnTo>
                <a:lnTo>
                  <a:pt x="1222323" y="1355348"/>
                </a:lnTo>
                <a:lnTo>
                  <a:pt x="1134286" y="1308623"/>
                </a:lnTo>
                <a:lnTo>
                  <a:pt x="1089736" y="1285643"/>
                </a:lnTo>
                <a:lnTo>
                  <a:pt x="1044838" y="1262954"/>
                </a:lnTo>
                <a:lnTo>
                  <a:pt x="999613" y="1240592"/>
                </a:lnTo>
                <a:lnTo>
                  <a:pt x="954075" y="1218587"/>
                </a:lnTo>
                <a:lnTo>
                  <a:pt x="908239" y="1196972"/>
                </a:lnTo>
                <a:lnTo>
                  <a:pt x="862120" y="1175778"/>
                </a:lnTo>
                <a:lnTo>
                  <a:pt x="815732" y="1155038"/>
                </a:lnTo>
                <a:lnTo>
                  <a:pt x="769089" y="1134781"/>
                </a:lnTo>
                <a:lnTo>
                  <a:pt x="722205" y="1115042"/>
                </a:lnTo>
                <a:lnTo>
                  <a:pt x="675097" y="1095850"/>
                </a:lnTo>
                <a:lnTo>
                  <a:pt x="627777" y="1077239"/>
                </a:lnTo>
                <a:lnTo>
                  <a:pt x="580260" y="1059239"/>
                </a:lnTo>
                <a:lnTo>
                  <a:pt x="532562" y="1041882"/>
                </a:lnTo>
                <a:lnTo>
                  <a:pt x="484695" y="1025200"/>
                </a:lnTo>
                <a:lnTo>
                  <a:pt x="436676" y="1009226"/>
                </a:lnTo>
                <a:lnTo>
                  <a:pt x="388518" y="993989"/>
                </a:lnTo>
                <a:lnTo>
                  <a:pt x="340235" y="979523"/>
                </a:lnTo>
                <a:lnTo>
                  <a:pt x="291843" y="965858"/>
                </a:lnTo>
                <a:lnTo>
                  <a:pt x="243356" y="953027"/>
                </a:lnTo>
                <a:lnTo>
                  <a:pt x="194788" y="941062"/>
                </a:lnTo>
                <a:lnTo>
                  <a:pt x="146154" y="929993"/>
                </a:lnTo>
                <a:lnTo>
                  <a:pt x="97468" y="919853"/>
                </a:lnTo>
                <a:lnTo>
                  <a:pt x="48745" y="910674"/>
                </a:lnTo>
                <a:lnTo>
                  <a:pt x="0" y="902487"/>
                </a:lnTo>
                <a:lnTo>
                  <a:pt x="0" y="0"/>
                </a:lnTo>
                <a:lnTo>
                  <a:pt x="46720" y="19496"/>
                </a:lnTo>
                <a:lnTo>
                  <a:pt x="93200" y="39357"/>
                </a:lnTo>
                <a:lnTo>
                  <a:pt x="139438" y="59581"/>
                </a:lnTo>
                <a:lnTo>
                  <a:pt x="185434" y="80165"/>
                </a:lnTo>
                <a:lnTo>
                  <a:pt x="231189" y="101107"/>
                </a:lnTo>
                <a:lnTo>
                  <a:pt x="276702" y="122404"/>
                </a:lnTo>
                <a:lnTo>
                  <a:pt x="321974" y="144056"/>
                </a:lnTo>
                <a:lnTo>
                  <a:pt x="367003" y="166058"/>
                </a:lnTo>
                <a:lnTo>
                  <a:pt x="411791" y="188410"/>
                </a:lnTo>
                <a:lnTo>
                  <a:pt x="456337" y="211108"/>
                </a:lnTo>
                <a:lnTo>
                  <a:pt x="500641" y="234151"/>
                </a:lnTo>
                <a:lnTo>
                  <a:pt x="544702" y="257537"/>
                </a:lnTo>
                <a:lnTo>
                  <a:pt x="588522" y="281262"/>
                </a:lnTo>
                <a:lnTo>
                  <a:pt x="632099" y="305326"/>
                </a:lnTo>
                <a:lnTo>
                  <a:pt x="675434" y="329725"/>
                </a:lnTo>
                <a:lnTo>
                  <a:pt x="718527" y="354458"/>
                </a:lnTo>
                <a:lnTo>
                  <a:pt x="761377" y="379521"/>
                </a:lnTo>
                <a:lnTo>
                  <a:pt x="803984" y="404914"/>
                </a:lnTo>
                <a:lnTo>
                  <a:pt x="846349" y="430634"/>
                </a:lnTo>
                <a:lnTo>
                  <a:pt x="888472" y="456678"/>
                </a:lnTo>
                <a:lnTo>
                  <a:pt x="930351" y="483045"/>
                </a:lnTo>
                <a:lnTo>
                  <a:pt x="971988" y="509731"/>
                </a:lnTo>
                <a:lnTo>
                  <a:pt x="1013382" y="536736"/>
                </a:lnTo>
                <a:lnTo>
                  <a:pt x="1054533" y="564056"/>
                </a:lnTo>
                <a:lnTo>
                  <a:pt x="1095441" y="591689"/>
                </a:lnTo>
                <a:lnTo>
                  <a:pt x="1136106" y="619634"/>
                </a:lnTo>
                <a:lnTo>
                  <a:pt x="1176527" y="647887"/>
                </a:lnTo>
                <a:lnTo>
                  <a:pt x="1216706" y="676447"/>
                </a:lnTo>
                <a:lnTo>
                  <a:pt x="1256641" y="705312"/>
                </a:lnTo>
                <a:lnTo>
                  <a:pt x="1296333" y="734479"/>
                </a:lnTo>
                <a:lnTo>
                  <a:pt x="1335781" y="763946"/>
                </a:lnTo>
                <a:lnTo>
                  <a:pt x="1374986" y="793711"/>
                </a:lnTo>
                <a:lnTo>
                  <a:pt x="1413947" y="823771"/>
                </a:lnTo>
                <a:lnTo>
                  <a:pt x="1452665" y="854124"/>
                </a:lnTo>
                <a:lnTo>
                  <a:pt x="1491139" y="884769"/>
                </a:lnTo>
                <a:lnTo>
                  <a:pt x="1529369" y="915702"/>
                </a:lnTo>
                <a:lnTo>
                  <a:pt x="1567355" y="946923"/>
                </a:lnTo>
                <a:lnTo>
                  <a:pt x="1605097" y="978427"/>
                </a:lnTo>
                <a:lnTo>
                  <a:pt x="1642595" y="1010214"/>
                </a:lnTo>
                <a:lnTo>
                  <a:pt x="1679850" y="1042280"/>
                </a:lnTo>
                <a:lnTo>
                  <a:pt x="1716860" y="1074624"/>
                </a:lnTo>
                <a:lnTo>
                  <a:pt x="1753625" y="1107244"/>
                </a:lnTo>
                <a:lnTo>
                  <a:pt x="1790147" y="1140137"/>
                </a:lnTo>
                <a:lnTo>
                  <a:pt x="1826424" y="1173301"/>
                </a:lnTo>
                <a:lnTo>
                  <a:pt x="1862457" y="1206734"/>
                </a:lnTo>
                <a:lnTo>
                  <a:pt x="1898245" y="1240433"/>
                </a:lnTo>
                <a:lnTo>
                  <a:pt x="1933789" y="1274397"/>
                </a:lnTo>
                <a:lnTo>
                  <a:pt x="1969091" y="1308626"/>
                </a:lnTo>
                <a:lnTo>
                  <a:pt x="2004142" y="1343108"/>
                </a:lnTo>
                <a:lnTo>
                  <a:pt x="2038952" y="1377851"/>
                </a:lnTo>
                <a:lnTo>
                  <a:pt x="2073516" y="1412850"/>
                </a:lnTo>
                <a:lnTo>
                  <a:pt x="2107836" y="1448102"/>
                </a:lnTo>
                <a:lnTo>
                  <a:pt x="2141911" y="1483604"/>
                </a:lnTo>
                <a:lnTo>
                  <a:pt x="2175740" y="1519356"/>
                </a:lnTo>
                <a:lnTo>
                  <a:pt x="2209325" y="1555354"/>
                </a:lnTo>
                <a:lnTo>
                  <a:pt x="2242664" y="1591596"/>
                </a:lnTo>
                <a:lnTo>
                  <a:pt x="2275758" y="1628080"/>
                </a:lnTo>
                <a:lnTo>
                  <a:pt x="2308607" y="1664804"/>
                </a:lnTo>
                <a:lnTo>
                  <a:pt x="2341210" y="1701765"/>
                </a:lnTo>
                <a:lnTo>
                  <a:pt x="2373568" y="1738962"/>
                </a:lnTo>
                <a:lnTo>
                  <a:pt x="2405680" y="1776392"/>
                </a:lnTo>
                <a:lnTo>
                  <a:pt x="2437547" y="1814053"/>
                </a:lnTo>
                <a:lnTo>
                  <a:pt x="2469168" y="1851942"/>
                </a:lnTo>
                <a:lnTo>
                  <a:pt x="2500543" y="1890058"/>
                </a:lnTo>
                <a:lnTo>
                  <a:pt x="2531672" y="1928398"/>
                </a:lnTo>
                <a:lnTo>
                  <a:pt x="2562555" y="1966959"/>
                </a:lnTo>
                <a:lnTo>
                  <a:pt x="2593193" y="2005741"/>
                </a:lnTo>
                <a:lnTo>
                  <a:pt x="2623584" y="2044740"/>
                </a:lnTo>
                <a:lnTo>
                  <a:pt x="2653729" y="2083954"/>
                </a:lnTo>
                <a:lnTo>
                  <a:pt x="2683748" y="2123543"/>
                </a:lnTo>
                <a:lnTo>
                  <a:pt x="2713281" y="2163020"/>
                </a:lnTo>
                <a:lnTo>
                  <a:pt x="2742687" y="2202866"/>
                </a:lnTo>
                <a:lnTo>
                  <a:pt x="2771847" y="2242919"/>
                </a:lnTo>
                <a:lnTo>
                  <a:pt x="2800760" y="2283176"/>
                </a:lnTo>
                <a:lnTo>
                  <a:pt x="2829427" y="2323635"/>
                </a:lnTo>
                <a:lnTo>
                  <a:pt x="2857847" y="2364294"/>
                </a:lnTo>
                <a:lnTo>
                  <a:pt x="2886021" y="2405150"/>
                </a:lnTo>
                <a:lnTo>
                  <a:pt x="2913948" y="2446201"/>
                </a:lnTo>
                <a:lnTo>
                  <a:pt x="2941628" y="2487445"/>
                </a:lnTo>
                <a:lnTo>
                  <a:pt x="2969061" y="2528880"/>
                </a:lnTo>
                <a:lnTo>
                  <a:pt x="2996247" y="2570503"/>
                </a:lnTo>
                <a:lnTo>
                  <a:pt x="3023186" y="2612313"/>
                </a:lnTo>
                <a:lnTo>
                  <a:pt x="3049878" y="2654306"/>
                </a:lnTo>
                <a:lnTo>
                  <a:pt x="3076322" y="2696482"/>
                </a:lnTo>
                <a:lnTo>
                  <a:pt x="3102520" y="2738837"/>
                </a:lnTo>
                <a:lnTo>
                  <a:pt x="3128470" y="2781369"/>
                </a:lnTo>
                <a:lnTo>
                  <a:pt x="3154173" y="2824076"/>
                </a:lnTo>
                <a:lnTo>
                  <a:pt x="3179628" y="2866956"/>
                </a:lnTo>
                <a:lnTo>
                  <a:pt x="3204835" y="2910007"/>
                </a:lnTo>
                <a:lnTo>
                  <a:pt x="3229795" y="2953226"/>
                </a:lnTo>
                <a:lnTo>
                  <a:pt x="3254508" y="2996612"/>
                </a:lnTo>
                <a:lnTo>
                  <a:pt x="3278973" y="3040161"/>
                </a:lnTo>
                <a:lnTo>
                  <a:pt x="3303189" y="3083872"/>
                </a:lnTo>
                <a:lnTo>
                  <a:pt x="3324515" y="3122904"/>
                </a:lnTo>
                <a:close/>
              </a:path>
            </a:pathLst>
          </a:custGeom>
          <a:solidFill>
            <a:srgbClr val="386FD5">
              <a:alpha val="5899"/>
            </a:srgbClr>
          </a:solidFill>
        </p:spPr>
        <p:txBody>
          <a:bodyPr wrap="square" lIns="0" tIns="0" rIns="0" bIns="0" rtlCol="0"/>
          <a:lstStyle/>
          <a:p/>
        </p:txBody>
      </p:sp>
      <p:sp>
        <p:nvSpPr>
          <p:cNvPr id="2" name="Holder 2"/>
          <p:cNvSpPr>
            <a:spLocks noGrp="1"/>
          </p:cNvSpPr>
          <p:nvPr>
            <p:ph type="title"/>
          </p:nvPr>
        </p:nvSpPr>
        <p:spPr>
          <a:xfrm>
            <a:off x="158114" y="152399"/>
            <a:ext cx="5744210" cy="514350"/>
          </a:xfrm>
          <a:prstGeom prst="rect">
            <a:avLst/>
          </a:prstGeom>
        </p:spPr>
        <p:txBody>
          <a:bodyPr wrap="square" lIns="0" tIns="0" rIns="0" bIns="0">
            <a:spAutoFit/>
          </a:bodyPr>
          <a:lstStyle>
            <a:lvl1pPr>
              <a:defRPr sz="3200" b="1" i="0">
                <a:solidFill>
                  <a:srgbClr val="252525"/>
                </a:solidFill>
                <a:latin typeface="宋体" panose="02010600030101010101" pitchFamily="2" charset="-122"/>
                <a:cs typeface="宋体" panose="02010600030101010101" pitchFamily="2" charset="-122"/>
              </a:defRPr>
            </a:lvl1pPr>
          </a:lstStyle>
          <a:p/>
        </p:txBody>
      </p:sp>
      <p:sp>
        <p:nvSpPr>
          <p:cNvPr id="3" name="Holder 3"/>
          <p:cNvSpPr>
            <a:spLocks noGrp="1"/>
          </p:cNvSpPr>
          <p:nvPr>
            <p:ph type="body" idx="1"/>
          </p:nvPr>
        </p:nvSpPr>
        <p:spPr>
          <a:xfrm>
            <a:off x="1932939" y="1514475"/>
            <a:ext cx="8326120" cy="3575685"/>
          </a:xfrm>
          <a:prstGeom prst="rect">
            <a:avLst/>
          </a:prstGeom>
        </p:spPr>
        <p:txBody>
          <a:bodyPr wrap="square" lIns="0" tIns="0" rIns="0" bIns="0">
            <a:spAutoFit/>
          </a:bodyPr>
          <a:lstStyle>
            <a:lvl1pPr>
              <a:defRPr sz="2200" b="1" i="0">
                <a:solidFill>
                  <a:schemeClr val="tx1"/>
                </a:solidFill>
                <a:latin typeface="宋体" panose="02010600030101010101" pitchFamily="2" charset="-122"/>
                <a:cs typeface="宋体" panose="02010600030101010101" pitchFamily="2"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6.jpeg"/></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3.png"/><Relationship Id="rId1"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5.png"/><Relationship Id="rId1" Type="http://schemas.openxmlformats.org/officeDocument/2006/relationships/image" Target="../media/image44.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6.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7.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8.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9.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0.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2.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3.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4.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6.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7.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8.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9.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0.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1.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2.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3.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4.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5.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6.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7.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8.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9.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1.jpe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3.png"/><Relationship Id="rId1" Type="http://schemas.openxmlformats.org/officeDocument/2006/relationships/image" Target="../media/image72.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4.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5.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6.jpe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7.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8.jpe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9.png"/></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tags" Target="../tags/tag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4.png"/><Relationship Id="rId1" Type="http://schemas.openxmlformats.org/officeDocument/2006/relationships/image" Target="../media/image8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69413" y="0"/>
            <a:ext cx="3122586" cy="3255316"/>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0"/>
            <a:ext cx="5079692" cy="6858000"/>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4610620" y="1903310"/>
            <a:ext cx="5514365" cy="947204"/>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4606810" y="3764800"/>
            <a:ext cx="3649929" cy="947204"/>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0" y="0"/>
            <a:ext cx="1258823" cy="1379220"/>
          </a:xfrm>
          <a:prstGeom prst="rect">
            <a:avLst/>
          </a:prstGeom>
          <a:blipFill>
            <a:blip r:embed="rId5" cstate="print"/>
            <a:stretch>
              <a:fillRect/>
            </a:stretch>
          </a:blipFill>
        </p:spPr>
        <p:txBody>
          <a:bodyPr wrap="square" lIns="0" tIns="0" rIns="0" bIns="0" rtlCol="0"/>
          <a:lstStyle/>
          <a:p/>
        </p:txBody>
      </p:sp>
      <p:sp>
        <p:nvSpPr>
          <p:cNvPr id="9" name="文本框 8"/>
          <p:cNvSpPr txBox="1"/>
          <p:nvPr/>
        </p:nvSpPr>
        <p:spPr>
          <a:xfrm>
            <a:off x="8166100" y="5791200"/>
            <a:ext cx="4064000" cy="368300"/>
          </a:xfrm>
          <a:prstGeom prst="rect">
            <a:avLst/>
          </a:prstGeom>
          <a:noFill/>
        </p:spPr>
        <p:txBody>
          <a:bodyPr wrap="square" rtlCol="0">
            <a:spAutoFit/>
          </a:bodyPr>
          <a:p>
            <a:endParaRPr lang="zh-CN" altLang="en-US"/>
          </a:p>
        </p:txBody>
      </p:sp>
      <p:sp>
        <p:nvSpPr>
          <p:cNvPr id="10" name="文本框 9"/>
          <p:cNvSpPr txBox="1"/>
          <p:nvPr/>
        </p:nvSpPr>
        <p:spPr>
          <a:xfrm>
            <a:off x="2597150" y="1828800"/>
            <a:ext cx="2482850" cy="938530"/>
          </a:xfrm>
          <a:prstGeom prst="rect">
            <a:avLst/>
          </a:prstGeom>
          <a:noFill/>
        </p:spPr>
        <p:txBody>
          <a:bodyPr wrap="square" rtlCol="0">
            <a:noAutofit/>
          </a:bodyPr>
          <a:p>
            <a:r>
              <a:rPr lang="en-US" altLang="zh-CN" sz="6600" b="1">
                <a:solidFill>
                  <a:srgbClr val="C00000"/>
                </a:solidFill>
              </a:rPr>
              <a:t>2022</a:t>
            </a:r>
            <a:endParaRPr lang="en-US" altLang="zh-CN" sz="6600" b="1">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75532" y="893063"/>
            <a:ext cx="4209288" cy="5704332"/>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176847" y="243840"/>
            <a:ext cx="7785734" cy="505460"/>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252525"/>
                </a:solidFill>
                <a:latin typeface="宋体" panose="02010600030101010101" pitchFamily="2" charset="-122"/>
                <a:cs typeface="宋体" panose="02010600030101010101" pitchFamily="2" charset="-122"/>
              </a:rPr>
              <a:t>二、202</a:t>
            </a:r>
            <a:r>
              <a:rPr lang="en-US" sz="3200" b="1" dirty="0">
                <a:solidFill>
                  <a:srgbClr val="252525"/>
                </a:solidFill>
                <a:latin typeface="宋体" panose="02010600030101010101" pitchFamily="2" charset="-122"/>
                <a:cs typeface="宋体" panose="02010600030101010101" pitchFamily="2" charset="-122"/>
              </a:rPr>
              <a:t>2</a:t>
            </a:r>
            <a:r>
              <a:rPr sz="3200" b="1" dirty="0">
                <a:solidFill>
                  <a:srgbClr val="252525"/>
                </a:solidFill>
                <a:latin typeface="宋体" panose="02010600030101010101" pitchFamily="2" charset="-122"/>
                <a:cs typeface="宋体" panose="02010600030101010101" pitchFamily="2" charset="-122"/>
              </a:rPr>
              <a:t>年度火炬统计工作部署—</a:t>
            </a:r>
            <a:r>
              <a:rPr sz="3200" b="1" dirty="0">
                <a:solidFill>
                  <a:srgbClr val="FF0000"/>
                </a:solidFill>
                <a:latin typeface="宋体" panose="02010600030101010101" pitchFamily="2" charset="-122"/>
                <a:cs typeface="宋体" panose="02010600030101010101" pitchFamily="2" charset="-122"/>
              </a:rPr>
              <a:t>上报要</a:t>
            </a:r>
            <a:r>
              <a:rPr sz="3200" b="1" spc="-10" dirty="0">
                <a:solidFill>
                  <a:srgbClr val="FF0000"/>
                </a:solidFill>
                <a:latin typeface="宋体" panose="02010600030101010101" pitchFamily="2" charset="-122"/>
                <a:cs typeface="宋体" panose="02010600030101010101" pitchFamily="2" charset="-122"/>
              </a:rPr>
              <a:t>求</a:t>
            </a:r>
            <a:endParaRPr sz="3200">
              <a:latin typeface="宋体" panose="02010600030101010101" pitchFamily="2" charset="-122"/>
              <a:cs typeface="宋体" panose="02010600030101010101" pitchFamily="2" charset="-122"/>
            </a:endParaRPr>
          </a:p>
        </p:txBody>
      </p:sp>
      <p:sp>
        <p:nvSpPr>
          <p:cNvPr id="4" name="object 4"/>
          <p:cNvSpPr txBox="1"/>
          <p:nvPr/>
        </p:nvSpPr>
        <p:spPr>
          <a:xfrm>
            <a:off x="2127885" y="909320"/>
            <a:ext cx="94234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宋体" panose="02010600030101010101" pitchFamily="2" charset="-122"/>
                <a:cs typeface="宋体" panose="02010600030101010101" pitchFamily="2" charset="-122"/>
              </a:rPr>
              <a:t>快报</a:t>
            </a:r>
            <a:r>
              <a:rPr sz="2400" b="1" spc="-10" dirty="0">
                <a:solidFill>
                  <a:srgbClr val="FF0000"/>
                </a:solidFill>
                <a:latin typeface="宋体" panose="02010600030101010101" pitchFamily="2" charset="-122"/>
                <a:cs typeface="宋体" panose="02010600030101010101" pitchFamily="2" charset="-122"/>
              </a:rPr>
              <a:t>表</a:t>
            </a:r>
            <a:endParaRPr sz="2400">
              <a:latin typeface="宋体" panose="02010600030101010101" pitchFamily="2" charset="-122"/>
              <a:cs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9769" y="0"/>
            <a:ext cx="2732405" cy="2799080"/>
          </a:xfrm>
          <a:custGeom>
            <a:avLst/>
            <a:gdLst/>
            <a:ahLst/>
            <a:cxnLst/>
            <a:rect l="l" t="t" r="r" b="b"/>
            <a:pathLst>
              <a:path w="2732404" h="2799080">
                <a:moveTo>
                  <a:pt x="2691742" y="2798787"/>
                </a:moveTo>
                <a:lnTo>
                  <a:pt x="2644816" y="2786099"/>
                </a:lnTo>
                <a:lnTo>
                  <a:pt x="2597788" y="2772031"/>
                </a:lnTo>
                <a:lnTo>
                  <a:pt x="2550708" y="2756653"/>
                </a:lnTo>
                <a:lnTo>
                  <a:pt x="2503625" y="2740040"/>
                </a:lnTo>
                <a:lnTo>
                  <a:pt x="2456591" y="2722264"/>
                </a:lnTo>
                <a:lnTo>
                  <a:pt x="2409655" y="2703396"/>
                </a:lnTo>
                <a:lnTo>
                  <a:pt x="2362869" y="2683510"/>
                </a:lnTo>
                <a:lnTo>
                  <a:pt x="2316280" y="2662678"/>
                </a:lnTo>
                <a:lnTo>
                  <a:pt x="2269942" y="2640973"/>
                </a:lnTo>
                <a:lnTo>
                  <a:pt x="2223902" y="2618467"/>
                </a:lnTo>
                <a:lnTo>
                  <a:pt x="2178212" y="2595233"/>
                </a:lnTo>
                <a:lnTo>
                  <a:pt x="2132921" y="2571343"/>
                </a:lnTo>
                <a:lnTo>
                  <a:pt x="2088080" y="2546869"/>
                </a:lnTo>
                <a:lnTo>
                  <a:pt x="2043740" y="2521885"/>
                </a:lnTo>
                <a:lnTo>
                  <a:pt x="1999950" y="2496462"/>
                </a:lnTo>
                <a:lnTo>
                  <a:pt x="1956760" y="2470673"/>
                </a:lnTo>
                <a:lnTo>
                  <a:pt x="1914221" y="2444591"/>
                </a:lnTo>
                <a:lnTo>
                  <a:pt x="1872383" y="2418288"/>
                </a:lnTo>
                <a:lnTo>
                  <a:pt x="1831296" y="2391837"/>
                </a:lnTo>
                <a:lnTo>
                  <a:pt x="1791010" y="2365310"/>
                </a:lnTo>
                <a:lnTo>
                  <a:pt x="1751576" y="2338780"/>
                </a:lnTo>
                <a:lnTo>
                  <a:pt x="1713043" y="2312319"/>
                </a:lnTo>
                <a:lnTo>
                  <a:pt x="1633389" y="2256336"/>
                </a:lnTo>
                <a:lnTo>
                  <a:pt x="1592143" y="2226051"/>
                </a:lnTo>
                <a:lnTo>
                  <a:pt x="1551701" y="2195146"/>
                </a:lnTo>
                <a:lnTo>
                  <a:pt x="1512042" y="2163619"/>
                </a:lnTo>
                <a:lnTo>
                  <a:pt x="1473140" y="2131470"/>
                </a:lnTo>
                <a:lnTo>
                  <a:pt x="1434974" y="2098697"/>
                </a:lnTo>
                <a:lnTo>
                  <a:pt x="1397520" y="2065302"/>
                </a:lnTo>
                <a:lnTo>
                  <a:pt x="1360756" y="2031282"/>
                </a:lnTo>
                <a:lnTo>
                  <a:pt x="1324656" y="1996637"/>
                </a:lnTo>
                <a:lnTo>
                  <a:pt x="1289200" y="1961366"/>
                </a:lnTo>
                <a:lnTo>
                  <a:pt x="1254363" y="1925469"/>
                </a:lnTo>
                <a:lnTo>
                  <a:pt x="1220122" y="1888946"/>
                </a:lnTo>
                <a:lnTo>
                  <a:pt x="1186454" y="1851795"/>
                </a:lnTo>
                <a:lnTo>
                  <a:pt x="1153337" y="1814016"/>
                </a:lnTo>
                <a:lnTo>
                  <a:pt x="1120746" y="1775608"/>
                </a:lnTo>
                <a:lnTo>
                  <a:pt x="1088659" y="1736571"/>
                </a:lnTo>
                <a:lnTo>
                  <a:pt x="1057052" y="1696904"/>
                </a:lnTo>
                <a:lnTo>
                  <a:pt x="1025903" y="1656606"/>
                </a:lnTo>
                <a:lnTo>
                  <a:pt x="995188" y="1615677"/>
                </a:lnTo>
                <a:lnTo>
                  <a:pt x="964884" y="1574116"/>
                </a:lnTo>
                <a:lnTo>
                  <a:pt x="934968" y="1531923"/>
                </a:lnTo>
                <a:lnTo>
                  <a:pt x="905416" y="1489096"/>
                </a:lnTo>
                <a:lnTo>
                  <a:pt x="876207" y="1445635"/>
                </a:lnTo>
                <a:lnTo>
                  <a:pt x="847315" y="1401540"/>
                </a:lnTo>
                <a:lnTo>
                  <a:pt x="818719" y="1356809"/>
                </a:lnTo>
                <a:lnTo>
                  <a:pt x="790395" y="1311443"/>
                </a:lnTo>
                <a:lnTo>
                  <a:pt x="762320" y="1265440"/>
                </a:lnTo>
                <a:lnTo>
                  <a:pt x="734558" y="1221000"/>
                </a:lnTo>
                <a:lnTo>
                  <a:pt x="679517" y="1132192"/>
                </a:lnTo>
                <a:lnTo>
                  <a:pt x="625071" y="1043498"/>
                </a:lnTo>
                <a:lnTo>
                  <a:pt x="544392" y="910713"/>
                </a:lnTo>
                <a:lnTo>
                  <a:pt x="464731" y="778300"/>
                </a:lnTo>
                <a:lnTo>
                  <a:pt x="100732" y="167312"/>
                </a:lnTo>
                <a:lnTo>
                  <a:pt x="0" y="0"/>
                </a:lnTo>
                <a:lnTo>
                  <a:pt x="303360" y="0"/>
                </a:lnTo>
                <a:lnTo>
                  <a:pt x="2732230" y="35775"/>
                </a:lnTo>
                <a:lnTo>
                  <a:pt x="2691742" y="2798787"/>
                </a:lnTo>
                <a:close/>
              </a:path>
            </a:pathLst>
          </a:custGeom>
          <a:solidFill>
            <a:srgbClr val="9EC0FF"/>
          </a:solidFill>
        </p:spPr>
        <p:txBody>
          <a:bodyPr wrap="square" lIns="0" tIns="0" rIns="0" bIns="0" rtlCol="0"/>
          <a:lstStyle/>
          <a:p/>
        </p:txBody>
      </p:sp>
      <p:sp>
        <p:nvSpPr>
          <p:cNvPr id="3" name="object 3"/>
          <p:cNvSpPr/>
          <p:nvPr/>
        </p:nvSpPr>
        <p:spPr>
          <a:xfrm>
            <a:off x="10478785" y="3992943"/>
            <a:ext cx="1713230" cy="2865120"/>
          </a:xfrm>
          <a:custGeom>
            <a:avLst/>
            <a:gdLst/>
            <a:ahLst/>
            <a:cxnLst/>
            <a:rect l="l" t="t" r="r" b="b"/>
            <a:pathLst>
              <a:path w="1713229" h="2865120">
                <a:moveTo>
                  <a:pt x="1673102" y="2865056"/>
                </a:moveTo>
                <a:lnTo>
                  <a:pt x="0" y="2865056"/>
                </a:lnTo>
                <a:lnTo>
                  <a:pt x="4210" y="2846634"/>
                </a:lnTo>
                <a:lnTo>
                  <a:pt x="16196" y="2796582"/>
                </a:lnTo>
                <a:lnTo>
                  <a:pt x="28659" y="2746818"/>
                </a:lnTo>
                <a:lnTo>
                  <a:pt x="41595" y="2697339"/>
                </a:lnTo>
                <a:lnTo>
                  <a:pt x="55001" y="2648144"/>
                </a:lnTo>
                <a:lnTo>
                  <a:pt x="68872" y="2599229"/>
                </a:lnTo>
                <a:lnTo>
                  <a:pt x="83205" y="2550594"/>
                </a:lnTo>
                <a:lnTo>
                  <a:pt x="97996" y="2502236"/>
                </a:lnTo>
                <a:lnTo>
                  <a:pt x="113241" y="2454154"/>
                </a:lnTo>
                <a:lnTo>
                  <a:pt x="128936" y="2406345"/>
                </a:lnTo>
                <a:lnTo>
                  <a:pt x="145078" y="2358808"/>
                </a:lnTo>
                <a:lnTo>
                  <a:pt x="161661" y="2311541"/>
                </a:lnTo>
                <a:lnTo>
                  <a:pt x="178684" y="2264541"/>
                </a:lnTo>
                <a:lnTo>
                  <a:pt x="196141" y="2217807"/>
                </a:lnTo>
                <a:lnTo>
                  <a:pt x="214029" y="2171336"/>
                </a:lnTo>
                <a:lnTo>
                  <a:pt x="232344" y="2125128"/>
                </a:lnTo>
                <a:lnTo>
                  <a:pt x="251083" y="2079180"/>
                </a:lnTo>
                <a:lnTo>
                  <a:pt x="270241" y="2033489"/>
                </a:lnTo>
                <a:lnTo>
                  <a:pt x="289814" y="1988055"/>
                </a:lnTo>
                <a:lnTo>
                  <a:pt x="309799" y="1942875"/>
                </a:lnTo>
                <a:lnTo>
                  <a:pt x="330192" y="1897947"/>
                </a:lnTo>
                <a:lnTo>
                  <a:pt x="350989" y="1853269"/>
                </a:lnTo>
                <a:lnTo>
                  <a:pt x="372185" y="1808840"/>
                </a:lnTo>
                <a:lnTo>
                  <a:pt x="393779" y="1764656"/>
                </a:lnTo>
                <a:lnTo>
                  <a:pt x="415764" y="1720718"/>
                </a:lnTo>
                <a:lnTo>
                  <a:pt x="438138" y="1677022"/>
                </a:lnTo>
                <a:lnTo>
                  <a:pt x="460897" y="1633566"/>
                </a:lnTo>
                <a:lnTo>
                  <a:pt x="484037" y="1590349"/>
                </a:lnTo>
                <a:lnTo>
                  <a:pt x="507554" y="1547369"/>
                </a:lnTo>
                <a:lnTo>
                  <a:pt x="531444" y="1504624"/>
                </a:lnTo>
                <a:lnTo>
                  <a:pt x="555704" y="1462111"/>
                </a:lnTo>
                <a:lnTo>
                  <a:pt x="580328" y="1419829"/>
                </a:lnTo>
                <a:lnTo>
                  <a:pt x="605315" y="1377776"/>
                </a:lnTo>
                <a:lnTo>
                  <a:pt x="630659" y="1335951"/>
                </a:lnTo>
                <a:lnTo>
                  <a:pt x="656358" y="1294350"/>
                </a:lnTo>
                <a:lnTo>
                  <a:pt x="682406" y="1252972"/>
                </a:lnTo>
                <a:lnTo>
                  <a:pt x="708801" y="1211816"/>
                </a:lnTo>
                <a:lnTo>
                  <a:pt x="735538" y="1170879"/>
                </a:lnTo>
                <a:lnTo>
                  <a:pt x="762613" y="1130159"/>
                </a:lnTo>
                <a:lnTo>
                  <a:pt x="790023" y="1089654"/>
                </a:lnTo>
                <a:lnTo>
                  <a:pt x="817764" y="1049363"/>
                </a:lnTo>
                <a:lnTo>
                  <a:pt x="845832" y="1009284"/>
                </a:lnTo>
                <a:lnTo>
                  <a:pt x="874224" y="969413"/>
                </a:lnTo>
                <a:lnTo>
                  <a:pt x="902934" y="929751"/>
                </a:lnTo>
                <a:lnTo>
                  <a:pt x="931960" y="890294"/>
                </a:lnTo>
                <a:lnTo>
                  <a:pt x="961298" y="851041"/>
                </a:lnTo>
                <a:lnTo>
                  <a:pt x="990943" y="811990"/>
                </a:lnTo>
                <a:lnTo>
                  <a:pt x="1020892" y="773139"/>
                </a:lnTo>
                <a:lnTo>
                  <a:pt x="1051142" y="734486"/>
                </a:lnTo>
                <a:lnTo>
                  <a:pt x="1081687" y="696028"/>
                </a:lnTo>
                <a:lnTo>
                  <a:pt x="1112525" y="657765"/>
                </a:lnTo>
                <a:lnTo>
                  <a:pt x="1143652" y="619694"/>
                </a:lnTo>
                <a:lnTo>
                  <a:pt x="1175063" y="581813"/>
                </a:lnTo>
                <a:lnTo>
                  <a:pt x="1206755" y="544120"/>
                </a:lnTo>
                <a:lnTo>
                  <a:pt x="1238724" y="506613"/>
                </a:lnTo>
                <a:lnTo>
                  <a:pt x="1270965" y="469291"/>
                </a:lnTo>
                <a:lnTo>
                  <a:pt x="1303477" y="432152"/>
                </a:lnTo>
                <a:lnTo>
                  <a:pt x="1336253" y="395193"/>
                </a:lnTo>
                <a:lnTo>
                  <a:pt x="1369292" y="358412"/>
                </a:lnTo>
                <a:lnTo>
                  <a:pt x="1402588" y="321808"/>
                </a:lnTo>
                <a:lnTo>
                  <a:pt x="1436137" y="285379"/>
                </a:lnTo>
                <a:lnTo>
                  <a:pt x="1469937" y="249122"/>
                </a:lnTo>
                <a:lnTo>
                  <a:pt x="1503983" y="213036"/>
                </a:lnTo>
                <a:lnTo>
                  <a:pt x="1538272" y="177119"/>
                </a:lnTo>
                <a:lnTo>
                  <a:pt x="1572798" y="141369"/>
                </a:lnTo>
                <a:lnTo>
                  <a:pt x="1607560" y="105784"/>
                </a:lnTo>
                <a:lnTo>
                  <a:pt x="1642552" y="70362"/>
                </a:lnTo>
                <a:lnTo>
                  <a:pt x="1677771" y="35101"/>
                </a:lnTo>
                <a:lnTo>
                  <a:pt x="1713214" y="0"/>
                </a:lnTo>
                <a:lnTo>
                  <a:pt x="1673102" y="2865056"/>
                </a:lnTo>
                <a:close/>
              </a:path>
            </a:pathLst>
          </a:custGeom>
          <a:solidFill>
            <a:srgbClr val="6097FF"/>
          </a:solidFill>
        </p:spPr>
        <p:txBody>
          <a:bodyPr wrap="square" lIns="0" tIns="0" rIns="0" bIns="0" rtlCol="0"/>
          <a:lstStyle/>
          <a:p/>
        </p:txBody>
      </p:sp>
      <p:sp>
        <p:nvSpPr>
          <p:cNvPr id="4" name="object 4"/>
          <p:cNvSpPr txBox="1">
            <a:spLocks noGrp="1"/>
          </p:cNvSpPr>
          <p:nvPr>
            <p:ph type="title"/>
          </p:nvPr>
        </p:nvSpPr>
        <p:spPr>
          <a:xfrm>
            <a:off x="147320" y="76835"/>
            <a:ext cx="7785734" cy="505460"/>
          </a:xfrm>
          <a:prstGeom prst="rect">
            <a:avLst/>
          </a:prstGeom>
        </p:spPr>
        <p:txBody>
          <a:bodyPr vert="horz" wrap="square" lIns="0" tIns="13335" rIns="0" bIns="0" rtlCol="0">
            <a:spAutoFit/>
          </a:bodyPr>
          <a:lstStyle/>
          <a:p>
            <a:pPr marL="12700">
              <a:lnSpc>
                <a:spcPct val="100000"/>
              </a:lnSpc>
              <a:spcBef>
                <a:spcPts val="105"/>
              </a:spcBef>
            </a:pPr>
            <a:r>
              <a:rPr dirty="0"/>
              <a:t>二、202</a:t>
            </a:r>
            <a:r>
              <a:rPr lang="en-US" dirty="0"/>
              <a:t>2</a:t>
            </a:r>
            <a:r>
              <a:rPr dirty="0"/>
              <a:t>年度火炬统计工作部署—</a:t>
            </a:r>
            <a:r>
              <a:rPr dirty="0">
                <a:solidFill>
                  <a:srgbClr val="FF0000"/>
                </a:solidFill>
              </a:rPr>
              <a:t>上报要</a:t>
            </a:r>
            <a:r>
              <a:rPr spc="-10" dirty="0">
                <a:solidFill>
                  <a:srgbClr val="FF0000"/>
                </a:solidFill>
              </a:rPr>
              <a:t>求</a:t>
            </a:r>
            <a:endParaRPr spc="-10" dirty="0">
              <a:solidFill>
                <a:srgbClr val="FF0000"/>
              </a:solidFill>
            </a:endParaRPr>
          </a:p>
        </p:txBody>
      </p:sp>
      <p:sp>
        <p:nvSpPr>
          <p:cNvPr id="5" name="object 5"/>
          <p:cNvSpPr txBox="1"/>
          <p:nvPr/>
        </p:nvSpPr>
        <p:spPr>
          <a:xfrm>
            <a:off x="147320" y="914400"/>
            <a:ext cx="12062460" cy="5173980"/>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FF0000"/>
                </a:solidFill>
                <a:latin typeface="宋体" panose="02010600030101010101" pitchFamily="2" charset="-122"/>
                <a:cs typeface="宋体" panose="02010600030101010101" pitchFamily="2" charset="-122"/>
              </a:rPr>
              <a:t> 年报</a:t>
            </a:r>
            <a:r>
              <a:rPr sz="2800" b="1" u="heavy" dirty="0">
                <a:solidFill>
                  <a:srgbClr val="FF0000"/>
                </a:solidFill>
                <a:uFill>
                  <a:solidFill>
                    <a:srgbClr val="FF0000"/>
                  </a:solidFill>
                </a:uFill>
                <a:latin typeface="宋体" panose="02010600030101010101" pitchFamily="2" charset="-122"/>
                <a:cs typeface="宋体" panose="02010600030101010101" pitchFamily="2" charset="-122"/>
              </a:rPr>
              <a:t>（报送时间：202</a:t>
            </a:r>
            <a:r>
              <a:rPr lang="en-US" sz="2800" b="1" u="heavy" dirty="0">
                <a:solidFill>
                  <a:srgbClr val="FF0000"/>
                </a:solidFill>
                <a:uFill>
                  <a:solidFill>
                    <a:srgbClr val="FF0000"/>
                  </a:solidFill>
                </a:uFill>
                <a:latin typeface="宋体" panose="02010600030101010101" pitchFamily="2" charset="-122"/>
                <a:cs typeface="宋体" panose="02010600030101010101" pitchFamily="2" charset="-122"/>
              </a:rPr>
              <a:t>3</a:t>
            </a:r>
            <a:r>
              <a:rPr sz="2800" b="1" u="heavy" dirty="0">
                <a:solidFill>
                  <a:srgbClr val="FF0000"/>
                </a:solidFill>
                <a:uFill>
                  <a:solidFill>
                    <a:srgbClr val="FF0000"/>
                  </a:solidFill>
                </a:uFill>
                <a:latin typeface="宋体" panose="02010600030101010101" pitchFamily="2" charset="-122"/>
                <a:cs typeface="宋体" panose="02010600030101010101" pitchFamily="2" charset="-122"/>
              </a:rPr>
              <a:t>年3月</a:t>
            </a:r>
            <a:r>
              <a:rPr lang="en-US" sz="2800" b="1" u="heavy" dirty="0">
                <a:solidFill>
                  <a:srgbClr val="FF0000"/>
                </a:solidFill>
                <a:uFill>
                  <a:solidFill>
                    <a:srgbClr val="FF0000"/>
                  </a:solidFill>
                </a:uFill>
                <a:latin typeface="宋体" panose="02010600030101010101" pitchFamily="2" charset="-122"/>
                <a:cs typeface="宋体" panose="02010600030101010101" pitchFamily="2" charset="-122"/>
              </a:rPr>
              <a:t>24</a:t>
            </a:r>
            <a:r>
              <a:rPr sz="2800" b="1" u="heavy" dirty="0">
                <a:solidFill>
                  <a:srgbClr val="FF0000"/>
                </a:solidFill>
                <a:uFill>
                  <a:solidFill>
                    <a:srgbClr val="FF0000"/>
                  </a:solidFill>
                </a:uFill>
                <a:latin typeface="宋体" panose="02010600030101010101" pitchFamily="2" charset="-122"/>
                <a:cs typeface="宋体" panose="02010600030101010101" pitchFamily="2" charset="-122"/>
              </a:rPr>
              <a:t>日前</a:t>
            </a:r>
            <a:r>
              <a:rPr sz="2800" b="1" u="heavy" spc="-20" dirty="0">
                <a:solidFill>
                  <a:srgbClr val="FF0000"/>
                </a:solidFill>
                <a:uFill>
                  <a:solidFill>
                    <a:srgbClr val="FF0000"/>
                  </a:solidFill>
                </a:u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a:p>
            <a:pPr>
              <a:lnSpc>
                <a:spcPct val="100000"/>
              </a:lnSpc>
            </a:pPr>
            <a:endParaRPr sz="3200">
              <a:latin typeface="Times New Roman" panose="02020603050405020304"/>
              <a:cs typeface="Times New Roman" panose="02020603050405020304"/>
            </a:endParaRPr>
          </a:p>
          <a:p>
            <a:pPr>
              <a:lnSpc>
                <a:spcPct val="100000"/>
              </a:lnSpc>
              <a:spcBef>
                <a:spcPts val="50"/>
              </a:spcBef>
            </a:pPr>
            <a:endParaRPr sz="3250">
              <a:latin typeface="Times New Roman" panose="02020603050405020304"/>
              <a:cs typeface="Times New Roman" panose="02020603050405020304"/>
            </a:endParaRPr>
          </a:p>
          <a:p>
            <a:pPr marL="1061720" indent="-356235">
              <a:lnSpc>
                <a:spcPct val="100000"/>
              </a:lnSpc>
              <a:buClr>
                <a:srgbClr val="000000"/>
              </a:buClr>
              <a:buSzPct val="96000"/>
              <a:buChar char="●"/>
              <a:tabLst>
                <a:tab pos="1061720" algn="l"/>
              </a:tabLst>
            </a:pPr>
            <a:r>
              <a:rPr sz="2800" b="1" dirty="0">
                <a:solidFill>
                  <a:srgbClr val="FF0000"/>
                </a:solidFill>
                <a:latin typeface="宋体" panose="02010600030101010101" pitchFamily="2" charset="-122"/>
                <a:cs typeface="宋体" panose="02010600030101010101" pitchFamily="2" charset="-122"/>
              </a:rPr>
              <a:t>报告期</a:t>
            </a:r>
            <a:r>
              <a:rPr sz="2800" b="1" spc="-5" dirty="0">
                <a:solidFill>
                  <a:srgbClr val="FF0000"/>
                </a:solidFill>
                <a:latin typeface="宋体" panose="02010600030101010101" pitchFamily="2" charset="-122"/>
                <a:cs typeface="宋体" panose="02010600030101010101" pitchFamily="2" charset="-122"/>
              </a:rPr>
              <a:t>：</a:t>
            </a:r>
            <a:r>
              <a:rPr sz="2800" spc="-5" dirty="0">
                <a:latin typeface="宋体" panose="02010600030101010101" pitchFamily="2" charset="-122"/>
                <a:cs typeface="宋体" panose="02010600030101010101" pitchFamily="2" charset="-122"/>
              </a:rPr>
              <a:t>202</a:t>
            </a:r>
            <a:r>
              <a:rPr lang="en-US" sz="2800" spc="-5" dirty="0">
                <a:latin typeface="宋体" panose="02010600030101010101" pitchFamily="2" charset="-122"/>
                <a:cs typeface="宋体" panose="02010600030101010101" pitchFamily="2" charset="-122"/>
              </a:rPr>
              <a:t>2</a:t>
            </a:r>
            <a:r>
              <a:rPr sz="2800" dirty="0">
                <a:latin typeface="宋体" panose="02010600030101010101" pitchFamily="2" charset="-122"/>
                <a:cs typeface="宋体" panose="02010600030101010101" pitchFamily="2" charset="-122"/>
              </a:rPr>
              <a:t>年</a:t>
            </a:r>
            <a:r>
              <a:rPr sz="2800" spc="-5" dirty="0">
                <a:latin typeface="宋体" panose="02010600030101010101" pitchFamily="2" charset="-122"/>
                <a:cs typeface="宋体" panose="02010600030101010101" pitchFamily="2" charset="-122"/>
              </a:rPr>
              <a:t>1</a:t>
            </a:r>
            <a:r>
              <a:rPr sz="2800" dirty="0">
                <a:latin typeface="宋体" panose="02010600030101010101" pitchFamily="2" charset="-122"/>
                <a:cs typeface="宋体" panose="02010600030101010101" pitchFamily="2" charset="-122"/>
              </a:rPr>
              <a:t>月</a:t>
            </a:r>
            <a:r>
              <a:rPr sz="2800" spc="-5" dirty="0">
                <a:latin typeface="宋体" panose="02010600030101010101" pitchFamily="2" charset="-122"/>
                <a:cs typeface="宋体" panose="02010600030101010101" pitchFamily="2" charset="-122"/>
              </a:rPr>
              <a:t>1</a:t>
            </a:r>
            <a:r>
              <a:rPr sz="2800" dirty="0">
                <a:latin typeface="宋体" panose="02010600030101010101" pitchFamily="2" charset="-122"/>
                <a:cs typeface="宋体" panose="02010600030101010101" pitchFamily="2" charset="-122"/>
              </a:rPr>
              <a:t>日至</a:t>
            </a:r>
            <a:r>
              <a:rPr sz="2800" spc="-5" dirty="0">
                <a:latin typeface="宋体" panose="02010600030101010101" pitchFamily="2" charset="-122"/>
                <a:cs typeface="宋体" panose="02010600030101010101" pitchFamily="2" charset="-122"/>
              </a:rPr>
              <a:t>202</a:t>
            </a:r>
            <a:r>
              <a:rPr lang="en-US" sz="2800" spc="-5" dirty="0">
                <a:latin typeface="宋体" panose="02010600030101010101" pitchFamily="2" charset="-122"/>
                <a:cs typeface="宋体" panose="02010600030101010101" pitchFamily="2" charset="-122"/>
              </a:rPr>
              <a:t>2</a:t>
            </a:r>
            <a:r>
              <a:rPr sz="2800" dirty="0">
                <a:latin typeface="宋体" panose="02010600030101010101" pitchFamily="2" charset="-122"/>
                <a:cs typeface="宋体" panose="02010600030101010101" pitchFamily="2" charset="-122"/>
              </a:rPr>
              <a:t>年</a:t>
            </a:r>
            <a:r>
              <a:rPr sz="2800" spc="-5" dirty="0">
                <a:latin typeface="宋体" panose="02010600030101010101" pitchFamily="2" charset="-122"/>
                <a:cs typeface="宋体" panose="02010600030101010101" pitchFamily="2" charset="-122"/>
              </a:rPr>
              <a:t>12</a:t>
            </a:r>
            <a:r>
              <a:rPr sz="2800" dirty="0">
                <a:latin typeface="宋体" panose="02010600030101010101" pitchFamily="2" charset="-122"/>
                <a:cs typeface="宋体" panose="02010600030101010101" pitchFamily="2" charset="-122"/>
              </a:rPr>
              <a:t>月</a:t>
            </a:r>
            <a:r>
              <a:rPr sz="2800" spc="-5" dirty="0">
                <a:latin typeface="宋体" panose="02010600030101010101" pitchFamily="2" charset="-122"/>
                <a:cs typeface="宋体" panose="02010600030101010101" pitchFamily="2" charset="-122"/>
              </a:rPr>
              <a:t>31</a:t>
            </a:r>
            <a:r>
              <a:rPr sz="2800" dirty="0">
                <a:latin typeface="宋体" panose="02010600030101010101" pitchFamily="2" charset="-122"/>
                <a:cs typeface="宋体" panose="02010600030101010101" pitchFamily="2" charset="-122"/>
              </a:rPr>
              <a:t>日</a:t>
            </a:r>
            <a:r>
              <a:rPr sz="2800" spc="-5" dirty="0">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a:p>
            <a:pPr marL="1061720" indent="-356235">
              <a:lnSpc>
                <a:spcPct val="100000"/>
              </a:lnSpc>
              <a:spcBef>
                <a:spcPts val="1735"/>
              </a:spcBef>
              <a:buClr>
                <a:srgbClr val="000000"/>
              </a:buClr>
              <a:buSzPct val="96000"/>
              <a:buChar char="●"/>
              <a:tabLst>
                <a:tab pos="1061720" algn="l"/>
              </a:tabLst>
            </a:pPr>
            <a:r>
              <a:rPr sz="2800" b="1" dirty="0">
                <a:solidFill>
                  <a:srgbClr val="FF0000"/>
                </a:solidFill>
                <a:latin typeface="宋体" panose="02010600030101010101" pitchFamily="2" charset="-122"/>
                <a:cs typeface="宋体" panose="02010600030101010101" pitchFamily="2" charset="-122"/>
              </a:rPr>
              <a:t>填报要求</a:t>
            </a:r>
            <a:r>
              <a:rPr sz="2800" b="1" spc="-20" dirty="0">
                <a:solidFill>
                  <a:srgbClr val="FF0000"/>
                </a:solidFill>
                <a:latin typeface="宋体" panose="02010600030101010101" pitchFamily="2" charset="-122"/>
                <a:cs typeface="宋体" panose="02010600030101010101" pitchFamily="2" charset="-122"/>
              </a:rPr>
              <a:t>：</a:t>
            </a:r>
            <a:r>
              <a:rPr lang="en-US" altLang="zh-CN" sz="2800" b="1" dirty="0">
                <a:solidFill>
                  <a:srgbClr val="FF0000"/>
                </a:solidFill>
                <a:latin typeface="Arial" panose="020B0604020202020204" pitchFamily="34" charset="0"/>
                <a:ea typeface="宋体" panose="02010600030101010101" pitchFamily="2" charset="-122"/>
                <a:sym typeface="华文新魏" panose="02010800040101010101" pitchFamily="2" charset="-122"/>
              </a:rPr>
              <a:t>1</a:t>
            </a:r>
            <a:r>
              <a:rPr lang="zh-CN" altLang="en-US" sz="2800" b="1" dirty="0">
                <a:solidFill>
                  <a:srgbClr val="FF0000"/>
                </a:solidFill>
                <a:latin typeface="Arial" panose="020B0604020202020204" pitchFamily="34" charset="0"/>
                <a:ea typeface="宋体" panose="02010600030101010101" pitchFamily="2" charset="-122"/>
                <a:sym typeface="华文新魏" panose="02010800040101010101" pitchFamily="2" charset="-122"/>
              </a:rPr>
              <a:t>各区通知企业系统填报。</a:t>
            </a:r>
            <a:endParaRPr lang="zh-CN" altLang="en-US" sz="2800" b="1" dirty="0">
              <a:solidFill>
                <a:srgbClr val="FF0000"/>
              </a:solidFill>
              <a:latin typeface="Arial" panose="020B0604020202020204" pitchFamily="34" charset="0"/>
              <a:ea typeface="宋体" panose="02010600030101010101" pitchFamily="2" charset="-122"/>
              <a:sym typeface="华文新魏" panose="02010800040101010101" pitchFamily="2" charset="-122"/>
            </a:endParaRPr>
          </a:p>
          <a:p>
            <a:pPr eaLnBrk="0" hangingPunct="0">
              <a:lnSpc>
                <a:spcPct val="150000"/>
              </a:lnSpc>
            </a:pPr>
            <a:r>
              <a:rPr lang="en-US" altLang="zh-CN" sz="2800" b="1" dirty="0">
                <a:solidFill>
                  <a:srgbClr val="FF0000"/>
                </a:solidFill>
                <a:latin typeface="Arial" panose="020B0604020202020204" pitchFamily="34" charset="0"/>
                <a:ea typeface="宋体" panose="02010600030101010101" pitchFamily="2" charset="-122"/>
                <a:sym typeface="华文新魏" panose="02010800040101010101" pitchFamily="2" charset="-122"/>
              </a:rPr>
              <a:t>                             2</a:t>
            </a:r>
            <a:r>
              <a:rPr lang="zh-CN" altLang="en-US" sz="2800" b="1" dirty="0" smtClean="0">
                <a:solidFill>
                  <a:srgbClr val="FF0000"/>
                </a:solidFill>
                <a:latin typeface="Arial" panose="020B0604020202020204" pitchFamily="34" charset="0"/>
                <a:ea typeface="宋体" panose="02010600030101010101" pitchFamily="2" charset="-122"/>
                <a:sym typeface="华文新魏" panose="02010800040101010101" pitchFamily="2" charset="-122"/>
              </a:rPr>
              <a:t>各区科技</a:t>
            </a:r>
            <a:r>
              <a:rPr lang="zh-CN" altLang="en-US" sz="2800" b="1" dirty="0">
                <a:solidFill>
                  <a:srgbClr val="FF0000"/>
                </a:solidFill>
                <a:latin typeface="Arial" panose="020B0604020202020204" pitchFamily="34" charset="0"/>
                <a:ea typeface="宋体" panose="02010600030101010101" pitchFamily="2" charset="-122"/>
                <a:sym typeface="华文新魏" panose="02010800040101010101" pitchFamily="2" charset="-122"/>
              </a:rPr>
              <a:t>部门审核企业上报数据。</a:t>
            </a:r>
            <a:endParaRPr lang="zh-CN" altLang="en-US" sz="2800" dirty="0">
              <a:latin typeface="宋体" panose="02010600030101010101" pitchFamily="2" charset="-122"/>
              <a:ea typeface="宋体" panose="02010600030101010101" pitchFamily="2" charset="-122"/>
              <a:sym typeface="华文新魏" panose="02010800040101010101" pitchFamily="2" charset="-122"/>
            </a:endParaRPr>
          </a:p>
          <a:p>
            <a:pPr eaLnBrk="0" hangingPunct="0">
              <a:lnSpc>
                <a:spcPct val="150000"/>
              </a:lnSpc>
            </a:pPr>
            <a:r>
              <a:rPr lang="en-US" altLang="zh-CN" sz="2800" b="1" dirty="0">
                <a:solidFill>
                  <a:srgbClr val="FF0000"/>
                </a:solidFill>
                <a:latin typeface="Arial" panose="020B0604020202020204" pitchFamily="34" charset="0"/>
                <a:ea typeface="宋体" panose="02010600030101010101" pitchFamily="2" charset="-122"/>
                <a:sym typeface="华文新魏" panose="02010800040101010101" pitchFamily="2" charset="-122"/>
              </a:rPr>
              <a:t>                             3</a:t>
            </a:r>
            <a:r>
              <a:rPr lang="zh-CN" altLang="en-US" sz="2800" b="1" dirty="0">
                <a:solidFill>
                  <a:srgbClr val="FF0000"/>
                </a:solidFill>
                <a:latin typeface="宋体" panose="02010600030101010101" pitchFamily="2" charset="-122"/>
                <a:ea typeface="宋体" panose="02010600030101010101" pitchFamily="2" charset="-122"/>
                <a:sym typeface="华文新魏" panose="02010800040101010101" pitchFamily="2" charset="-122"/>
              </a:rPr>
              <a:t>企业报表打印、加盖公章</a:t>
            </a:r>
            <a:r>
              <a:rPr lang="zh-CN" altLang="en-US" sz="2800" dirty="0">
                <a:latin typeface="宋体" panose="02010600030101010101" pitchFamily="2" charset="-122"/>
                <a:ea typeface="宋体" panose="02010600030101010101" pitchFamily="2" charset="-122"/>
                <a:sym typeface="华文新魏" panose="02010800040101010101" pitchFamily="2" charset="-122"/>
              </a:rPr>
              <a:t>（具体要求见</a:t>
            </a:r>
            <a:r>
              <a:rPr lang="en-US" altLang="zh-CN" sz="2800" dirty="0" smtClean="0">
                <a:latin typeface="宋体" panose="02010600030101010101" pitchFamily="2" charset="-122"/>
                <a:ea typeface="宋体" panose="02010600030101010101" pitchFamily="2" charset="-122"/>
                <a:sym typeface="华文新魏" panose="02010800040101010101" pitchFamily="2" charset="-122"/>
              </a:rPr>
              <a:t>2022</a:t>
            </a:r>
            <a:r>
              <a:rPr lang="zh-CN" altLang="en-US" sz="2800" dirty="0" smtClean="0">
                <a:latin typeface="宋体" panose="02010600030101010101" pitchFamily="2" charset="-122"/>
                <a:ea typeface="宋体" panose="02010600030101010101" pitchFamily="2" charset="-122"/>
                <a:sym typeface="华文新魏" panose="02010800040101010101" pitchFamily="2" charset="-122"/>
              </a:rPr>
              <a:t>年</a:t>
            </a:r>
            <a:r>
              <a:rPr lang="zh-CN" altLang="en-US" sz="2800" dirty="0">
                <a:latin typeface="宋体" panose="02010600030101010101" pitchFamily="2" charset="-122"/>
                <a:ea typeface="宋体" panose="02010600030101010101" pitchFamily="2" charset="-122"/>
                <a:sym typeface="华文新魏" panose="02010800040101010101" pitchFamily="2" charset="-122"/>
              </a:rPr>
              <a:t>调查通知）</a:t>
            </a:r>
            <a:endParaRPr lang="zh-CN" altLang="en-US" sz="2800" dirty="0">
              <a:latin typeface="宋体" panose="02010600030101010101" pitchFamily="2" charset="-122"/>
              <a:ea typeface="宋体" panose="02010600030101010101" pitchFamily="2" charset="-122"/>
              <a:sym typeface="华文新魏" panose="02010800040101010101" pitchFamily="2" charset="-122"/>
            </a:endParaRPr>
          </a:p>
          <a:p>
            <a:pPr eaLnBrk="0" hangingPunct="0">
              <a:lnSpc>
                <a:spcPct val="150000"/>
              </a:lnSpc>
            </a:pPr>
            <a:r>
              <a:rPr lang="en-US" altLang="zh-CN" sz="2800" b="1" dirty="0">
                <a:solidFill>
                  <a:srgbClr val="FF0000"/>
                </a:solidFill>
                <a:latin typeface="Arial" panose="020B0604020202020204" pitchFamily="34" charset="0"/>
                <a:ea typeface="宋体" panose="02010600030101010101" pitchFamily="2" charset="-122"/>
                <a:sym typeface="华文新魏" panose="02010800040101010101" pitchFamily="2" charset="-122"/>
              </a:rPr>
              <a:t>                            4</a:t>
            </a:r>
            <a:r>
              <a:rPr lang="zh-CN" altLang="en-US" sz="2800" b="1" dirty="0">
                <a:solidFill>
                  <a:srgbClr val="FF0000"/>
                </a:solidFill>
                <a:latin typeface="宋体" panose="02010600030101010101" pitchFamily="2" charset="-122"/>
                <a:ea typeface="宋体" panose="02010600030101010101" pitchFamily="2" charset="-122"/>
                <a:sym typeface="华文新魏" panose="02010800040101010101" pitchFamily="2" charset="-122"/>
              </a:rPr>
              <a:t>纸质材料上报</a:t>
            </a:r>
            <a:r>
              <a:rPr lang="zh-CN" altLang="en-US" sz="2800" b="1" dirty="0" smtClean="0">
                <a:solidFill>
                  <a:srgbClr val="FF0000"/>
                </a:solidFill>
                <a:latin typeface="宋体" panose="02010600030101010101" pitchFamily="2" charset="-122"/>
                <a:ea typeface="宋体" panose="02010600030101010101" pitchFamily="2" charset="-122"/>
                <a:sym typeface="华文新魏" panose="02010800040101010101" pitchFamily="2" charset="-122"/>
              </a:rPr>
              <a:t>。各区</a:t>
            </a:r>
            <a:r>
              <a:rPr lang="zh-CN" altLang="en-US" sz="2800" b="1" dirty="0">
                <a:solidFill>
                  <a:srgbClr val="FF0000"/>
                </a:solidFill>
                <a:latin typeface="Arial" panose="020B0604020202020204" pitchFamily="34" charset="0"/>
                <a:ea typeface="宋体" panose="02010600030101010101" pitchFamily="2" charset="-122"/>
                <a:sym typeface="华文新魏" panose="02010800040101010101" pitchFamily="2" charset="-122"/>
              </a:rPr>
              <a:t>科经局将辖区内调查单位上报的统计纸质报表汇总收齐后，统一报送至通知上指定地点。</a:t>
            </a:r>
            <a:endParaRPr sz="2800">
              <a:latin typeface="宋体" panose="02010600030101010101" pitchFamily="2" charset="-122"/>
              <a:cs typeface="宋体" panose="02010600030101010101" pitchFamily="2" charset="-122"/>
            </a:endParaRPr>
          </a:p>
        </p:txBody>
      </p:sp>
      <p:sp>
        <p:nvSpPr>
          <p:cNvPr id="6" name="object 6"/>
          <p:cNvSpPr/>
          <p:nvPr/>
        </p:nvSpPr>
        <p:spPr>
          <a:xfrm>
            <a:off x="2251307" y="2068653"/>
            <a:ext cx="304487" cy="299957"/>
          </a:xfrm>
          <a:prstGeom prst="rect">
            <a:avLst/>
          </a:prstGeom>
          <a:blipFill>
            <a:blip r:embed="rId1" cstate="print"/>
            <a:stretch>
              <a:fillRect/>
            </a:stretch>
          </a:blipFill>
        </p:spPr>
        <p:txBody>
          <a:bodyPr wrap="square" lIns="0" tIns="0" rIns="0" bIns="0" rtlCol="0"/>
          <a:lstStyle/>
          <a:p/>
        </p:txBody>
      </p:sp>
      <p:sp>
        <p:nvSpPr>
          <p:cNvPr id="7" name="object 7"/>
          <p:cNvSpPr/>
          <p:nvPr/>
        </p:nvSpPr>
        <p:spPr>
          <a:xfrm>
            <a:off x="2580269" y="2042382"/>
            <a:ext cx="1553544" cy="367559"/>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4343551" y="2069106"/>
            <a:ext cx="2125970" cy="368748"/>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7042" y="0"/>
            <a:ext cx="2735580" cy="2803525"/>
          </a:xfrm>
          <a:custGeom>
            <a:avLst/>
            <a:gdLst/>
            <a:ahLst/>
            <a:cxnLst/>
            <a:rect l="l" t="t" r="r" b="b"/>
            <a:pathLst>
              <a:path w="2735579" h="2803525">
                <a:moveTo>
                  <a:pt x="2694470" y="2803296"/>
                </a:moveTo>
                <a:lnTo>
                  <a:pt x="2647544" y="2790608"/>
                </a:lnTo>
                <a:lnTo>
                  <a:pt x="2600515" y="2776539"/>
                </a:lnTo>
                <a:lnTo>
                  <a:pt x="2553435" y="2761162"/>
                </a:lnTo>
                <a:lnTo>
                  <a:pt x="2506353" y="2744549"/>
                </a:lnTo>
                <a:lnTo>
                  <a:pt x="2459319" y="2726772"/>
                </a:lnTo>
                <a:lnTo>
                  <a:pt x="2412383" y="2707905"/>
                </a:lnTo>
                <a:lnTo>
                  <a:pt x="2365596" y="2688019"/>
                </a:lnTo>
                <a:lnTo>
                  <a:pt x="2319008" y="2667187"/>
                </a:lnTo>
                <a:lnTo>
                  <a:pt x="2272669" y="2645482"/>
                </a:lnTo>
                <a:lnTo>
                  <a:pt x="2226629" y="2622976"/>
                </a:lnTo>
                <a:lnTo>
                  <a:pt x="2180939" y="2599741"/>
                </a:lnTo>
                <a:lnTo>
                  <a:pt x="2135649" y="2575851"/>
                </a:lnTo>
                <a:lnTo>
                  <a:pt x="2090808" y="2551378"/>
                </a:lnTo>
                <a:lnTo>
                  <a:pt x="2046467" y="2526393"/>
                </a:lnTo>
                <a:lnTo>
                  <a:pt x="2002677" y="2500970"/>
                </a:lnTo>
                <a:lnTo>
                  <a:pt x="1959487" y="2475182"/>
                </a:lnTo>
                <a:lnTo>
                  <a:pt x="1916948" y="2449100"/>
                </a:lnTo>
                <a:lnTo>
                  <a:pt x="1875110" y="2422797"/>
                </a:lnTo>
                <a:lnTo>
                  <a:pt x="1834023" y="2396346"/>
                </a:lnTo>
                <a:lnTo>
                  <a:pt x="1793737" y="2369819"/>
                </a:lnTo>
                <a:lnTo>
                  <a:pt x="1754303" y="2343289"/>
                </a:lnTo>
                <a:lnTo>
                  <a:pt x="1715771" y="2316827"/>
                </a:lnTo>
                <a:lnTo>
                  <a:pt x="1636116" y="2260844"/>
                </a:lnTo>
                <a:lnTo>
                  <a:pt x="1594870" y="2230560"/>
                </a:lnTo>
                <a:lnTo>
                  <a:pt x="1554429" y="2199654"/>
                </a:lnTo>
                <a:lnTo>
                  <a:pt x="1514769" y="2168127"/>
                </a:lnTo>
                <a:lnTo>
                  <a:pt x="1475868" y="2135978"/>
                </a:lnTo>
                <a:lnTo>
                  <a:pt x="1437702" y="2103206"/>
                </a:lnTo>
                <a:lnTo>
                  <a:pt x="1400248" y="2069810"/>
                </a:lnTo>
                <a:lnTo>
                  <a:pt x="1363483" y="2035790"/>
                </a:lnTo>
                <a:lnTo>
                  <a:pt x="1327384" y="2001145"/>
                </a:lnTo>
                <a:lnTo>
                  <a:pt x="1291927" y="1965875"/>
                </a:lnTo>
                <a:lnTo>
                  <a:pt x="1257090" y="1929978"/>
                </a:lnTo>
                <a:lnTo>
                  <a:pt x="1222849" y="1893455"/>
                </a:lnTo>
                <a:lnTo>
                  <a:pt x="1189182" y="1856304"/>
                </a:lnTo>
                <a:lnTo>
                  <a:pt x="1156064" y="1818525"/>
                </a:lnTo>
                <a:lnTo>
                  <a:pt x="1123473" y="1780117"/>
                </a:lnTo>
                <a:lnTo>
                  <a:pt x="1091386" y="1741080"/>
                </a:lnTo>
                <a:lnTo>
                  <a:pt x="1059780" y="1701413"/>
                </a:lnTo>
                <a:lnTo>
                  <a:pt x="1028630" y="1661115"/>
                </a:lnTo>
                <a:lnTo>
                  <a:pt x="997915" y="1620186"/>
                </a:lnTo>
                <a:lnTo>
                  <a:pt x="967611" y="1578625"/>
                </a:lnTo>
                <a:lnTo>
                  <a:pt x="937695" y="1536431"/>
                </a:lnTo>
                <a:lnTo>
                  <a:pt x="908144" y="1493604"/>
                </a:lnTo>
                <a:lnTo>
                  <a:pt x="878934" y="1450143"/>
                </a:lnTo>
                <a:lnTo>
                  <a:pt x="850043" y="1406048"/>
                </a:lnTo>
                <a:lnTo>
                  <a:pt x="821447" y="1361318"/>
                </a:lnTo>
                <a:lnTo>
                  <a:pt x="793123" y="1315951"/>
                </a:lnTo>
                <a:lnTo>
                  <a:pt x="765048" y="1269949"/>
                </a:lnTo>
                <a:lnTo>
                  <a:pt x="737286" y="1225509"/>
                </a:lnTo>
                <a:lnTo>
                  <a:pt x="682244" y="1136701"/>
                </a:lnTo>
                <a:lnTo>
                  <a:pt x="627798" y="1048006"/>
                </a:lnTo>
                <a:lnTo>
                  <a:pt x="547120" y="915222"/>
                </a:lnTo>
                <a:lnTo>
                  <a:pt x="467458" y="782809"/>
                </a:lnTo>
                <a:lnTo>
                  <a:pt x="103460" y="171821"/>
                </a:lnTo>
                <a:lnTo>
                  <a:pt x="0" y="0"/>
                </a:lnTo>
                <a:lnTo>
                  <a:pt x="2734957" y="40284"/>
                </a:lnTo>
                <a:lnTo>
                  <a:pt x="2694470" y="2803296"/>
                </a:lnTo>
                <a:close/>
              </a:path>
            </a:pathLst>
          </a:custGeom>
          <a:solidFill>
            <a:srgbClr val="9EC0FF"/>
          </a:solidFill>
        </p:spPr>
        <p:txBody>
          <a:bodyPr wrap="square" lIns="0" tIns="0" rIns="0" bIns="0" rtlCol="0"/>
          <a:lstStyle/>
          <a:p/>
        </p:txBody>
      </p:sp>
      <p:sp>
        <p:nvSpPr>
          <p:cNvPr id="3" name="object 3"/>
          <p:cNvSpPr/>
          <p:nvPr/>
        </p:nvSpPr>
        <p:spPr>
          <a:xfrm>
            <a:off x="10478785" y="3992943"/>
            <a:ext cx="1713230" cy="2865120"/>
          </a:xfrm>
          <a:custGeom>
            <a:avLst/>
            <a:gdLst/>
            <a:ahLst/>
            <a:cxnLst/>
            <a:rect l="l" t="t" r="r" b="b"/>
            <a:pathLst>
              <a:path w="1713229" h="2865120">
                <a:moveTo>
                  <a:pt x="1673102" y="2865056"/>
                </a:moveTo>
                <a:lnTo>
                  <a:pt x="0" y="2865056"/>
                </a:lnTo>
                <a:lnTo>
                  <a:pt x="4210" y="2846634"/>
                </a:lnTo>
                <a:lnTo>
                  <a:pt x="16196" y="2796582"/>
                </a:lnTo>
                <a:lnTo>
                  <a:pt x="28659" y="2746818"/>
                </a:lnTo>
                <a:lnTo>
                  <a:pt x="41595" y="2697339"/>
                </a:lnTo>
                <a:lnTo>
                  <a:pt x="55001" y="2648144"/>
                </a:lnTo>
                <a:lnTo>
                  <a:pt x="68872" y="2599229"/>
                </a:lnTo>
                <a:lnTo>
                  <a:pt x="83205" y="2550594"/>
                </a:lnTo>
                <a:lnTo>
                  <a:pt x="97996" y="2502236"/>
                </a:lnTo>
                <a:lnTo>
                  <a:pt x="113241" y="2454154"/>
                </a:lnTo>
                <a:lnTo>
                  <a:pt x="128936" y="2406345"/>
                </a:lnTo>
                <a:lnTo>
                  <a:pt x="145078" y="2358808"/>
                </a:lnTo>
                <a:lnTo>
                  <a:pt x="161661" y="2311541"/>
                </a:lnTo>
                <a:lnTo>
                  <a:pt x="178684" y="2264541"/>
                </a:lnTo>
                <a:lnTo>
                  <a:pt x="196141" y="2217807"/>
                </a:lnTo>
                <a:lnTo>
                  <a:pt x="214029" y="2171336"/>
                </a:lnTo>
                <a:lnTo>
                  <a:pt x="232344" y="2125128"/>
                </a:lnTo>
                <a:lnTo>
                  <a:pt x="251083" y="2079180"/>
                </a:lnTo>
                <a:lnTo>
                  <a:pt x="270241" y="2033489"/>
                </a:lnTo>
                <a:lnTo>
                  <a:pt x="289814" y="1988055"/>
                </a:lnTo>
                <a:lnTo>
                  <a:pt x="309799" y="1942875"/>
                </a:lnTo>
                <a:lnTo>
                  <a:pt x="330192" y="1897947"/>
                </a:lnTo>
                <a:lnTo>
                  <a:pt x="350989" y="1853269"/>
                </a:lnTo>
                <a:lnTo>
                  <a:pt x="372185" y="1808840"/>
                </a:lnTo>
                <a:lnTo>
                  <a:pt x="393779" y="1764656"/>
                </a:lnTo>
                <a:lnTo>
                  <a:pt x="415764" y="1720718"/>
                </a:lnTo>
                <a:lnTo>
                  <a:pt x="438138" y="1677022"/>
                </a:lnTo>
                <a:lnTo>
                  <a:pt x="460897" y="1633566"/>
                </a:lnTo>
                <a:lnTo>
                  <a:pt x="484037" y="1590349"/>
                </a:lnTo>
                <a:lnTo>
                  <a:pt x="507554" y="1547369"/>
                </a:lnTo>
                <a:lnTo>
                  <a:pt x="531444" y="1504624"/>
                </a:lnTo>
                <a:lnTo>
                  <a:pt x="555704" y="1462111"/>
                </a:lnTo>
                <a:lnTo>
                  <a:pt x="580328" y="1419829"/>
                </a:lnTo>
                <a:lnTo>
                  <a:pt x="605315" y="1377776"/>
                </a:lnTo>
                <a:lnTo>
                  <a:pt x="630659" y="1335951"/>
                </a:lnTo>
                <a:lnTo>
                  <a:pt x="656358" y="1294350"/>
                </a:lnTo>
                <a:lnTo>
                  <a:pt x="682406" y="1252972"/>
                </a:lnTo>
                <a:lnTo>
                  <a:pt x="708801" y="1211816"/>
                </a:lnTo>
                <a:lnTo>
                  <a:pt x="735538" y="1170879"/>
                </a:lnTo>
                <a:lnTo>
                  <a:pt x="762613" y="1130159"/>
                </a:lnTo>
                <a:lnTo>
                  <a:pt x="790023" y="1089654"/>
                </a:lnTo>
                <a:lnTo>
                  <a:pt x="817764" y="1049363"/>
                </a:lnTo>
                <a:lnTo>
                  <a:pt x="845832" y="1009284"/>
                </a:lnTo>
                <a:lnTo>
                  <a:pt x="874224" y="969413"/>
                </a:lnTo>
                <a:lnTo>
                  <a:pt x="902934" y="929751"/>
                </a:lnTo>
                <a:lnTo>
                  <a:pt x="931960" y="890294"/>
                </a:lnTo>
                <a:lnTo>
                  <a:pt x="961298" y="851041"/>
                </a:lnTo>
                <a:lnTo>
                  <a:pt x="990943" y="811990"/>
                </a:lnTo>
                <a:lnTo>
                  <a:pt x="1020892" y="773139"/>
                </a:lnTo>
                <a:lnTo>
                  <a:pt x="1051142" y="734486"/>
                </a:lnTo>
                <a:lnTo>
                  <a:pt x="1081687" y="696028"/>
                </a:lnTo>
                <a:lnTo>
                  <a:pt x="1112525" y="657765"/>
                </a:lnTo>
                <a:lnTo>
                  <a:pt x="1143652" y="619694"/>
                </a:lnTo>
                <a:lnTo>
                  <a:pt x="1175063" y="581813"/>
                </a:lnTo>
                <a:lnTo>
                  <a:pt x="1206755" y="544120"/>
                </a:lnTo>
                <a:lnTo>
                  <a:pt x="1238724" y="506613"/>
                </a:lnTo>
                <a:lnTo>
                  <a:pt x="1270965" y="469291"/>
                </a:lnTo>
                <a:lnTo>
                  <a:pt x="1303477" y="432152"/>
                </a:lnTo>
                <a:lnTo>
                  <a:pt x="1336253" y="395193"/>
                </a:lnTo>
                <a:lnTo>
                  <a:pt x="1369292" y="358412"/>
                </a:lnTo>
                <a:lnTo>
                  <a:pt x="1402588" y="321808"/>
                </a:lnTo>
                <a:lnTo>
                  <a:pt x="1436137" y="285379"/>
                </a:lnTo>
                <a:lnTo>
                  <a:pt x="1469937" y="249122"/>
                </a:lnTo>
                <a:lnTo>
                  <a:pt x="1503983" y="213036"/>
                </a:lnTo>
                <a:lnTo>
                  <a:pt x="1538272" y="177119"/>
                </a:lnTo>
                <a:lnTo>
                  <a:pt x="1572798" y="141369"/>
                </a:lnTo>
                <a:lnTo>
                  <a:pt x="1607560" y="105784"/>
                </a:lnTo>
                <a:lnTo>
                  <a:pt x="1642552" y="70362"/>
                </a:lnTo>
                <a:lnTo>
                  <a:pt x="1677771" y="35101"/>
                </a:lnTo>
                <a:lnTo>
                  <a:pt x="1713214" y="0"/>
                </a:lnTo>
                <a:lnTo>
                  <a:pt x="1673102" y="2865056"/>
                </a:lnTo>
                <a:close/>
              </a:path>
            </a:pathLst>
          </a:custGeom>
          <a:solidFill>
            <a:srgbClr val="6097FF"/>
          </a:solidFill>
        </p:spPr>
        <p:txBody>
          <a:bodyPr wrap="square" lIns="0" tIns="0" rIns="0" bIns="0" rtlCol="0"/>
          <a:lstStyle/>
          <a:p/>
        </p:txBody>
      </p:sp>
      <p:sp>
        <p:nvSpPr>
          <p:cNvPr id="4" name="object 4"/>
          <p:cNvSpPr txBox="1"/>
          <p:nvPr/>
        </p:nvSpPr>
        <p:spPr>
          <a:xfrm>
            <a:off x="1626870" y="1154239"/>
            <a:ext cx="8576945" cy="4167505"/>
          </a:xfrm>
          <a:prstGeom prst="rect">
            <a:avLst/>
          </a:prstGeom>
        </p:spPr>
        <p:txBody>
          <a:bodyPr vert="horz" wrap="square" lIns="0" tIns="12700" rIns="0" bIns="0" rtlCol="0">
            <a:spAutoFit/>
          </a:bodyPr>
          <a:lstStyle/>
          <a:p>
            <a:pPr marL="12700" marR="5080" indent="1786890">
              <a:lnSpc>
                <a:spcPct val="150000"/>
              </a:lnSpc>
              <a:spcBef>
                <a:spcPts val="100"/>
              </a:spcBef>
              <a:tabLst>
                <a:tab pos="4990465" algn="l"/>
              </a:tabLst>
            </a:pPr>
            <a:r>
              <a:rPr sz="2000" b="1" dirty="0">
                <a:latin typeface="宋体" panose="02010600030101010101" pitchFamily="2" charset="-122"/>
                <a:cs typeface="宋体" panose="02010600030101010101" pitchFamily="2" charset="-122"/>
              </a:rPr>
              <a:t>辖区</a:t>
            </a:r>
            <a:r>
              <a:rPr sz="2000" b="1" spc="-5" dirty="0">
                <a:latin typeface="宋体" panose="02010600030101010101" pitchFamily="2" charset="-122"/>
                <a:cs typeface="宋体" panose="02010600030101010101" pitchFamily="2" charset="-122"/>
              </a:rPr>
              <a:t>内</a:t>
            </a:r>
            <a:r>
              <a:rPr sz="2000" b="1" dirty="0">
                <a:latin typeface="宋体" panose="02010600030101010101" pitchFamily="2" charset="-122"/>
                <a:cs typeface="宋体" panose="02010600030101010101" pitchFamily="2" charset="-122"/>
              </a:rPr>
              <a:t>	的高新技术企业报表（</a:t>
            </a:r>
            <a:r>
              <a:rPr lang="zh-CN" sz="2000" b="1" dirty="0">
                <a:solidFill>
                  <a:srgbClr val="C00000"/>
                </a:solidFill>
                <a:latin typeface="宋体" panose="02010600030101010101" pitchFamily="2" charset="-122"/>
                <a:cs typeface="宋体" panose="02010600030101010101" pitchFamily="2" charset="-122"/>
              </a:rPr>
              <a:t>企业签字盖盖章</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799590">
              <a:lnSpc>
                <a:spcPct val="100000"/>
              </a:lnSpc>
              <a:spcBef>
                <a:spcPts val="1200"/>
              </a:spcBef>
            </a:pPr>
            <a:r>
              <a:rPr sz="2000" b="1" dirty="0">
                <a:latin typeface="宋体" panose="02010600030101010101" pitchFamily="2" charset="-122"/>
                <a:cs typeface="宋体" panose="02010600030101010101" pitchFamily="2" charset="-122"/>
              </a:rPr>
              <a:t>国家火炬特色产业基地统计报表</a:t>
            </a:r>
            <a:r>
              <a:rPr sz="2000" b="1" spc="-5" dirty="0">
                <a:latin typeface="宋体" panose="02010600030101010101" pitchFamily="2" charset="-122"/>
                <a:cs typeface="宋体" panose="02010600030101010101" pitchFamily="2" charset="-122"/>
              </a:rPr>
              <a:t>；</a:t>
            </a:r>
            <a:r>
              <a:rPr lang="zh-CN" sz="2000" b="1" spc="-5" dirty="0">
                <a:latin typeface="宋体" panose="02010600030101010101" pitchFamily="2" charset="-122"/>
                <a:cs typeface="宋体" panose="02010600030101010101" pitchFamily="2" charset="-122"/>
              </a:rPr>
              <a:t>（</a:t>
            </a:r>
            <a:r>
              <a:rPr lang="zh-CN" sz="2000" b="1" spc="-5" dirty="0">
                <a:solidFill>
                  <a:srgbClr val="C00000"/>
                </a:solidFill>
                <a:latin typeface="宋体" panose="02010600030101010101" pitchFamily="2" charset="-122"/>
                <a:cs typeface="宋体" panose="02010600030101010101" pitchFamily="2" charset="-122"/>
              </a:rPr>
              <a:t>各区局签字盖章</a:t>
            </a:r>
            <a:r>
              <a:rPr lang="zh-CN"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a:lnSpc>
                <a:spcPct val="100000"/>
              </a:lnSpc>
              <a:spcBef>
                <a:spcPts val="1200"/>
              </a:spcBef>
            </a:pPr>
            <a:r>
              <a:rPr sz="2000" b="1" spc="-5" dirty="0">
                <a:latin typeface="宋体" panose="02010600030101010101" pitchFamily="2" charset="-122"/>
                <a:cs typeface="宋体" panose="02010600030101010101" pitchFamily="2" charset="-122"/>
              </a:rPr>
              <a:t>            </a:t>
            </a:r>
            <a:endParaRPr sz="2000">
              <a:latin typeface="Times New Roman" panose="02020603050405020304"/>
              <a:cs typeface="Times New Roman" panose="02020603050405020304"/>
            </a:endParaRPr>
          </a:p>
          <a:p>
            <a:pPr marL="12700">
              <a:lnSpc>
                <a:spcPct val="100000"/>
              </a:lnSpc>
            </a:pPr>
            <a:r>
              <a:rPr lang="en-US" sz="2000" b="1" spc="-5" dirty="0">
                <a:solidFill>
                  <a:srgbClr val="FF0000"/>
                </a:solidFill>
                <a:latin typeface="宋体" panose="02010600030101010101" pitchFamily="2" charset="-122"/>
                <a:cs typeface="宋体" panose="02010600030101010101" pitchFamily="2" charset="-122"/>
              </a:rPr>
              <a:t>              </a:t>
            </a:r>
            <a:r>
              <a:rPr lang="zh-CN" altLang="en-US" sz="2000" b="1" spc="-5" dirty="0">
                <a:solidFill>
                  <a:srgbClr val="FF0000"/>
                </a:solidFill>
                <a:latin typeface="宋体" panose="02010600030101010101" pitchFamily="2" charset="-122"/>
                <a:cs typeface="宋体" panose="02010600030101010101" pitchFamily="2" charset="-122"/>
              </a:rPr>
              <a:t>（各区局盖章）</a:t>
            </a:r>
            <a:endParaRPr sz="2000" b="1" spc="-5" dirty="0">
              <a:solidFill>
                <a:srgbClr val="FF0000"/>
              </a:solidFill>
              <a:latin typeface="宋体" panose="02010600030101010101" pitchFamily="2" charset="-122"/>
              <a:cs typeface="宋体" panose="02010600030101010101" pitchFamily="2" charset="-122"/>
            </a:endParaRPr>
          </a:p>
          <a:p>
            <a:pPr marL="12700">
              <a:lnSpc>
                <a:spcPct val="100000"/>
              </a:lnSpc>
            </a:pPr>
            <a:r>
              <a:rPr sz="2000" b="1" spc="-5" dirty="0">
                <a:solidFill>
                  <a:srgbClr val="FF0000"/>
                </a:solidFill>
                <a:latin typeface="宋体" panose="02010600030101010101" pitchFamily="2" charset="-122"/>
                <a:cs typeface="宋体" panose="02010600030101010101" pitchFamily="2" charset="-122"/>
              </a:rPr>
              <a:t>1</a:t>
            </a:r>
            <a:r>
              <a:rPr sz="2000" b="1" dirty="0">
                <a:solidFill>
                  <a:srgbClr val="FF0000"/>
                </a:solidFill>
                <a:latin typeface="宋体" panose="02010600030101010101" pitchFamily="2" charset="-122"/>
                <a:cs typeface="宋体" panose="02010600030101010101" pitchFamily="2" charset="-122"/>
              </a:rPr>
              <a:t>、调查工作情况说明</a:t>
            </a:r>
            <a:r>
              <a:rPr sz="2000" b="1" dirty="0">
                <a:latin typeface="宋体" panose="02010600030101010101" pitchFamily="2" charset="-122"/>
                <a:cs typeface="宋体" panose="02010600030101010101" pitchFamily="2" charset="-122"/>
              </a:rPr>
              <a:t>（下发调查任务的完成情况和</a:t>
            </a:r>
            <a:r>
              <a:rPr lang="zh-CN" sz="2000" b="1" dirty="0">
                <a:latin typeface="宋体" panose="02010600030101010101" pitchFamily="2" charset="-122"/>
                <a:cs typeface="宋体" panose="02010600030101010101" pitchFamily="2" charset="-122"/>
              </a:rPr>
              <a:t>撤销</a:t>
            </a:r>
            <a:r>
              <a:rPr sz="2000" b="1" dirty="0">
                <a:latin typeface="宋体" panose="02010600030101010101" pitchFamily="2" charset="-122"/>
                <a:cs typeface="宋体" panose="02010600030101010101" pitchFamily="2" charset="-122"/>
              </a:rPr>
              <a:t>未报单位的未报原因</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12700" marR="5080">
              <a:lnSpc>
                <a:spcPct val="150000"/>
              </a:lnSpc>
            </a:pPr>
            <a:r>
              <a:rPr sz="2000" b="1" spc="-5" dirty="0">
                <a:solidFill>
                  <a:srgbClr val="FF0000"/>
                </a:solidFill>
                <a:latin typeface="宋体" panose="02010600030101010101" pitchFamily="2" charset="-122"/>
                <a:cs typeface="宋体" panose="02010600030101010101" pitchFamily="2" charset="-122"/>
              </a:rPr>
              <a:t>2</a:t>
            </a:r>
            <a:r>
              <a:rPr sz="2000" b="1" dirty="0">
                <a:solidFill>
                  <a:srgbClr val="FF0000"/>
                </a:solidFill>
                <a:latin typeface="宋体" panose="02010600030101010101" pitchFamily="2" charset="-122"/>
                <a:cs typeface="宋体" panose="02010600030101010101" pitchFamily="2" charset="-122"/>
              </a:rPr>
              <a:t>、对于出现同比数据变化较大情况</a:t>
            </a:r>
            <a:r>
              <a:rPr sz="2000" b="1" dirty="0">
                <a:latin typeface="宋体" panose="02010600030101010101" pitchFamily="2" charset="-122"/>
                <a:cs typeface="宋体" panose="02010600030101010101" pitchFamily="2" charset="-122"/>
              </a:rPr>
              <a:t>（如由于区划调整导致大批企业调整、</a:t>
            </a:r>
            <a:r>
              <a:rPr sz="2000" b="1" spc="-5" dirty="0">
                <a:latin typeface="宋体" panose="02010600030101010101" pitchFamily="2" charset="-122"/>
                <a:cs typeface="宋体" panose="02010600030101010101" pitchFamily="2" charset="-122"/>
              </a:rPr>
              <a:t>有 </a:t>
            </a:r>
            <a:r>
              <a:rPr sz="2000" b="1" dirty="0">
                <a:latin typeface="宋体" panose="02010600030101010101" pitchFamily="2" charset="-122"/>
                <a:cs typeface="宋体" panose="02010600030101010101" pitchFamily="2" charset="-122"/>
              </a:rPr>
              <a:t>新入统或调出统计的大企业、大企业效益急剧变化等原因造成的同比发生</a:t>
            </a:r>
            <a:r>
              <a:rPr sz="2000" b="1" spc="-5" dirty="0">
                <a:latin typeface="宋体" panose="02010600030101010101" pitchFamily="2" charset="-122"/>
                <a:cs typeface="宋体" panose="02010600030101010101" pitchFamily="2" charset="-122"/>
              </a:rPr>
              <a:t>较 </a:t>
            </a:r>
            <a:r>
              <a:rPr sz="2000" b="1" dirty="0">
                <a:latin typeface="宋体" panose="02010600030101010101" pitchFamily="2" charset="-122"/>
                <a:cs typeface="宋体" panose="02010600030101010101" pitchFamily="2" charset="-122"/>
              </a:rPr>
              <a:t>大变化等等）的，请提供书面变化原因情况说明</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p:txBody>
      </p:sp>
      <p:sp>
        <p:nvSpPr>
          <p:cNvPr id="5" name="object 5"/>
          <p:cNvSpPr/>
          <p:nvPr/>
        </p:nvSpPr>
        <p:spPr>
          <a:xfrm>
            <a:off x="1648475" y="1362600"/>
            <a:ext cx="1624972" cy="260903"/>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4209240" y="1365328"/>
            <a:ext cx="1270756" cy="258300"/>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5464073" y="1378153"/>
            <a:ext cx="157010" cy="228765"/>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5590362" y="1345768"/>
            <a:ext cx="1054392" cy="289090"/>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648475" y="2279774"/>
            <a:ext cx="1624972" cy="258863"/>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1651761" y="2972003"/>
            <a:ext cx="1649704" cy="290360"/>
          </a:xfrm>
          <a:prstGeom prst="rect">
            <a:avLst/>
          </a:prstGeom>
          <a:blipFill>
            <a:blip r:embed="rId6" cstate="print"/>
            <a:stretch>
              <a:fillRect/>
            </a:stretch>
          </a:blipFill>
        </p:spPr>
        <p:txBody>
          <a:bodyPr wrap="square" lIns="0" tIns="0" rIns="0" bIns="0" rtlCol="0"/>
          <a:lstStyle/>
          <a:p/>
        </p:txBody>
      </p:sp>
      <p:sp>
        <p:nvSpPr>
          <p:cNvPr id="11" name="object 11"/>
          <p:cNvSpPr/>
          <p:nvPr/>
        </p:nvSpPr>
        <p:spPr>
          <a:xfrm>
            <a:off x="1438821" y="783756"/>
            <a:ext cx="1838394" cy="304292"/>
          </a:xfrm>
          <a:prstGeom prst="rect">
            <a:avLst/>
          </a:prstGeom>
          <a:blipFill>
            <a:blip r:embed="rId7" cstate="print"/>
            <a:stretch>
              <a:fillRect/>
            </a:stretch>
          </a:blipFill>
        </p:spPr>
        <p:txBody>
          <a:bodyPr wrap="square" lIns="0" tIns="0" rIns="0" bIns="0" rtlCol="0"/>
          <a:lstStyle/>
          <a:p/>
        </p:txBody>
      </p:sp>
      <p:sp>
        <p:nvSpPr>
          <p:cNvPr id="12" name="object 12"/>
          <p:cNvSpPr/>
          <p:nvPr/>
        </p:nvSpPr>
        <p:spPr>
          <a:xfrm>
            <a:off x="3301487" y="928067"/>
            <a:ext cx="72470" cy="138650"/>
          </a:xfrm>
          <a:prstGeom prst="rect">
            <a:avLst/>
          </a:prstGeom>
          <a:blipFill>
            <a:blip r:embed="rId8" cstate="print"/>
            <a:stretch>
              <a:fillRect/>
            </a:stretch>
          </a:blipFill>
        </p:spPr>
        <p:txBody>
          <a:bodyPr wrap="square" lIns="0" tIns="0" rIns="0" bIns="0" rtlCol="0"/>
          <a:lstStyle/>
          <a:p/>
        </p:txBody>
      </p:sp>
      <p:sp>
        <p:nvSpPr>
          <p:cNvPr id="13" name="object 13"/>
          <p:cNvSpPr txBox="1">
            <a:spLocks noGrp="1"/>
          </p:cNvSpPr>
          <p:nvPr>
            <p:ph type="title"/>
          </p:nvPr>
        </p:nvSpPr>
        <p:spPr>
          <a:xfrm>
            <a:off x="114300" y="53974"/>
            <a:ext cx="7785734" cy="505460"/>
          </a:xfrm>
          <a:prstGeom prst="rect">
            <a:avLst/>
          </a:prstGeom>
        </p:spPr>
        <p:txBody>
          <a:bodyPr vert="horz" wrap="square" lIns="0" tIns="13335" rIns="0" bIns="0" rtlCol="0">
            <a:spAutoFit/>
          </a:bodyPr>
          <a:lstStyle/>
          <a:p>
            <a:pPr marL="12700">
              <a:lnSpc>
                <a:spcPct val="100000"/>
              </a:lnSpc>
              <a:spcBef>
                <a:spcPts val="105"/>
              </a:spcBef>
            </a:pPr>
            <a:r>
              <a:rPr dirty="0"/>
              <a:t>二、202</a:t>
            </a:r>
            <a:r>
              <a:rPr lang="en-US" dirty="0"/>
              <a:t>2</a:t>
            </a:r>
            <a:r>
              <a:rPr dirty="0"/>
              <a:t>年度火炬统计工作部署—</a:t>
            </a:r>
            <a:r>
              <a:rPr dirty="0">
                <a:solidFill>
                  <a:srgbClr val="FF0000"/>
                </a:solidFill>
              </a:rPr>
              <a:t>上报要</a:t>
            </a:r>
            <a:r>
              <a:rPr spc="-10" dirty="0">
                <a:solidFill>
                  <a:srgbClr val="FF0000"/>
                </a:solidFill>
              </a:rPr>
              <a:t>求</a:t>
            </a:r>
            <a:endParaRPr spc="-1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9769" y="0"/>
            <a:ext cx="2732405" cy="2799080"/>
          </a:xfrm>
          <a:custGeom>
            <a:avLst/>
            <a:gdLst/>
            <a:ahLst/>
            <a:cxnLst/>
            <a:rect l="l" t="t" r="r" b="b"/>
            <a:pathLst>
              <a:path w="2732404" h="2799080">
                <a:moveTo>
                  <a:pt x="2691742" y="2798787"/>
                </a:moveTo>
                <a:lnTo>
                  <a:pt x="2644816" y="2786099"/>
                </a:lnTo>
                <a:lnTo>
                  <a:pt x="2597788" y="2772031"/>
                </a:lnTo>
                <a:lnTo>
                  <a:pt x="2550708" y="2756653"/>
                </a:lnTo>
                <a:lnTo>
                  <a:pt x="2503625" y="2740040"/>
                </a:lnTo>
                <a:lnTo>
                  <a:pt x="2456591" y="2722264"/>
                </a:lnTo>
                <a:lnTo>
                  <a:pt x="2409655" y="2703396"/>
                </a:lnTo>
                <a:lnTo>
                  <a:pt x="2362869" y="2683510"/>
                </a:lnTo>
                <a:lnTo>
                  <a:pt x="2316280" y="2662678"/>
                </a:lnTo>
                <a:lnTo>
                  <a:pt x="2269942" y="2640973"/>
                </a:lnTo>
                <a:lnTo>
                  <a:pt x="2223902" y="2618467"/>
                </a:lnTo>
                <a:lnTo>
                  <a:pt x="2178212" y="2595233"/>
                </a:lnTo>
                <a:lnTo>
                  <a:pt x="2132921" y="2571343"/>
                </a:lnTo>
                <a:lnTo>
                  <a:pt x="2088080" y="2546869"/>
                </a:lnTo>
                <a:lnTo>
                  <a:pt x="2043740" y="2521885"/>
                </a:lnTo>
                <a:lnTo>
                  <a:pt x="1999950" y="2496462"/>
                </a:lnTo>
                <a:lnTo>
                  <a:pt x="1956760" y="2470673"/>
                </a:lnTo>
                <a:lnTo>
                  <a:pt x="1914221" y="2444591"/>
                </a:lnTo>
                <a:lnTo>
                  <a:pt x="1872383" y="2418288"/>
                </a:lnTo>
                <a:lnTo>
                  <a:pt x="1831296" y="2391837"/>
                </a:lnTo>
                <a:lnTo>
                  <a:pt x="1791010" y="2365310"/>
                </a:lnTo>
                <a:lnTo>
                  <a:pt x="1751576" y="2338780"/>
                </a:lnTo>
                <a:lnTo>
                  <a:pt x="1713043" y="2312319"/>
                </a:lnTo>
                <a:lnTo>
                  <a:pt x="1633389" y="2256336"/>
                </a:lnTo>
                <a:lnTo>
                  <a:pt x="1592143" y="2226051"/>
                </a:lnTo>
                <a:lnTo>
                  <a:pt x="1551701" y="2195146"/>
                </a:lnTo>
                <a:lnTo>
                  <a:pt x="1512042" y="2163619"/>
                </a:lnTo>
                <a:lnTo>
                  <a:pt x="1473140" y="2131470"/>
                </a:lnTo>
                <a:lnTo>
                  <a:pt x="1434974" y="2098697"/>
                </a:lnTo>
                <a:lnTo>
                  <a:pt x="1397520" y="2065302"/>
                </a:lnTo>
                <a:lnTo>
                  <a:pt x="1360756" y="2031282"/>
                </a:lnTo>
                <a:lnTo>
                  <a:pt x="1324656" y="1996637"/>
                </a:lnTo>
                <a:lnTo>
                  <a:pt x="1289200" y="1961366"/>
                </a:lnTo>
                <a:lnTo>
                  <a:pt x="1254363" y="1925469"/>
                </a:lnTo>
                <a:lnTo>
                  <a:pt x="1220122" y="1888946"/>
                </a:lnTo>
                <a:lnTo>
                  <a:pt x="1186454" y="1851795"/>
                </a:lnTo>
                <a:lnTo>
                  <a:pt x="1153337" y="1814016"/>
                </a:lnTo>
                <a:lnTo>
                  <a:pt x="1120746" y="1775608"/>
                </a:lnTo>
                <a:lnTo>
                  <a:pt x="1088659" y="1736571"/>
                </a:lnTo>
                <a:lnTo>
                  <a:pt x="1057052" y="1696904"/>
                </a:lnTo>
                <a:lnTo>
                  <a:pt x="1025903" y="1656606"/>
                </a:lnTo>
                <a:lnTo>
                  <a:pt x="995188" y="1615677"/>
                </a:lnTo>
                <a:lnTo>
                  <a:pt x="964884" y="1574116"/>
                </a:lnTo>
                <a:lnTo>
                  <a:pt x="934968" y="1531923"/>
                </a:lnTo>
                <a:lnTo>
                  <a:pt x="905416" y="1489096"/>
                </a:lnTo>
                <a:lnTo>
                  <a:pt x="876207" y="1445635"/>
                </a:lnTo>
                <a:lnTo>
                  <a:pt x="847315" y="1401540"/>
                </a:lnTo>
                <a:lnTo>
                  <a:pt x="818719" y="1356809"/>
                </a:lnTo>
                <a:lnTo>
                  <a:pt x="790395" y="1311443"/>
                </a:lnTo>
                <a:lnTo>
                  <a:pt x="762320" y="1265440"/>
                </a:lnTo>
                <a:lnTo>
                  <a:pt x="734558" y="1221000"/>
                </a:lnTo>
                <a:lnTo>
                  <a:pt x="679517" y="1132192"/>
                </a:lnTo>
                <a:lnTo>
                  <a:pt x="625071" y="1043498"/>
                </a:lnTo>
                <a:lnTo>
                  <a:pt x="544392" y="910713"/>
                </a:lnTo>
                <a:lnTo>
                  <a:pt x="464731" y="778300"/>
                </a:lnTo>
                <a:lnTo>
                  <a:pt x="100732" y="167312"/>
                </a:lnTo>
                <a:lnTo>
                  <a:pt x="0" y="0"/>
                </a:lnTo>
                <a:lnTo>
                  <a:pt x="303360" y="0"/>
                </a:lnTo>
                <a:lnTo>
                  <a:pt x="2732230" y="35775"/>
                </a:lnTo>
                <a:lnTo>
                  <a:pt x="2691742" y="2798787"/>
                </a:lnTo>
                <a:close/>
              </a:path>
            </a:pathLst>
          </a:custGeom>
          <a:solidFill>
            <a:srgbClr val="9EC0FF"/>
          </a:solidFill>
        </p:spPr>
        <p:txBody>
          <a:bodyPr wrap="square" lIns="0" tIns="0" rIns="0" bIns="0" rtlCol="0"/>
          <a:lstStyle/>
          <a:p/>
        </p:txBody>
      </p:sp>
      <p:sp>
        <p:nvSpPr>
          <p:cNvPr id="3" name="object 3"/>
          <p:cNvSpPr/>
          <p:nvPr/>
        </p:nvSpPr>
        <p:spPr>
          <a:xfrm>
            <a:off x="10476608" y="3983418"/>
            <a:ext cx="1715770" cy="2874645"/>
          </a:xfrm>
          <a:custGeom>
            <a:avLst/>
            <a:gdLst/>
            <a:ahLst/>
            <a:cxnLst/>
            <a:rect l="l" t="t" r="r" b="b"/>
            <a:pathLst>
              <a:path w="1715770" h="2874645">
                <a:moveTo>
                  <a:pt x="1675145" y="2874581"/>
                </a:moveTo>
                <a:lnTo>
                  <a:pt x="0" y="2874581"/>
                </a:lnTo>
                <a:lnTo>
                  <a:pt x="6387" y="2846634"/>
                </a:lnTo>
                <a:lnTo>
                  <a:pt x="18373" y="2796582"/>
                </a:lnTo>
                <a:lnTo>
                  <a:pt x="30836" y="2746818"/>
                </a:lnTo>
                <a:lnTo>
                  <a:pt x="43772" y="2697339"/>
                </a:lnTo>
                <a:lnTo>
                  <a:pt x="57178" y="2648144"/>
                </a:lnTo>
                <a:lnTo>
                  <a:pt x="71049" y="2599229"/>
                </a:lnTo>
                <a:lnTo>
                  <a:pt x="85382" y="2550594"/>
                </a:lnTo>
                <a:lnTo>
                  <a:pt x="100173" y="2502236"/>
                </a:lnTo>
                <a:lnTo>
                  <a:pt x="115418" y="2454154"/>
                </a:lnTo>
                <a:lnTo>
                  <a:pt x="131113" y="2406345"/>
                </a:lnTo>
                <a:lnTo>
                  <a:pt x="147254" y="2358808"/>
                </a:lnTo>
                <a:lnTo>
                  <a:pt x="163838" y="2311541"/>
                </a:lnTo>
                <a:lnTo>
                  <a:pt x="180861" y="2264541"/>
                </a:lnTo>
                <a:lnTo>
                  <a:pt x="198318" y="2217807"/>
                </a:lnTo>
                <a:lnTo>
                  <a:pt x="216206" y="2171336"/>
                </a:lnTo>
                <a:lnTo>
                  <a:pt x="234521" y="2125128"/>
                </a:lnTo>
                <a:lnTo>
                  <a:pt x="253260" y="2079180"/>
                </a:lnTo>
                <a:lnTo>
                  <a:pt x="272417" y="2033489"/>
                </a:lnTo>
                <a:lnTo>
                  <a:pt x="291991" y="1988055"/>
                </a:lnTo>
                <a:lnTo>
                  <a:pt x="311976" y="1942875"/>
                </a:lnTo>
                <a:lnTo>
                  <a:pt x="332369" y="1897947"/>
                </a:lnTo>
                <a:lnTo>
                  <a:pt x="353165" y="1853269"/>
                </a:lnTo>
                <a:lnTo>
                  <a:pt x="374362" y="1808840"/>
                </a:lnTo>
                <a:lnTo>
                  <a:pt x="395956" y="1764656"/>
                </a:lnTo>
                <a:lnTo>
                  <a:pt x="417941" y="1720718"/>
                </a:lnTo>
                <a:lnTo>
                  <a:pt x="440315" y="1677022"/>
                </a:lnTo>
                <a:lnTo>
                  <a:pt x="463074" y="1633566"/>
                </a:lnTo>
                <a:lnTo>
                  <a:pt x="486214" y="1590349"/>
                </a:lnTo>
                <a:lnTo>
                  <a:pt x="509731" y="1547369"/>
                </a:lnTo>
                <a:lnTo>
                  <a:pt x="533621" y="1504624"/>
                </a:lnTo>
                <a:lnTo>
                  <a:pt x="557880" y="1462111"/>
                </a:lnTo>
                <a:lnTo>
                  <a:pt x="582505" y="1419829"/>
                </a:lnTo>
                <a:lnTo>
                  <a:pt x="607492" y="1377776"/>
                </a:lnTo>
                <a:lnTo>
                  <a:pt x="632836" y="1335951"/>
                </a:lnTo>
                <a:lnTo>
                  <a:pt x="658534" y="1294350"/>
                </a:lnTo>
                <a:lnTo>
                  <a:pt x="684583" y="1252972"/>
                </a:lnTo>
                <a:lnTo>
                  <a:pt x="710977" y="1211816"/>
                </a:lnTo>
                <a:lnTo>
                  <a:pt x="737714" y="1170879"/>
                </a:lnTo>
                <a:lnTo>
                  <a:pt x="764790" y="1130159"/>
                </a:lnTo>
                <a:lnTo>
                  <a:pt x="792200" y="1089654"/>
                </a:lnTo>
                <a:lnTo>
                  <a:pt x="819941" y="1049363"/>
                </a:lnTo>
                <a:lnTo>
                  <a:pt x="848009" y="1009284"/>
                </a:lnTo>
                <a:lnTo>
                  <a:pt x="876401" y="969413"/>
                </a:lnTo>
                <a:lnTo>
                  <a:pt x="905111" y="929751"/>
                </a:lnTo>
                <a:lnTo>
                  <a:pt x="934137" y="890294"/>
                </a:lnTo>
                <a:lnTo>
                  <a:pt x="963475" y="851041"/>
                </a:lnTo>
                <a:lnTo>
                  <a:pt x="993120" y="811990"/>
                </a:lnTo>
                <a:lnTo>
                  <a:pt x="1023069" y="773139"/>
                </a:lnTo>
                <a:lnTo>
                  <a:pt x="1053319" y="734486"/>
                </a:lnTo>
                <a:lnTo>
                  <a:pt x="1083864" y="696028"/>
                </a:lnTo>
                <a:lnTo>
                  <a:pt x="1114702" y="657765"/>
                </a:lnTo>
                <a:lnTo>
                  <a:pt x="1145829" y="619694"/>
                </a:lnTo>
                <a:lnTo>
                  <a:pt x="1177240" y="581813"/>
                </a:lnTo>
                <a:lnTo>
                  <a:pt x="1208932" y="544120"/>
                </a:lnTo>
                <a:lnTo>
                  <a:pt x="1240900" y="506613"/>
                </a:lnTo>
                <a:lnTo>
                  <a:pt x="1273142" y="469291"/>
                </a:lnTo>
                <a:lnTo>
                  <a:pt x="1305654" y="432152"/>
                </a:lnTo>
                <a:lnTo>
                  <a:pt x="1338430" y="395193"/>
                </a:lnTo>
                <a:lnTo>
                  <a:pt x="1371469" y="358412"/>
                </a:lnTo>
                <a:lnTo>
                  <a:pt x="1404764" y="321808"/>
                </a:lnTo>
                <a:lnTo>
                  <a:pt x="1438314" y="285379"/>
                </a:lnTo>
                <a:lnTo>
                  <a:pt x="1472114" y="249122"/>
                </a:lnTo>
                <a:lnTo>
                  <a:pt x="1506160" y="213036"/>
                </a:lnTo>
                <a:lnTo>
                  <a:pt x="1540449" y="177119"/>
                </a:lnTo>
                <a:lnTo>
                  <a:pt x="1574975" y="141369"/>
                </a:lnTo>
                <a:lnTo>
                  <a:pt x="1609737" y="105784"/>
                </a:lnTo>
                <a:lnTo>
                  <a:pt x="1644729" y="70362"/>
                </a:lnTo>
                <a:lnTo>
                  <a:pt x="1679948" y="35101"/>
                </a:lnTo>
                <a:lnTo>
                  <a:pt x="1715391" y="0"/>
                </a:lnTo>
                <a:lnTo>
                  <a:pt x="1675145" y="2874581"/>
                </a:lnTo>
                <a:close/>
              </a:path>
            </a:pathLst>
          </a:custGeom>
          <a:solidFill>
            <a:srgbClr val="6097FF"/>
          </a:solidFill>
        </p:spPr>
        <p:txBody>
          <a:bodyPr wrap="square" lIns="0" tIns="0" rIns="0" bIns="0" rtlCol="0"/>
          <a:lstStyle/>
          <a:p/>
        </p:txBody>
      </p:sp>
      <p:sp>
        <p:nvSpPr>
          <p:cNvPr id="4" name="object 4"/>
          <p:cNvSpPr txBox="1"/>
          <p:nvPr/>
        </p:nvSpPr>
        <p:spPr>
          <a:xfrm>
            <a:off x="2104389" y="911859"/>
            <a:ext cx="3926840" cy="381635"/>
          </a:xfrm>
          <a:prstGeom prst="rect">
            <a:avLst/>
          </a:prstGeom>
        </p:spPr>
        <p:txBody>
          <a:bodyPr vert="horz" wrap="square" lIns="0" tIns="12700" rIns="0" bIns="0" rtlCol="0">
            <a:spAutoFit/>
          </a:bodyPr>
          <a:lstStyle/>
          <a:p>
            <a:pPr marL="12700">
              <a:lnSpc>
                <a:spcPct val="100000"/>
              </a:lnSpc>
              <a:spcBef>
                <a:spcPts val="100"/>
              </a:spcBef>
            </a:pPr>
            <a:r>
              <a:rPr lang="en-US" sz="2400" b="1" spc="150" dirty="0">
                <a:solidFill>
                  <a:srgbClr val="FF0000"/>
                </a:solidFill>
                <a:latin typeface="宋体" panose="02010600030101010101" pitchFamily="2" charset="-122"/>
                <a:cs typeface="宋体" panose="02010600030101010101" pitchFamily="2" charset="-122"/>
              </a:rPr>
              <a:t>5</a:t>
            </a:r>
            <a:r>
              <a:rPr lang="zh-CN" altLang="en-US" sz="2400" b="1" spc="150" dirty="0">
                <a:solidFill>
                  <a:srgbClr val="FF0000"/>
                </a:solidFill>
                <a:latin typeface="宋体" panose="02010600030101010101" pitchFamily="2" charset="-122"/>
                <a:cs typeface="宋体" panose="02010600030101010101" pitchFamily="2" charset="-122"/>
              </a:rPr>
              <a:t>家</a:t>
            </a:r>
            <a:r>
              <a:rPr sz="2400" b="1" spc="150" dirty="0">
                <a:solidFill>
                  <a:srgbClr val="FF0000"/>
                </a:solidFill>
                <a:latin typeface="宋体" panose="02010600030101010101" pitchFamily="2" charset="-122"/>
                <a:cs typeface="宋体" panose="02010600030101010101" pitchFamily="2" charset="-122"/>
              </a:rPr>
              <a:t>火炬计划特色产业基</a:t>
            </a:r>
            <a:r>
              <a:rPr sz="2400" b="1" spc="-10" dirty="0">
                <a:solidFill>
                  <a:srgbClr val="FF0000"/>
                </a:solidFill>
                <a:latin typeface="宋体" panose="02010600030101010101" pitchFamily="2" charset="-122"/>
                <a:cs typeface="宋体" panose="02010600030101010101" pitchFamily="2" charset="-122"/>
              </a:rPr>
              <a:t>地</a:t>
            </a:r>
            <a:endParaRPr sz="2400">
              <a:latin typeface="宋体" panose="02010600030101010101" pitchFamily="2" charset="-122"/>
              <a:cs typeface="宋体" panose="02010600030101010101" pitchFamily="2" charset="-122"/>
            </a:endParaRPr>
          </a:p>
        </p:txBody>
      </p:sp>
      <p:graphicFrame>
        <p:nvGraphicFramePr>
          <p:cNvPr id="5" name="object 5"/>
          <p:cNvGraphicFramePr>
            <a:graphicFrameLocks noGrp="1"/>
          </p:cNvGraphicFramePr>
          <p:nvPr>
            <p:custDataLst>
              <p:tags r:id="rId1"/>
            </p:custDataLst>
          </p:nvPr>
        </p:nvGraphicFramePr>
        <p:xfrm>
          <a:off x="1436369" y="1387475"/>
          <a:ext cx="8898255" cy="5189855"/>
        </p:xfrm>
        <a:graphic>
          <a:graphicData uri="http://schemas.openxmlformats.org/drawingml/2006/table">
            <a:tbl>
              <a:tblPr firstRow="1" bandRow="1">
                <a:tableStyleId>{2D5ABB26-0587-4C30-8999-92F81FD0307C}</a:tableStyleId>
              </a:tblPr>
              <a:tblGrid>
                <a:gridCol w="513715"/>
                <a:gridCol w="4617720"/>
                <a:gridCol w="1045210"/>
                <a:gridCol w="2710179"/>
              </a:tblGrid>
              <a:tr h="309244">
                <a:tc>
                  <a:txBody>
                    <a:bodyPr/>
                    <a:lstStyle/>
                    <a:p>
                      <a:pPr algn="ctr">
                        <a:lnSpc>
                          <a:spcPct val="100000"/>
                        </a:lnSpc>
                        <a:spcBef>
                          <a:spcPts val="170"/>
                        </a:spcBef>
                      </a:pPr>
                      <a:r>
                        <a:rPr sz="1400" b="1" dirty="0">
                          <a:latin typeface="宋体" panose="02010600030101010101" pitchFamily="2" charset="-122"/>
                          <a:cs typeface="宋体" panose="02010600030101010101" pitchFamily="2" charset="-122"/>
                        </a:rPr>
                        <a:t>序</a:t>
                      </a:r>
                      <a:r>
                        <a:rPr sz="1400" b="1" spc="-5" dirty="0">
                          <a:latin typeface="宋体" panose="02010600030101010101" pitchFamily="2" charset="-122"/>
                          <a:cs typeface="宋体" panose="02010600030101010101" pitchFamily="2" charset="-122"/>
                        </a:rPr>
                        <a:t>号</a:t>
                      </a:r>
                      <a:endParaRPr sz="1400">
                        <a:latin typeface="宋体" panose="02010600030101010101" pitchFamily="2" charset="-122"/>
                        <a:cs typeface="宋体" panose="02010600030101010101" pitchFamily="2" charset="-122"/>
                      </a:endParaRPr>
                    </a:p>
                  </a:txBody>
                  <a:tcPr marL="0" marR="0" marT="215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70"/>
                        </a:spcBef>
                      </a:pPr>
                      <a:r>
                        <a:rPr sz="1400" b="1" dirty="0">
                          <a:latin typeface="宋体" panose="02010600030101010101" pitchFamily="2" charset="-122"/>
                          <a:cs typeface="宋体" panose="02010600030101010101" pitchFamily="2" charset="-122"/>
                        </a:rPr>
                        <a:t>调查单位名</a:t>
                      </a:r>
                      <a:r>
                        <a:rPr sz="1400" b="1" spc="-5" dirty="0">
                          <a:latin typeface="宋体" panose="02010600030101010101" pitchFamily="2" charset="-122"/>
                          <a:cs typeface="宋体" panose="02010600030101010101" pitchFamily="2" charset="-122"/>
                        </a:rPr>
                        <a:t>称</a:t>
                      </a:r>
                      <a:endParaRPr sz="1400">
                        <a:latin typeface="宋体" panose="02010600030101010101" pitchFamily="2" charset="-122"/>
                        <a:cs typeface="宋体" panose="02010600030101010101" pitchFamily="2" charset="-122"/>
                      </a:endParaRPr>
                    </a:p>
                  </a:txBody>
                  <a:tcPr marL="0" marR="0" marT="215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70"/>
                        </a:spcBef>
                      </a:pPr>
                      <a:r>
                        <a:rPr sz="1400" b="1" dirty="0">
                          <a:latin typeface="宋体" panose="02010600030101010101" pitchFamily="2" charset="-122"/>
                          <a:cs typeface="宋体" panose="02010600030101010101" pitchFamily="2" charset="-122"/>
                        </a:rPr>
                        <a:t>所在地</a:t>
                      </a:r>
                      <a:r>
                        <a:rPr sz="1400" b="1" spc="-5" dirty="0">
                          <a:latin typeface="宋体" panose="02010600030101010101" pitchFamily="2" charset="-122"/>
                          <a:cs typeface="宋体" panose="02010600030101010101" pitchFamily="2" charset="-122"/>
                        </a:rPr>
                        <a:t>区</a:t>
                      </a:r>
                      <a:endParaRPr sz="1400">
                        <a:latin typeface="宋体" panose="02010600030101010101" pitchFamily="2" charset="-122"/>
                        <a:cs typeface="宋体" panose="02010600030101010101" pitchFamily="2" charset="-122"/>
                      </a:endParaRPr>
                    </a:p>
                  </a:txBody>
                  <a:tcPr marL="0" marR="0" marT="215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70"/>
                        </a:spcBef>
                      </a:pPr>
                      <a:r>
                        <a:rPr sz="1400" b="1" dirty="0">
                          <a:latin typeface="宋体" panose="02010600030101010101" pitchFamily="2" charset="-122"/>
                          <a:cs typeface="宋体" panose="02010600030101010101" pitchFamily="2" charset="-122"/>
                        </a:rPr>
                        <a:t>所属地</a:t>
                      </a:r>
                      <a:r>
                        <a:rPr sz="1400" b="1" spc="-5" dirty="0">
                          <a:latin typeface="宋体" panose="02010600030101010101" pitchFamily="2" charset="-122"/>
                          <a:cs typeface="宋体" panose="02010600030101010101" pitchFamily="2" charset="-122"/>
                        </a:rPr>
                        <a:t>域</a:t>
                      </a:r>
                      <a:endParaRPr sz="1400">
                        <a:latin typeface="宋体" panose="02010600030101010101" pitchFamily="2" charset="-122"/>
                        <a:cs typeface="宋体" panose="02010600030101010101" pitchFamily="2" charset="-122"/>
                      </a:endParaRPr>
                    </a:p>
                  </a:txBody>
                  <a:tcPr marL="0" marR="0" marT="215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309880">
                <a:tc>
                  <a:txBody>
                    <a:bodyPr/>
                    <a:lstStyle/>
                    <a:p>
                      <a:pPr algn="ctr">
                        <a:lnSpc>
                          <a:spcPct val="100000"/>
                        </a:lnSpc>
                        <a:spcBef>
                          <a:spcPts val="180"/>
                        </a:spcBef>
                      </a:pPr>
                      <a:r>
                        <a:rPr sz="1400" b="1" dirty="0">
                          <a:latin typeface="Arial" panose="020B0604020202020204"/>
                          <a:cs typeface="Arial" panose="020B0604020202020204"/>
                        </a:rPr>
                        <a:t>1</a:t>
                      </a:r>
                      <a:endParaRPr sz="1400">
                        <a:latin typeface="Arial" panose="020B0604020202020204"/>
                        <a:cs typeface="Arial" panose="020B0604020202020204"/>
                      </a:endParaRPr>
                    </a:p>
                  </a:txBody>
                  <a:tcPr marL="0" marR="0" marT="2286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75"/>
                        </a:spcBef>
                      </a:pPr>
                      <a:r>
                        <a:rPr sz="1400" b="1" dirty="0">
                          <a:latin typeface="宋体" panose="02010600030101010101" pitchFamily="2" charset="-122"/>
                          <a:cs typeface="宋体" panose="02010600030101010101" pitchFamily="2" charset="-122"/>
                        </a:rPr>
                        <a:t>国家火炬武汉高分子及复合材料特色产业基</a:t>
                      </a:r>
                      <a:r>
                        <a:rPr sz="1400" b="1" spc="-5" dirty="0">
                          <a:latin typeface="宋体" panose="02010600030101010101" pitchFamily="2" charset="-122"/>
                          <a:cs typeface="宋体" panose="02010600030101010101" pitchFamily="2" charset="-122"/>
                        </a:rPr>
                        <a:t>地</a:t>
                      </a:r>
                      <a:endParaRPr sz="1400">
                        <a:latin typeface="宋体" panose="02010600030101010101" pitchFamily="2" charset="-122"/>
                        <a:cs typeface="宋体" panose="02010600030101010101" pitchFamily="2" charset="-122"/>
                      </a:endParaRPr>
                    </a:p>
                  </a:txBody>
                  <a:tcPr marL="0" marR="0" marT="222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75"/>
                        </a:spcBef>
                      </a:pPr>
                      <a:r>
                        <a:rPr sz="1400" b="1" dirty="0">
                          <a:latin typeface="宋体" panose="02010600030101010101" pitchFamily="2" charset="-122"/>
                          <a:cs typeface="宋体" panose="02010600030101010101" pitchFamily="2" charset="-122"/>
                        </a:rPr>
                        <a:t>武汉</a:t>
                      </a:r>
                      <a:r>
                        <a:rPr sz="1400" b="1" spc="-5" dirty="0">
                          <a:latin typeface="宋体" panose="02010600030101010101" pitchFamily="2" charset="-122"/>
                          <a:cs typeface="宋体" panose="02010600030101010101" pitchFamily="2" charset="-122"/>
                        </a:rPr>
                        <a:t>市</a:t>
                      </a:r>
                      <a:endParaRPr sz="1400">
                        <a:latin typeface="宋体" panose="02010600030101010101" pitchFamily="2" charset="-122"/>
                        <a:cs typeface="宋体" panose="02010600030101010101" pitchFamily="2" charset="-122"/>
                      </a:endParaRPr>
                    </a:p>
                  </a:txBody>
                  <a:tcPr marL="0" marR="0" marT="222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2700">
                        <a:lnSpc>
                          <a:spcPct val="100000"/>
                        </a:lnSpc>
                        <a:spcBef>
                          <a:spcPts val="180"/>
                        </a:spcBef>
                      </a:pPr>
                      <a:r>
                        <a:rPr sz="1400" b="1" spc="-5" dirty="0">
                          <a:latin typeface="Arial" panose="020B0604020202020204"/>
                          <a:cs typeface="Arial" panose="020B0604020202020204"/>
                        </a:rPr>
                        <a:t>420104.</a:t>
                      </a:r>
                      <a:r>
                        <a:rPr sz="1400" b="1" dirty="0">
                          <a:latin typeface="宋体" panose="02010600030101010101" pitchFamily="2" charset="-122"/>
                          <a:cs typeface="宋体" panose="02010600030101010101" pitchFamily="2" charset="-122"/>
                        </a:rPr>
                        <a:t>硚口</a:t>
                      </a:r>
                      <a:r>
                        <a:rPr sz="1400" b="1" spc="-5" dirty="0">
                          <a:latin typeface="宋体" panose="02010600030101010101" pitchFamily="2" charset="-122"/>
                          <a:cs typeface="宋体" panose="02010600030101010101" pitchFamily="2" charset="-122"/>
                        </a:rPr>
                        <a:t>区</a:t>
                      </a:r>
                      <a:endParaRPr sz="1400">
                        <a:latin typeface="宋体" panose="02010600030101010101" pitchFamily="2" charset="-122"/>
                        <a:cs typeface="宋体" panose="02010600030101010101" pitchFamily="2" charset="-122"/>
                      </a:endParaRPr>
                    </a:p>
                  </a:txBody>
                  <a:tcPr marL="0" marR="0" marT="2286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308610">
                <a:tc>
                  <a:txBody>
                    <a:bodyPr/>
                    <a:lstStyle/>
                    <a:p>
                      <a:pPr algn="ctr">
                        <a:lnSpc>
                          <a:spcPct val="100000"/>
                        </a:lnSpc>
                        <a:spcBef>
                          <a:spcPts val="175"/>
                        </a:spcBef>
                      </a:pPr>
                      <a:r>
                        <a:rPr sz="1400" b="1" dirty="0">
                          <a:latin typeface="Arial" panose="020B0604020202020204"/>
                          <a:cs typeface="Arial" panose="020B0604020202020204"/>
                        </a:rPr>
                        <a:t>2</a:t>
                      </a:r>
                      <a:endParaRPr sz="1400">
                        <a:latin typeface="Arial" panose="020B0604020202020204"/>
                        <a:cs typeface="Arial" panose="020B0604020202020204"/>
                      </a:endParaRPr>
                    </a:p>
                  </a:txBody>
                  <a:tcPr marL="0" marR="0" marT="222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70"/>
                        </a:spcBef>
                      </a:pPr>
                      <a:r>
                        <a:rPr sz="1400" b="1" dirty="0">
                          <a:latin typeface="宋体" panose="02010600030101010101" pitchFamily="2" charset="-122"/>
                          <a:cs typeface="宋体" panose="02010600030101010101" pitchFamily="2" charset="-122"/>
                        </a:rPr>
                        <a:t>国家火炬武汉青山环保特色产业基</a:t>
                      </a:r>
                      <a:r>
                        <a:rPr sz="1400" b="1" spc="-5" dirty="0">
                          <a:latin typeface="宋体" panose="02010600030101010101" pitchFamily="2" charset="-122"/>
                          <a:cs typeface="宋体" panose="02010600030101010101" pitchFamily="2" charset="-122"/>
                        </a:rPr>
                        <a:t>地</a:t>
                      </a:r>
                      <a:endParaRPr sz="1400">
                        <a:latin typeface="宋体" panose="02010600030101010101" pitchFamily="2" charset="-122"/>
                        <a:cs typeface="宋体" panose="02010600030101010101" pitchFamily="2" charset="-122"/>
                      </a:endParaRPr>
                    </a:p>
                  </a:txBody>
                  <a:tcPr marL="0" marR="0" marT="215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70"/>
                        </a:spcBef>
                      </a:pPr>
                      <a:r>
                        <a:rPr sz="1400" b="1" dirty="0">
                          <a:latin typeface="宋体" panose="02010600030101010101" pitchFamily="2" charset="-122"/>
                          <a:cs typeface="宋体" panose="02010600030101010101" pitchFamily="2" charset="-122"/>
                        </a:rPr>
                        <a:t>武汉</a:t>
                      </a:r>
                      <a:r>
                        <a:rPr sz="1400" b="1" spc="-5" dirty="0">
                          <a:latin typeface="宋体" panose="02010600030101010101" pitchFamily="2" charset="-122"/>
                          <a:cs typeface="宋体" panose="02010600030101010101" pitchFamily="2" charset="-122"/>
                        </a:rPr>
                        <a:t>市</a:t>
                      </a:r>
                      <a:endParaRPr sz="1400">
                        <a:latin typeface="宋体" panose="02010600030101010101" pitchFamily="2" charset="-122"/>
                        <a:cs typeface="宋体" panose="02010600030101010101" pitchFamily="2" charset="-122"/>
                      </a:endParaRPr>
                    </a:p>
                  </a:txBody>
                  <a:tcPr marL="0" marR="0" marT="215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2700">
                        <a:lnSpc>
                          <a:spcPct val="100000"/>
                        </a:lnSpc>
                        <a:spcBef>
                          <a:spcPts val="175"/>
                        </a:spcBef>
                      </a:pPr>
                      <a:r>
                        <a:rPr sz="1400" b="1" spc="-5" dirty="0">
                          <a:latin typeface="Arial" panose="020B0604020202020204"/>
                          <a:cs typeface="Arial" panose="020B0604020202020204"/>
                        </a:rPr>
                        <a:t>420107.</a:t>
                      </a:r>
                      <a:r>
                        <a:rPr sz="1400" b="1" dirty="0">
                          <a:latin typeface="宋体" panose="02010600030101010101" pitchFamily="2" charset="-122"/>
                          <a:cs typeface="宋体" panose="02010600030101010101" pitchFamily="2" charset="-122"/>
                        </a:rPr>
                        <a:t>青山</a:t>
                      </a:r>
                      <a:r>
                        <a:rPr sz="1400" b="1" spc="-5" dirty="0">
                          <a:latin typeface="宋体" panose="02010600030101010101" pitchFamily="2" charset="-122"/>
                          <a:cs typeface="宋体" panose="02010600030101010101" pitchFamily="2" charset="-122"/>
                        </a:rPr>
                        <a:t>区</a:t>
                      </a:r>
                      <a:endParaRPr sz="1400">
                        <a:latin typeface="宋体" panose="02010600030101010101" pitchFamily="2" charset="-122"/>
                        <a:cs typeface="宋体" panose="02010600030101010101" pitchFamily="2" charset="-122"/>
                      </a:endParaRPr>
                    </a:p>
                  </a:txBody>
                  <a:tcPr marL="0" marR="0" marT="222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309244">
                <a:tc>
                  <a:txBody>
                    <a:bodyPr/>
                    <a:lstStyle/>
                    <a:p>
                      <a:pPr algn="ctr">
                        <a:lnSpc>
                          <a:spcPct val="100000"/>
                        </a:lnSpc>
                        <a:spcBef>
                          <a:spcPts val="175"/>
                        </a:spcBef>
                      </a:pPr>
                      <a:r>
                        <a:rPr sz="1400" b="1" dirty="0">
                          <a:latin typeface="Arial" panose="020B0604020202020204"/>
                          <a:cs typeface="Arial" panose="020B0604020202020204"/>
                        </a:rPr>
                        <a:t>3</a:t>
                      </a:r>
                      <a:endParaRPr sz="1400">
                        <a:latin typeface="Arial" panose="020B0604020202020204"/>
                        <a:cs typeface="Arial" panose="020B0604020202020204"/>
                      </a:endParaRPr>
                    </a:p>
                  </a:txBody>
                  <a:tcPr marL="0" marR="0" marT="222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70"/>
                        </a:spcBef>
                      </a:pPr>
                      <a:r>
                        <a:rPr sz="1400" b="1" dirty="0">
                          <a:latin typeface="宋体" panose="02010600030101010101" pitchFamily="2" charset="-122"/>
                          <a:cs typeface="宋体" panose="02010600030101010101" pitchFamily="2" charset="-122"/>
                        </a:rPr>
                        <a:t>国家火炬武汉江夏装备制造特色产业基</a:t>
                      </a:r>
                      <a:r>
                        <a:rPr sz="1400" b="1" spc="-5" dirty="0">
                          <a:latin typeface="宋体" panose="02010600030101010101" pitchFamily="2" charset="-122"/>
                          <a:cs typeface="宋体" panose="02010600030101010101" pitchFamily="2" charset="-122"/>
                        </a:rPr>
                        <a:t>地</a:t>
                      </a:r>
                      <a:endParaRPr sz="1400">
                        <a:latin typeface="宋体" panose="02010600030101010101" pitchFamily="2" charset="-122"/>
                        <a:cs typeface="宋体" panose="02010600030101010101" pitchFamily="2" charset="-122"/>
                      </a:endParaRPr>
                    </a:p>
                  </a:txBody>
                  <a:tcPr marL="0" marR="0" marT="215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70"/>
                        </a:spcBef>
                      </a:pPr>
                      <a:r>
                        <a:rPr sz="1400" b="1" dirty="0">
                          <a:latin typeface="宋体" panose="02010600030101010101" pitchFamily="2" charset="-122"/>
                          <a:cs typeface="宋体" panose="02010600030101010101" pitchFamily="2" charset="-122"/>
                        </a:rPr>
                        <a:t>武汉</a:t>
                      </a:r>
                      <a:r>
                        <a:rPr sz="1400" b="1" spc="-5" dirty="0">
                          <a:latin typeface="宋体" panose="02010600030101010101" pitchFamily="2" charset="-122"/>
                          <a:cs typeface="宋体" panose="02010600030101010101" pitchFamily="2" charset="-122"/>
                        </a:rPr>
                        <a:t>市</a:t>
                      </a:r>
                      <a:endParaRPr sz="1400">
                        <a:latin typeface="宋体" panose="02010600030101010101" pitchFamily="2" charset="-122"/>
                        <a:cs typeface="宋体" panose="02010600030101010101" pitchFamily="2" charset="-122"/>
                      </a:endParaRPr>
                    </a:p>
                  </a:txBody>
                  <a:tcPr marL="0" marR="0" marT="215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2700">
                        <a:lnSpc>
                          <a:spcPct val="100000"/>
                        </a:lnSpc>
                        <a:spcBef>
                          <a:spcPts val="175"/>
                        </a:spcBef>
                      </a:pPr>
                      <a:r>
                        <a:rPr sz="1400" b="1" spc="-15" dirty="0">
                          <a:latin typeface="Arial" panose="020B0604020202020204"/>
                          <a:cs typeface="Arial" panose="020B0604020202020204"/>
                        </a:rPr>
                        <a:t>420115.</a:t>
                      </a:r>
                      <a:r>
                        <a:rPr sz="1400" b="1" dirty="0">
                          <a:latin typeface="宋体" panose="02010600030101010101" pitchFamily="2" charset="-122"/>
                          <a:cs typeface="宋体" panose="02010600030101010101" pitchFamily="2" charset="-122"/>
                        </a:rPr>
                        <a:t>江夏</a:t>
                      </a:r>
                      <a:r>
                        <a:rPr sz="1400" b="1" spc="-5" dirty="0">
                          <a:latin typeface="宋体" panose="02010600030101010101" pitchFamily="2" charset="-122"/>
                          <a:cs typeface="宋体" panose="02010600030101010101" pitchFamily="2" charset="-122"/>
                        </a:rPr>
                        <a:t>区</a:t>
                      </a:r>
                      <a:endParaRPr sz="1400">
                        <a:latin typeface="宋体" panose="02010600030101010101" pitchFamily="2" charset="-122"/>
                        <a:cs typeface="宋体" panose="02010600030101010101" pitchFamily="2" charset="-122"/>
                      </a:endParaRPr>
                    </a:p>
                  </a:txBody>
                  <a:tcPr marL="0" marR="0" marT="222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309880">
                <a:tc>
                  <a:txBody>
                    <a:bodyPr/>
                    <a:lstStyle/>
                    <a:p>
                      <a:pPr algn="ctr">
                        <a:lnSpc>
                          <a:spcPct val="100000"/>
                        </a:lnSpc>
                        <a:spcBef>
                          <a:spcPts val="180"/>
                        </a:spcBef>
                      </a:pPr>
                      <a:r>
                        <a:rPr sz="1400" b="1" dirty="0">
                          <a:latin typeface="Arial" panose="020B0604020202020204"/>
                          <a:cs typeface="Arial" panose="020B0604020202020204"/>
                        </a:rPr>
                        <a:t>4</a:t>
                      </a:r>
                      <a:endParaRPr sz="1400">
                        <a:latin typeface="Arial" panose="020B0604020202020204"/>
                        <a:cs typeface="Arial" panose="020B0604020202020204"/>
                      </a:endParaRPr>
                    </a:p>
                  </a:txBody>
                  <a:tcPr marL="0" marR="0" marT="2286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75"/>
                        </a:spcBef>
                      </a:pPr>
                      <a:r>
                        <a:rPr sz="1400" b="1" dirty="0">
                          <a:latin typeface="宋体" panose="02010600030101010101" pitchFamily="2" charset="-122"/>
                          <a:cs typeface="宋体" panose="02010600030101010101" pitchFamily="2" charset="-122"/>
                        </a:rPr>
                        <a:t>国家火炬武汉阳逻钢结构特色产业基</a:t>
                      </a:r>
                      <a:r>
                        <a:rPr sz="1400" b="1" spc="-5" dirty="0">
                          <a:latin typeface="宋体" panose="02010600030101010101" pitchFamily="2" charset="-122"/>
                          <a:cs typeface="宋体" panose="02010600030101010101" pitchFamily="2" charset="-122"/>
                        </a:rPr>
                        <a:t>地</a:t>
                      </a:r>
                      <a:endParaRPr sz="1400">
                        <a:latin typeface="宋体" panose="02010600030101010101" pitchFamily="2" charset="-122"/>
                        <a:cs typeface="宋体" panose="02010600030101010101" pitchFamily="2" charset="-122"/>
                      </a:endParaRPr>
                    </a:p>
                  </a:txBody>
                  <a:tcPr marL="0" marR="0" marT="222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75"/>
                        </a:spcBef>
                      </a:pPr>
                      <a:r>
                        <a:rPr sz="1400" b="1" dirty="0">
                          <a:latin typeface="宋体" panose="02010600030101010101" pitchFamily="2" charset="-122"/>
                          <a:cs typeface="宋体" panose="02010600030101010101" pitchFamily="2" charset="-122"/>
                        </a:rPr>
                        <a:t>武汉</a:t>
                      </a:r>
                      <a:r>
                        <a:rPr sz="1400" b="1" spc="-5" dirty="0">
                          <a:latin typeface="宋体" panose="02010600030101010101" pitchFamily="2" charset="-122"/>
                          <a:cs typeface="宋体" panose="02010600030101010101" pitchFamily="2" charset="-122"/>
                        </a:rPr>
                        <a:t>市</a:t>
                      </a:r>
                      <a:endParaRPr sz="1400">
                        <a:latin typeface="宋体" panose="02010600030101010101" pitchFamily="2" charset="-122"/>
                        <a:cs typeface="宋体" panose="02010600030101010101" pitchFamily="2" charset="-122"/>
                      </a:endParaRPr>
                    </a:p>
                  </a:txBody>
                  <a:tcPr marL="0" marR="0" marT="222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2700">
                        <a:lnSpc>
                          <a:spcPct val="100000"/>
                        </a:lnSpc>
                        <a:spcBef>
                          <a:spcPts val="180"/>
                        </a:spcBef>
                      </a:pPr>
                      <a:r>
                        <a:rPr sz="1400" b="1" spc="-15" dirty="0">
                          <a:latin typeface="Arial" panose="020B0604020202020204"/>
                          <a:cs typeface="Arial" panose="020B0604020202020204"/>
                        </a:rPr>
                        <a:t>420117.</a:t>
                      </a:r>
                      <a:r>
                        <a:rPr sz="1400" b="1" dirty="0">
                          <a:latin typeface="宋体" panose="02010600030101010101" pitchFamily="2" charset="-122"/>
                          <a:cs typeface="宋体" panose="02010600030101010101" pitchFamily="2" charset="-122"/>
                        </a:rPr>
                        <a:t>新洲</a:t>
                      </a:r>
                      <a:r>
                        <a:rPr sz="1400" b="1" spc="-5" dirty="0">
                          <a:latin typeface="宋体" panose="02010600030101010101" pitchFamily="2" charset="-122"/>
                          <a:cs typeface="宋体" panose="02010600030101010101" pitchFamily="2" charset="-122"/>
                        </a:rPr>
                        <a:t>区</a:t>
                      </a:r>
                      <a:endParaRPr sz="1400">
                        <a:latin typeface="宋体" panose="02010600030101010101" pitchFamily="2" charset="-122"/>
                        <a:cs typeface="宋体" panose="02010600030101010101" pitchFamily="2" charset="-122"/>
                      </a:endParaRPr>
                    </a:p>
                  </a:txBody>
                  <a:tcPr marL="0" marR="0" marT="2286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r h="309244">
                <a:tc>
                  <a:txBody>
                    <a:bodyPr/>
                    <a:lstStyle/>
                    <a:p>
                      <a:pPr algn="ctr">
                        <a:lnSpc>
                          <a:spcPct val="100000"/>
                        </a:lnSpc>
                        <a:spcBef>
                          <a:spcPts val="175"/>
                        </a:spcBef>
                      </a:pPr>
                      <a:r>
                        <a:rPr sz="1400" b="1" dirty="0">
                          <a:latin typeface="Arial" panose="020B0604020202020204"/>
                          <a:cs typeface="Arial" panose="020B0604020202020204"/>
                        </a:rPr>
                        <a:t>5</a:t>
                      </a:r>
                      <a:endParaRPr sz="1400">
                        <a:latin typeface="Arial" panose="020B0604020202020204"/>
                        <a:cs typeface="Arial" panose="020B0604020202020204"/>
                      </a:endParaRPr>
                    </a:p>
                  </a:txBody>
                  <a:tcPr marL="0" marR="0" marT="222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70"/>
                        </a:spcBef>
                      </a:pPr>
                      <a:r>
                        <a:rPr sz="1400" b="1" dirty="0">
                          <a:latin typeface="宋体" panose="02010600030101010101" pitchFamily="2" charset="-122"/>
                          <a:cs typeface="宋体" panose="02010600030101010101" pitchFamily="2" charset="-122"/>
                        </a:rPr>
                        <a:t>国家火炬武汉汽车电子特色产业基</a:t>
                      </a:r>
                      <a:r>
                        <a:rPr sz="1400" b="1" spc="-5" dirty="0">
                          <a:latin typeface="宋体" panose="02010600030101010101" pitchFamily="2" charset="-122"/>
                          <a:cs typeface="宋体" panose="02010600030101010101" pitchFamily="2" charset="-122"/>
                        </a:rPr>
                        <a:t>地</a:t>
                      </a:r>
                      <a:endParaRPr sz="1400">
                        <a:latin typeface="宋体" panose="02010600030101010101" pitchFamily="2" charset="-122"/>
                        <a:cs typeface="宋体" panose="02010600030101010101" pitchFamily="2" charset="-122"/>
                      </a:endParaRPr>
                    </a:p>
                  </a:txBody>
                  <a:tcPr marL="0" marR="0" marT="215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algn="ctr">
                        <a:lnSpc>
                          <a:spcPct val="100000"/>
                        </a:lnSpc>
                        <a:spcBef>
                          <a:spcPts val="170"/>
                        </a:spcBef>
                      </a:pPr>
                      <a:r>
                        <a:rPr sz="1400" b="1" dirty="0">
                          <a:latin typeface="宋体" panose="02010600030101010101" pitchFamily="2" charset="-122"/>
                          <a:cs typeface="宋体" panose="02010600030101010101" pitchFamily="2" charset="-122"/>
                        </a:rPr>
                        <a:t>武汉</a:t>
                      </a:r>
                      <a:r>
                        <a:rPr sz="1400" b="1" spc="-5" dirty="0">
                          <a:latin typeface="宋体" panose="02010600030101010101" pitchFamily="2" charset="-122"/>
                          <a:cs typeface="宋体" panose="02010600030101010101" pitchFamily="2" charset="-122"/>
                        </a:rPr>
                        <a:t>市</a:t>
                      </a:r>
                      <a:endParaRPr sz="1400">
                        <a:latin typeface="宋体" panose="02010600030101010101" pitchFamily="2" charset="-122"/>
                        <a:cs typeface="宋体" panose="02010600030101010101" pitchFamily="2" charset="-122"/>
                      </a:endParaRPr>
                    </a:p>
                  </a:txBody>
                  <a:tcPr marL="0" marR="0" marT="2159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12700">
                        <a:lnSpc>
                          <a:spcPct val="100000"/>
                        </a:lnSpc>
                        <a:spcBef>
                          <a:spcPts val="175"/>
                        </a:spcBef>
                      </a:pPr>
                      <a:r>
                        <a:rPr sz="1400" b="1" spc="-5" dirty="0">
                          <a:latin typeface="Arial" panose="020B0604020202020204"/>
                          <a:cs typeface="Arial" panose="020B0604020202020204"/>
                        </a:rPr>
                        <a:t>420196.</a:t>
                      </a:r>
                      <a:r>
                        <a:rPr sz="1400" b="1" dirty="0">
                          <a:latin typeface="宋体" panose="02010600030101010101" pitchFamily="2" charset="-122"/>
                          <a:cs typeface="宋体" panose="02010600030101010101" pitchFamily="2" charset="-122"/>
                        </a:rPr>
                        <a:t>武汉东湖新技术开发</a:t>
                      </a:r>
                      <a:r>
                        <a:rPr sz="1400" b="1" spc="-5" dirty="0">
                          <a:latin typeface="宋体" panose="02010600030101010101" pitchFamily="2" charset="-122"/>
                          <a:cs typeface="宋体" panose="02010600030101010101" pitchFamily="2" charset="-122"/>
                        </a:rPr>
                        <a:t>区</a:t>
                      </a:r>
                      <a:endParaRPr sz="1400">
                        <a:latin typeface="宋体" panose="02010600030101010101" pitchFamily="2" charset="-122"/>
                        <a:cs typeface="宋体" panose="02010600030101010101" pitchFamily="2" charset="-122"/>
                      </a:endParaRPr>
                    </a:p>
                  </a:txBody>
                  <a:tcPr marL="0" marR="0" marT="2222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r>
            </a:tbl>
          </a:graphicData>
        </a:graphic>
      </p:graphicFrame>
      <p:sp>
        <p:nvSpPr>
          <p:cNvPr id="6" name="object 6"/>
          <p:cNvSpPr txBox="1">
            <a:spLocks noGrp="1"/>
          </p:cNvSpPr>
          <p:nvPr>
            <p:ph type="title"/>
          </p:nvPr>
        </p:nvSpPr>
        <p:spPr>
          <a:xfrm>
            <a:off x="158114" y="152399"/>
            <a:ext cx="5744210" cy="505460"/>
          </a:xfrm>
          <a:prstGeom prst="rect">
            <a:avLst/>
          </a:prstGeom>
        </p:spPr>
        <p:txBody>
          <a:bodyPr vert="horz" wrap="square" lIns="0" tIns="13335" rIns="0" bIns="0" rtlCol="0">
            <a:spAutoFit/>
          </a:bodyPr>
          <a:lstStyle/>
          <a:p>
            <a:pPr marL="12700">
              <a:lnSpc>
                <a:spcPct val="100000"/>
              </a:lnSpc>
              <a:spcBef>
                <a:spcPts val="105"/>
              </a:spcBef>
            </a:pPr>
            <a:r>
              <a:rPr dirty="0"/>
              <a:t>二、202</a:t>
            </a:r>
            <a:r>
              <a:rPr lang="en-US" dirty="0"/>
              <a:t>2</a:t>
            </a:r>
            <a:r>
              <a:rPr dirty="0"/>
              <a:t>年度火炬统计工作部</a:t>
            </a:r>
            <a:r>
              <a:rPr spc="-10" dirty="0"/>
              <a:t>署</a:t>
            </a:r>
            <a:endParaRPr spc="-10" dirty="0"/>
          </a:p>
        </p:txBody>
      </p:sp>
      <p:sp>
        <p:nvSpPr>
          <p:cNvPr id="7" name="object 7"/>
          <p:cNvSpPr txBox="1"/>
          <p:nvPr/>
        </p:nvSpPr>
        <p:spPr>
          <a:xfrm>
            <a:off x="158114" y="640080"/>
            <a:ext cx="2485390" cy="934085"/>
          </a:xfrm>
          <a:prstGeom prst="rect">
            <a:avLst/>
          </a:prstGeom>
        </p:spPr>
        <p:txBody>
          <a:bodyPr vert="horz" wrap="square" lIns="0" tIns="3175" rIns="0" bIns="0" rtlCol="0">
            <a:spAutoFit/>
          </a:bodyPr>
          <a:lstStyle/>
          <a:p>
            <a:pPr>
              <a:lnSpc>
                <a:spcPct val="100000"/>
              </a:lnSpc>
              <a:spcBef>
                <a:spcPts val="25"/>
              </a:spcBef>
            </a:pPr>
            <a:endParaRPr sz="2850">
              <a:latin typeface="Times New Roman" panose="02020603050405020304"/>
              <a:cs typeface="Times New Roman" panose="02020603050405020304"/>
            </a:endParaRPr>
          </a:p>
          <a:p>
            <a:pPr marL="12700">
              <a:lnSpc>
                <a:spcPct val="100000"/>
              </a:lnSpc>
            </a:pPr>
            <a:r>
              <a:rPr sz="3200" b="1" dirty="0">
                <a:solidFill>
                  <a:srgbClr val="252525"/>
                </a:solidFill>
                <a:latin typeface="宋体" panose="02010600030101010101" pitchFamily="2" charset="-122"/>
                <a:cs typeface="宋体" panose="02010600030101010101" pitchFamily="2" charset="-122"/>
              </a:rPr>
              <a:t>        </a:t>
            </a:r>
            <a:r>
              <a:rPr sz="3200" b="1" spc="-10" dirty="0">
                <a:solidFill>
                  <a:srgbClr val="252525"/>
                </a:solidFill>
                <a:latin typeface="宋体" panose="02010600030101010101" pitchFamily="2" charset="-122"/>
                <a:cs typeface="宋体" panose="02010600030101010101" pitchFamily="2" charset="-122"/>
              </a:rPr>
              <a:t> </a:t>
            </a:r>
            <a:endParaRPr sz="3200">
              <a:latin typeface="宋体" panose="02010600030101010101" pitchFamily="2" charset="-122"/>
              <a:cs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3954" y="2799080"/>
            <a:ext cx="7320915" cy="697230"/>
          </a:xfrm>
          <a:prstGeom prst="rect">
            <a:avLst/>
          </a:prstGeom>
        </p:spPr>
        <p:txBody>
          <a:bodyPr vert="horz" wrap="square" lIns="0" tIns="13335" rIns="0" bIns="0" rtlCol="0">
            <a:spAutoFit/>
          </a:bodyPr>
          <a:lstStyle/>
          <a:p>
            <a:pPr marL="12700">
              <a:lnSpc>
                <a:spcPct val="100000"/>
              </a:lnSpc>
              <a:spcBef>
                <a:spcPts val="105"/>
              </a:spcBef>
            </a:pPr>
            <a:r>
              <a:rPr sz="4400" dirty="0">
                <a:solidFill>
                  <a:srgbClr val="000000"/>
                </a:solidFill>
              </a:rPr>
              <a:t>三、统计报表及指标调整情</a:t>
            </a:r>
            <a:r>
              <a:rPr sz="4400" spc="-15" dirty="0">
                <a:solidFill>
                  <a:srgbClr val="000000"/>
                </a:solidFill>
              </a:rPr>
              <a:t>况</a:t>
            </a:r>
            <a:endParaRPr sz="4400"/>
          </a:p>
        </p:txBody>
      </p:sp>
      <p:sp>
        <p:nvSpPr>
          <p:cNvPr id="3" name="object 3"/>
          <p:cNvSpPr/>
          <p:nvPr/>
        </p:nvSpPr>
        <p:spPr>
          <a:xfrm>
            <a:off x="180596" y="0"/>
            <a:ext cx="1203195" cy="137922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3852" y="180022"/>
            <a:ext cx="596900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三、统计报表及指标调整情况</a:t>
            </a:r>
            <a:endParaRPr sz="3600">
              <a:latin typeface="宋体" panose="02010600030101010101" pitchFamily="2" charset="-122"/>
              <a:cs typeface="宋体" panose="02010600030101010101" pitchFamily="2" charset="-122"/>
            </a:endParaRPr>
          </a:p>
        </p:txBody>
      </p:sp>
      <p:sp>
        <p:nvSpPr>
          <p:cNvPr id="3" name="object 3"/>
          <p:cNvSpPr txBox="1"/>
          <p:nvPr/>
        </p:nvSpPr>
        <p:spPr>
          <a:xfrm>
            <a:off x="1718945" y="1161415"/>
            <a:ext cx="337820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0000"/>
                </a:solidFill>
                <a:latin typeface="Arial Unicode MS" panose="020B0604020202020204" charset="-122"/>
                <a:cs typeface="Arial Unicode MS" panose="020B0604020202020204" charset="-122"/>
              </a:rPr>
              <a:t>高新技术企业统计年报表</a:t>
            </a:r>
            <a:endParaRPr sz="2400">
              <a:latin typeface="Arial Unicode MS" panose="020B0604020202020204" charset="-122"/>
              <a:cs typeface="Arial Unicode MS" panose="020B0604020202020204" charset="-122"/>
            </a:endParaRPr>
          </a:p>
        </p:txBody>
      </p:sp>
      <p:sp>
        <p:nvSpPr>
          <p:cNvPr id="4" name="object 4"/>
          <p:cNvSpPr/>
          <p:nvPr/>
        </p:nvSpPr>
        <p:spPr>
          <a:xfrm>
            <a:off x="335279" y="1816607"/>
            <a:ext cx="11522964" cy="393192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3852" y="180022"/>
            <a:ext cx="596900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三、统计报表及指标调整情况</a:t>
            </a:r>
            <a:endParaRPr sz="3600">
              <a:latin typeface="宋体" panose="02010600030101010101" pitchFamily="2" charset="-122"/>
              <a:cs typeface="宋体" panose="02010600030101010101" pitchFamily="2" charset="-122"/>
            </a:endParaRPr>
          </a:p>
        </p:txBody>
      </p:sp>
      <p:sp>
        <p:nvSpPr>
          <p:cNvPr id="3" name="object 3"/>
          <p:cNvSpPr txBox="1"/>
          <p:nvPr/>
        </p:nvSpPr>
        <p:spPr>
          <a:xfrm>
            <a:off x="2555239" y="1249045"/>
            <a:ext cx="337820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0000"/>
                </a:solidFill>
                <a:latin typeface="Arial Unicode MS" panose="020B0604020202020204" charset="-122"/>
                <a:cs typeface="Arial Unicode MS" panose="020B0604020202020204" charset="-122"/>
              </a:rPr>
              <a:t>高新技术企业统计年报表</a:t>
            </a:r>
            <a:endParaRPr sz="2400">
              <a:latin typeface="Arial Unicode MS" panose="020B0604020202020204" charset="-122"/>
              <a:cs typeface="Arial Unicode MS" panose="020B0604020202020204" charset="-122"/>
            </a:endParaRPr>
          </a:p>
        </p:txBody>
      </p:sp>
      <p:sp>
        <p:nvSpPr>
          <p:cNvPr id="4" name="object 4"/>
          <p:cNvSpPr/>
          <p:nvPr/>
        </p:nvSpPr>
        <p:spPr>
          <a:xfrm>
            <a:off x="265175" y="1924811"/>
            <a:ext cx="11657076" cy="4143755"/>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3852" y="180022"/>
            <a:ext cx="596900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三、统计报表及指标调整情况</a:t>
            </a:r>
            <a:endParaRPr sz="3600">
              <a:latin typeface="宋体" panose="02010600030101010101" pitchFamily="2" charset="-122"/>
              <a:cs typeface="宋体" panose="02010600030101010101" pitchFamily="2" charset="-122"/>
            </a:endParaRPr>
          </a:p>
        </p:txBody>
      </p:sp>
      <p:sp>
        <p:nvSpPr>
          <p:cNvPr id="3" name="object 3"/>
          <p:cNvSpPr txBox="1"/>
          <p:nvPr/>
        </p:nvSpPr>
        <p:spPr>
          <a:xfrm>
            <a:off x="2264410" y="1562734"/>
            <a:ext cx="429260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0000"/>
                </a:solidFill>
                <a:latin typeface="Arial Unicode MS" panose="020B0604020202020204" charset="-122"/>
                <a:cs typeface="Arial Unicode MS" panose="020B0604020202020204" charset="-122"/>
              </a:rPr>
              <a:t>国家火炬特色产业基地统计报表</a:t>
            </a:r>
            <a:endParaRPr sz="2400">
              <a:latin typeface="Arial Unicode MS" panose="020B0604020202020204" charset="-122"/>
              <a:cs typeface="Arial Unicode MS" panose="020B0604020202020204" charset="-122"/>
            </a:endParaRPr>
          </a:p>
        </p:txBody>
      </p:sp>
      <p:sp>
        <p:nvSpPr>
          <p:cNvPr id="4" name="object 4"/>
          <p:cNvSpPr/>
          <p:nvPr/>
        </p:nvSpPr>
        <p:spPr>
          <a:xfrm>
            <a:off x="400811" y="2778251"/>
            <a:ext cx="11474196" cy="279654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5220" y="2537459"/>
            <a:ext cx="6708140" cy="756920"/>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000000"/>
                </a:solidFill>
              </a:rPr>
              <a:t>四、指标审核注意事项</a:t>
            </a:r>
            <a:r>
              <a:rPr sz="4800" dirty="0">
                <a:solidFill>
                  <a:srgbClr val="000000"/>
                </a:solidFill>
              </a:rPr>
              <a:t> </a:t>
            </a:r>
            <a:r>
              <a:rPr sz="4000" spc="-20" dirty="0">
                <a:solidFill>
                  <a:srgbClr val="000000"/>
                </a:solidFill>
              </a:rPr>
              <a:t> </a:t>
            </a:r>
            <a:endParaRPr sz="4000"/>
          </a:p>
        </p:txBody>
      </p:sp>
      <p:sp>
        <p:nvSpPr>
          <p:cNvPr id="3" name="object 3"/>
          <p:cNvSpPr/>
          <p:nvPr/>
        </p:nvSpPr>
        <p:spPr>
          <a:xfrm>
            <a:off x="180596" y="0"/>
            <a:ext cx="1203195" cy="137922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9769" y="0"/>
            <a:ext cx="2732405" cy="2799080"/>
          </a:xfrm>
          <a:custGeom>
            <a:avLst/>
            <a:gdLst/>
            <a:ahLst/>
            <a:cxnLst/>
            <a:rect l="l" t="t" r="r" b="b"/>
            <a:pathLst>
              <a:path w="2732404" h="2799080">
                <a:moveTo>
                  <a:pt x="2691742" y="2798787"/>
                </a:moveTo>
                <a:lnTo>
                  <a:pt x="2644816" y="2786099"/>
                </a:lnTo>
                <a:lnTo>
                  <a:pt x="2597788" y="2772031"/>
                </a:lnTo>
                <a:lnTo>
                  <a:pt x="2550708" y="2756653"/>
                </a:lnTo>
                <a:lnTo>
                  <a:pt x="2503625" y="2740040"/>
                </a:lnTo>
                <a:lnTo>
                  <a:pt x="2456591" y="2722264"/>
                </a:lnTo>
                <a:lnTo>
                  <a:pt x="2409655" y="2703396"/>
                </a:lnTo>
                <a:lnTo>
                  <a:pt x="2362869" y="2683510"/>
                </a:lnTo>
                <a:lnTo>
                  <a:pt x="2316280" y="2662678"/>
                </a:lnTo>
                <a:lnTo>
                  <a:pt x="2269942" y="2640973"/>
                </a:lnTo>
                <a:lnTo>
                  <a:pt x="2223902" y="2618467"/>
                </a:lnTo>
                <a:lnTo>
                  <a:pt x="2178212" y="2595233"/>
                </a:lnTo>
                <a:lnTo>
                  <a:pt x="2132921" y="2571343"/>
                </a:lnTo>
                <a:lnTo>
                  <a:pt x="2088080" y="2546869"/>
                </a:lnTo>
                <a:lnTo>
                  <a:pt x="2043740" y="2521885"/>
                </a:lnTo>
                <a:lnTo>
                  <a:pt x="1999950" y="2496462"/>
                </a:lnTo>
                <a:lnTo>
                  <a:pt x="1956760" y="2470673"/>
                </a:lnTo>
                <a:lnTo>
                  <a:pt x="1914221" y="2444591"/>
                </a:lnTo>
                <a:lnTo>
                  <a:pt x="1872383" y="2418288"/>
                </a:lnTo>
                <a:lnTo>
                  <a:pt x="1831296" y="2391837"/>
                </a:lnTo>
                <a:lnTo>
                  <a:pt x="1791010" y="2365310"/>
                </a:lnTo>
                <a:lnTo>
                  <a:pt x="1751576" y="2338780"/>
                </a:lnTo>
                <a:lnTo>
                  <a:pt x="1713043" y="2312319"/>
                </a:lnTo>
                <a:lnTo>
                  <a:pt x="1633389" y="2256336"/>
                </a:lnTo>
                <a:lnTo>
                  <a:pt x="1592143" y="2226051"/>
                </a:lnTo>
                <a:lnTo>
                  <a:pt x="1551701" y="2195146"/>
                </a:lnTo>
                <a:lnTo>
                  <a:pt x="1512042" y="2163619"/>
                </a:lnTo>
                <a:lnTo>
                  <a:pt x="1473140" y="2131470"/>
                </a:lnTo>
                <a:lnTo>
                  <a:pt x="1434974" y="2098697"/>
                </a:lnTo>
                <a:lnTo>
                  <a:pt x="1397520" y="2065302"/>
                </a:lnTo>
                <a:lnTo>
                  <a:pt x="1360756" y="2031282"/>
                </a:lnTo>
                <a:lnTo>
                  <a:pt x="1324656" y="1996637"/>
                </a:lnTo>
                <a:lnTo>
                  <a:pt x="1289200" y="1961366"/>
                </a:lnTo>
                <a:lnTo>
                  <a:pt x="1254363" y="1925469"/>
                </a:lnTo>
                <a:lnTo>
                  <a:pt x="1220122" y="1888946"/>
                </a:lnTo>
                <a:lnTo>
                  <a:pt x="1186454" y="1851795"/>
                </a:lnTo>
                <a:lnTo>
                  <a:pt x="1153337" y="1814016"/>
                </a:lnTo>
                <a:lnTo>
                  <a:pt x="1120746" y="1775608"/>
                </a:lnTo>
                <a:lnTo>
                  <a:pt x="1088659" y="1736571"/>
                </a:lnTo>
                <a:lnTo>
                  <a:pt x="1057052" y="1696904"/>
                </a:lnTo>
                <a:lnTo>
                  <a:pt x="1025903" y="1656606"/>
                </a:lnTo>
                <a:lnTo>
                  <a:pt x="995188" y="1615677"/>
                </a:lnTo>
                <a:lnTo>
                  <a:pt x="964884" y="1574116"/>
                </a:lnTo>
                <a:lnTo>
                  <a:pt x="934968" y="1531923"/>
                </a:lnTo>
                <a:lnTo>
                  <a:pt x="905416" y="1489096"/>
                </a:lnTo>
                <a:lnTo>
                  <a:pt x="876207" y="1445635"/>
                </a:lnTo>
                <a:lnTo>
                  <a:pt x="847315" y="1401540"/>
                </a:lnTo>
                <a:lnTo>
                  <a:pt x="818719" y="1356809"/>
                </a:lnTo>
                <a:lnTo>
                  <a:pt x="790395" y="1311443"/>
                </a:lnTo>
                <a:lnTo>
                  <a:pt x="762320" y="1265440"/>
                </a:lnTo>
                <a:lnTo>
                  <a:pt x="734558" y="1221000"/>
                </a:lnTo>
                <a:lnTo>
                  <a:pt x="679517" y="1132192"/>
                </a:lnTo>
                <a:lnTo>
                  <a:pt x="625071" y="1043498"/>
                </a:lnTo>
                <a:lnTo>
                  <a:pt x="544392" y="910713"/>
                </a:lnTo>
                <a:lnTo>
                  <a:pt x="464731" y="778300"/>
                </a:lnTo>
                <a:lnTo>
                  <a:pt x="100732" y="167312"/>
                </a:lnTo>
                <a:lnTo>
                  <a:pt x="0" y="0"/>
                </a:lnTo>
                <a:lnTo>
                  <a:pt x="303360" y="0"/>
                </a:lnTo>
                <a:lnTo>
                  <a:pt x="2732230" y="35775"/>
                </a:lnTo>
                <a:lnTo>
                  <a:pt x="2691742" y="2798787"/>
                </a:lnTo>
                <a:close/>
              </a:path>
            </a:pathLst>
          </a:custGeom>
          <a:solidFill>
            <a:srgbClr val="9EC0FF"/>
          </a:solidFill>
        </p:spPr>
        <p:txBody>
          <a:bodyPr wrap="square" lIns="0" tIns="0" rIns="0" bIns="0" rtlCol="0"/>
          <a:lstStyle/>
          <a:p/>
        </p:txBody>
      </p:sp>
      <p:sp>
        <p:nvSpPr>
          <p:cNvPr id="3" name="object 3"/>
          <p:cNvSpPr/>
          <p:nvPr/>
        </p:nvSpPr>
        <p:spPr>
          <a:xfrm>
            <a:off x="10478785" y="3992943"/>
            <a:ext cx="1713230" cy="2865120"/>
          </a:xfrm>
          <a:custGeom>
            <a:avLst/>
            <a:gdLst/>
            <a:ahLst/>
            <a:cxnLst/>
            <a:rect l="l" t="t" r="r" b="b"/>
            <a:pathLst>
              <a:path w="1713229" h="2865120">
                <a:moveTo>
                  <a:pt x="1673102" y="2865056"/>
                </a:moveTo>
                <a:lnTo>
                  <a:pt x="0" y="2865056"/>
                </a:lnTo>
                <a:lnTo>
                  <a:pt x="4210" y="2846634"/>
                </a:lnTo>
                <a:lnTo>
                  <a:pt x="16196" y="2796582"/>
                </a:lnTo>
                <a:lnTo>
                  <a:pt x="28659" y="2746818"/>
                </a:lnTo>
                <a:lnTo>
                  <a:pt x="41595" y="2697339"/>
                </a:lnTo>
                <a:lnTo>
                  <a:pt x="55001" y="2648144"/>
                </a:lnTo>
                <a:lnTo>
                  <a:pt x="68872" y="2599229"/>
                </a:lnTo>
                <a:lnTo>
                  <a:pt x="83205" y="2550594"/>
                </a:lnTo>
                <a:lnTo>
                  <a:pt x="97996" y="2502236"/>
                </a:lnTo>
                <a:lnTo>
                  <a:pt x="113241" y="2454154"/>
                </a:lnTo>
                <a:lnTo>
                  <a:pt x="128936" y="2406345"/>
                </a:lnTo>
                <a:lnTo>
                  <a:pt x="145078" y="2358808"/>
                </a:lnTo>
                <a:lnTo>
                  <a:pt x="161661" y="2311541"/>
                </a:lnTo>
                <a:lnTo>
                  <a:pt x="178684" y="2264541"/>
                </a:lnTo>
                <a:lnTo>
                  <a:pt x="196141" y="2217807"/>
                </a:lnTo>
                <a:lnTo>
                  <a:pt x="214029" y="2171336"/>
                </a:lnTo>
                <a:lnTo>
                  <a:pt x="232344" y="2125128"/>
                </a:lnTo>
                <a:lnTo>
                  <a:pt x="251083" y="2079180"/>
                </a:lnTo>
                <a:lnTo>
                  <a:pt x="270241" y="2033489"/>
                </a:lnTo>
                <a:lnTo>
                  <a:pt x="289814" y="1988055"/>
                </a:lnTo>
                <a:lnTo>
                  <a:pt x="309799" y="1942875"/>
                </a:lnTo>
                <a:lnTo>
                  <a:pt x="330192" y="1897947"/>
                </a:lnTo>
                <a:lnTo>
                  <a:pt x="350989" y="1853269"/>
                </a:lnTo>
                <a:lnTo>
                  <a:pt x="372185" y="1808840"/>
                </a:lnTo>
                <a:lnTo>
                  <a:pt x="393779" y="1764656"/>
                </a:lnTo>
                <a:lnTo>
                  <a:pt x="415764" y="1720718"/>
                </a:lnTo>
                <a:lnTo>
                  <a:pt x="438138" y="1677022"/>
                </a:lnTo>
                <a:lnTo>
                  <a:pt x="460897" y="1633566"/>
                </a:lnTo>
                <a:lnTo>
                  <a:pt x="484037" y="1590349"/>
                </a:lnTo>
                <a:lnTo>
                  <a:pt x="507554" y="1547369"/>
                </a:lnTo>
                <a:lnTo>
                  <a:pt x="531444" y="1504624"/>
                </a:lnTo>
                <a:lnTo>
                  <a:pt x="555704" y="1462111"/>
                </a:lnTo>
                <a:lnTo>
                  <a:pt x="580328" y="1419829"/>
                </a:lnTo>
                <a:lnTo>
                  <a:pt x="605315" y="1377776"/>
                </a:lnTo>
                <a:lnTo>
                  <a:pt x="630659" y="1335951"/>
                </a:lnTo>
                <a:lnTo>
                  <a:pt x="656358" y="1294350"/>
                </a:lnTo>
                <a:lnTo>
                  <a:pt x="682406" y="1252972"/>
                </a:lnTo>
                <a:lnTo>
                  <a:pt x="708801" y="1211816"/>
                </a:lnTo>
                <a:lnTo>
                  <a:pt x="735538" y="1170879"/>
                </a:lnTo>
                <a:lnTo>
                  <a:pt x="762613" y="1130159"/>
                </a:lnTo>
                <a:lnTo>
                  <a:pt x="790023" y="1089654"/>
                </a:lnTo>
                <a:lnTo>
                  <a:pt x="817764" y="1049363"/>
                </a:lnTo>
                <a:lnTo>
                  <a:pt x="845832" y="1009284"/>
                </a:lnTo>
                <a:lnTo>
                  <a:pt x="874224" y="969413"/>
                </a:lnTo>
                <a:lnTo>
                  <a:pt x="902934" y="929751"/>
                </a:lnTo>
                <a:lnTo>
                  <a:pt x="931960" y="890294"/>
                </a:lnTo>
                <a:lnTo>
                  <a:pt x="961298" y="851041"/>
                </a:lnTo>
                <a:lnTo>
                  <a:pt x="990943" y="811990"/>
                </a:lnTo>
                <a:lnTo>
                  <a:pt x="1020892" y="773139"/>
                </a:lnTo>
                <a:lnTo>
                  <a:pt x="1051142" y="734486"/>
                </a:lnTo>
                <a:lnTo>
                  <a:pt x="1081687" y="696028"/>
                </a:lnTo>
                <a:lnTo>
                  <a:pt x="1112525" y="657765"/>
                </a:lnTo>
                <a:lnTo>
                  <a:pt x="1143652" y="619694"/>
                </a:lnTo>
                <a:lnTo>
                  <a:pt x="1175063" y="581813"/>
                </a:lnTo>
                <a:lnTo>
                  <a:pt x="1206755" y="544120"/>
                </a:lnTo>
                <a:lnTo>
                  <a:pt x="1238724" y="506613"/>
                </a:lnTo>
                <a:lnTo>
                  <a:pt x="1270965" y="469291"/>
                </a:lnTo>
                <a:lnTo>
                  <a:pt x="1303477" y="432152"/>
                </a:lnTo>
                <a:lnTo>
                  <a:pt x="1336253" y="395193"/>
                </a:lnTo>
                <a:lnTo>
                  <a:pt x="1369292" y="358412"/>
                </a:lnTo>
                <a:lnTo>
                  <a:pt x="1402588" y="321808"/>
                </a:lnTo>
                <a:lnTo>
                  <a:pt x="1436137" y="285379"/>
                </a:lnTo>
                <a:lnTo>
                  <a:pt x="1469937" y="249122"/>
                </a:lnTo>
                <a:lnTo>
                  <a:pt x="1503983" y="213036"/>
                </a:lnTo>
                <a:lnTo>
                  <a:pt x="1538272" y="177119"/>
                </a:lnTo>
                <a:lnTo>
                  <a:pt x="1572798" y="141369"/>
                </a:lnTo>
                <a:lnTo>
                  <a:pt x="1607560" y="105784"/>
                </a:lnTo>
                <a:lnTo>
                  <a:pt x="1642552" y="70362"/>
                </a:lnTo>
                <a:lnTo>
                  <a:pt x="1677771" y="35101"/>
                </a:lnTo>
                <a:lnTo>
                  <a:pt x="1713214" y="0"/>
                </a:lnTo>
                <a:lnTo>
                  <a:pt x="1673102" y="2865056"/>
                </a:lnTo>
                <a:close/>
              </a:path>
            </a:pathLst>
          </a:custGeom>
          <a:solidFill>
            <a:srgbClr val="6097FF"/>
          </a:solidFill>
        </p:spPr>
        <p:txBody>
          <a:bodyPr wrap="square" lIns="0" tIns="0" rIns="0" bIns="0" rtlCol="0"/>
          <a:lstStyle/>
          <a:p/>
        </p:txBody>
      </p:sp>
      <p:sp>
        <p:nvSpPr>
          <p:cNvPr id="4" name="object 4"/>
          <p:cNvSpPr txBox="1">
            <a:spLocks noGrp="1"/>
          </p:cNvSpPr>
          <p:nvPr>
            <p:ph type="title"/>
          </p:nvPr>
        </p:nvSpPr>
        <p:spPr>
          <a:xfrm>
            <a:off x="343852" y="180022"/>
            <a:ext cx="4597400"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000000"/>
                </a:solidFill>
                <a:latin typeface="宋体" panose="02010600030101010101" pitchFamily="2" charset="-122"/>
                <a:cs typeface="宋体" panose="02010600030101010101" pitchFamily="2" charset="-122"/>
              </a:rPr>
              <a:t>四、指标审核注意事项</a:t>
            </a:r>
            <a:endParaRPr sz="3600">
              <a:latin typeface="宋体" panose="02010600030101010101" pitchFamily="2" charset="-122"/>
              <a:cs typeface="宋体" panose="02010600030101010101" pitchFamily="2" charset="-122"/>
            </a:endParaRPr>
          </a:p>
        </p:txBody>
      </p:sp>
      <p:sp>
        <p:nvSpPr>
          <p:cNvPr id="5" name="object 5"/>
          <p:cNvSpPr txBox="1"/>
          <p:nvPr/>
        </p:nvSpPr>
        <p:spPr>
          <a:xfrm>
            <a:off x="1537335" y="999489"/>
            <a:ext cx="9149080" cy="5719445"/>
          </a:xfrm>
          <a:prstGeom prst="rect">
            <a:avLst/>
          </a:prstGeom>
        </p:spPr>
        <p:txBody>
          <a:bodyPr vert="horz" wrap="square" lIns="0" tIns="12065" rIns="0" bIns="0" rtlCol="0">
            <a:spAutoFit/>
          </a:bodyPr>
          <a:lstStyle/>
          <a:p>
            <a:pPr marL="12700">
              <a:lnSpc>
                <a:spcPct val="100000"/>
              </a:lnSpc>
              <a:spcBef>
                <a:spcPts val="95"/>
              </a:spcBef>
              <a:tabLst>
                <a:tab pos="2117725" algn="l"/>
              </a:tabLst>
            </a:pPr>
            <a:r>
              <a:rPr sz="2200" b="1" spc="-5" dirty="0">
                <a:latin typeface="宋体" panose="02010600030101010101" pitchFamily="2" charset="-122"/>
                <a:cs typeface="宋体" panose="02010600030101010101" pitchFamily="2" charset="-122"/>
              </a:rPr>
              <a:t>1</a:t>
            </a:r>
            <a:r>
              <a:rPr sz="2200" b="1" spc="-15" dirty="0">
                <a:latin typeface="宋体" panose="02010600030101010101" pitchFamily="2" charset="-122"/>
                <a:cs typeface="宋体" panose="02010600030101010101" pitchFamily="2" charset="-122"/>
              </a:rPr>
              <a:t>、	</a:t>
            </a:r>
            <a:r>
              <a:rPr sz="2200" b="1" dirty="0">
                <a:latin typeface="宋体" panose="02010600030101010101" pitchFamily="2" charset="-122"/>
                <a:cs typeface="宋体" panose="02010600030101010101" pitchFamily="2" charset="-122"/>
              </a:rPr>
              <a:t>的单位一般为“千元”,不是“元”，不是“万元</a:t>
            </a:r>
            <a:r>
              <a:rPr sz="2200" b="1" spc="-10" dirty="0">
                <a:latin typeface="宋体" panose="02010600030101010101" pitchFamily="2" charset="-122"/>
                <a:cs typeface="宋体" panose="02010600030101010101" pitchFamily="2" charset="-122"/>
              </a:rPr>
              <a:t>”，</a:t>
            </a:r>
            <a:endParaRPr sz="2200">
              <a:latin typeface="宋体" panose="02010600030101010101" pitchFamily="2" charset="-122"/>
              <a:cs typeface="宋体" panose="02010600030101010101" pitchFamily="2" charset="-122"/>
            </a:endParaRPr>
          </a:p>
          <a:p>
            <a:pPr marL="12700">
              <a:lnSpc>
                <a:spcPct val="100000"/>
              </a:lnSpc>
              <a:spcBef>
                <a:spcPts val="1580"/>
              </a:spcBef>
            </a:pPr>
            <a:r>
              <a:rPr sz="2200" b="1" spc="-5" dirty="0">
                <a:latin typeface="宋体" panose="02010600030101010101" pitchFamily="2" charset="-122"/>
                <a:cs typeface="宋体" panose="02010600030101010101" pitchFamily="2" charset="-122"/>
              </a:rPr>
              <a:t>   </a:t>
            </a:r>
            <a:r>
              <a:rPr sz="2200" b="1" dirty="0">
                <a:latin typeface="宋体" panose="02010600030101010101" pitchFamily="2" charset="-122"/>
                <a:cs typeface="宋体" panose="02010600030101010101" pitchFamily="2" charset="-122"/>
              </a:rPr>
              <a:t>涉及进出口的为“千美元”。单位搞错，造成数据严重偏离。经济指</a:t>
            </a:r>
            <a:r>
              <a:rPr sz="2200" b="1" spc="-5" dirty="0">
                <a:latin typeface="宋体" panose="02010600030101010101" pitchFamily="2" charset="-122"/>
                <a:cs typeface="宋体" panose="02010600030101010101" pitchFamily="2" charset="-122"/>
              </a:rPr>
              <a:t> </a:t>
            </a:r>
            <a:r>
              <a:rPr sz="2200" b="1" spc="-15" dirty="0">
                <a:latin typeface="宋体" panose="02010600030101010101" pitchFamily="2" charset="-122"/>
                <a:cs typeface="宋体" panose="02010600030101010101" pitchFamily="2" charset="-122"/>
              </a:rPr>
              <a:t> </a:t>
            </a:r>
            <a:endParaRPr sz="2200">
              <a:latin typeface="宋体" panose="02010600030101010101" pitchFamily="2" charset="-122"/>
              <a:cs typeface="宋体" panose="02010600030101010101" pitchFamily="2" charset="-122"/>
            </a:endParaRPr>
          </a:p>
          <a:p>
            <a:pPr marL="12700">
              <a:lnSpc>
                <a:spcPct val="100000"/>
              </a:lnSpc>
              <a:spcBef>
                <a:spcPts val="1580"/>
              </a:spcBef>
            </a:pPr>
            <a:r>
              <a:rPr sz="2200" b="1" spc="-5" dirty="0">
                <a:latin typeface="宋体" panose="02010600030101010101" pitchFamily="2" charset="-122"/>
                <a:cs typeface="宋体" panose="02010600030101010101" pitchFamily="2" charset="-122"/>
              </a:rPr>
              <a:t>   </a:t>
            </a:r>
            <a:r>
              <a:rPr sz="2200" b="1" dirty="0">
                <a:latin typeface="宋体" panose="02010600030101010101" pitchFamily="2" charset="-122"/>
                <a:cs typeface="宋体" panose="02010600030101010101" pitchFamily="2" charset="-122"/>
              </a:rPr>
              <a:t>标、科技指标都存在该问题</a:t>
            </a:r>
            <a:r>
              <a:rPr sz="2200" b="1" spc="-15" dirty="0">
                <a:latin typeface="宋体" panose="02010600030101010101" pitchFamily="2" charset="-122"/>
                <a:cs typeface="宋体" panose="02010600030101010101" pitchFamily="2" charset="-122"/>
              </a:rPr>
              <a:t>。</a:t>
            </a:r>
            <a:endParaRPr sz="2200">
              <a:latin typeface="宋体" panose="02010600030101010101" pitchFamily="2" charset="-122"/>
              <a:cs typeface="宋体" panose="02010600030101010101" pitchFamily="2" charset="-122"/>
            </a:endParaRPr>
          </a:p>
          <a:p>
            <a:pPr marL="12700">
              <a:lnSpc>
                <a:spcPct val="100000"/>
              </a:lnSpc>
              <a:spcBef>
                <a:spcPts val="1580"/>
              </a:spcBef>
              <a:tabLst>
                <a:tab pos="2117725" algn="l"/>
              </a:tabLst>
            </a:pPr>
            <a:r>
              <a:rPr sz="2200" b="1" spc="-5" dirty="0">
                <a:latin typeface="宋体" panose="02010600030101010101" pitchFamily="2" charset="-122"/>
                <a:cs typeface="宋体" panose="02010600030101010101" pitchFamily="2" charset="-122"/>
              </a:rPr>
              <a:t>2</a:t>
            </a:r>
            <a:r>
              <a:rPr sz="2200" b="1" spc="-15" dirty="0">
                <a:latin typeface="宋体" panose="02010600030101010101" pitchFamily="2" charset="-122"/>
                <a:cs typeface="宋体" panose="02010600030101010101" pitchFamily="2" charset="-122"/>
              </a:rPr>
              <a:t>、</a:t>
            </a:r>
            <a:r>
              <a:rPr sz="2200" b="1" dirty="0">
                <a:latin typeface="宋体" panose="02010600030101010101" pitchFamily="2" charset="-122"/>
                <a:cs typeface="宋体" panose="02010600030101010101" pitchFamily="2" charset="-122"/>
              </a:rPr>
              <a:t>	</a:t>
            </a:r>
            <a:r>
              <a:rPr sz="2200" b="1" dirty="0">
                <a:latin typeface="宋体" panose="02010600030101010101" pitchFamily="2" charset="-122"/>
                <a:cs typeface="宋体" panose="02010600030101010101" pitchFamily="2" charset="-122"/>
              </a:rPr>
              <a:t>：营业收入高，年平均人数多，但职工薪酬为零或者</a:t>
            </a:r>
            <a:r>
              <a:rPr sz="2200" b="1" spc="-15" dirty="0">
                <a:latin typeface="宋体" panose="02010600030101010101" pitchFamily="2" charset="-122"/>
                <a:cs typeface="宋体" panose="02010600030101010101" pitchFamily="2" charset="-122"/>
              </a:rPr>
              <a:t>很</a:t>
            </a:r>
            <a:endParaRPr sz="2200">
              <a:latin typeface="宋体" panose="02010600030101010101" pitchFamily="2" charset="-122"/>
              <a:cs typeface="宋体" panose="02010600030101010101" pitchFamily="2" charset="-122"/>
            </a:endParaRPr>
          </a:p>
          <a:p>
            <a:pPr marL="12700">
              <a:lnSpc>
                <a:spcPct val="100000"/>
              </a:lnSpc>
              <a:spcBef>
                <a:spcPts val="1580"/>
              </a:spcBef>
            </a:pPr>
            <a:r>
              <a:rPr sz="2200" b="1" spc="-5" dirty="0">
                <a:latin typeface="宋体" panose="02010600030101010101" pitchFamily="2" charset="-122"/>
                <a:cs typeface="宋体" panose="02010600030101010101" pitchFamily="2" charset="-122"/>
              </a:rPr>
              <a:t>   </a:t>
            </a:r>
            <a:r>
              <a:rPr sz="2200" b="1" dirty="0">
                <a:latin typeface="宋体" panose="02010600030101010101" pitchFamily="2" charset="-122"/>
                <a:cs typeface="宋体" panose="02010600030101010101" pitchFamily="2" charset="-122"/>
              </a:rPr>
              <a:t>少；营业收入不高，年平均人数不多，但职工薪酬很高；对这两种</a:t>
            </a:r>
            <a:r>
              <a:rPr sz="2200" b="1" spc="-15" dirty="0">
                <a:latin typeface="宋体" panose="02010600030101010101" pitchFamily="2" charset="-122"/>
                <a:cs typeface="宋体" panose="02010600030101010101" pitchFamily="2" charset="-122"/>
              </a:rPr>
              <a:t>情</a:t>
            </a:r>
            <a:endParaRPr sz="2200">
              <a:latin typeface="宋体" panose="02010600030101010101" pitchFamily="2" charset="-122"/>
              <a:cs typeface="宋体" panose="02010600030101010101" pitchFamily="2" charset="-122"/>
            </a:endParaRPr>
          </a:p>
          <a:p>
            <a:pPr marL="12700">
              <a:lnSpc>
                <a:spcPct val="100000"/>
              </a:lnSpc>
              <a:spcBef>
                <a:spcPts val="1580"/>
              </a:spcBef>
            </a:pPr>
            <a:r>
              <a:rPr sz="2200" b="1" spc="-5" dirty="0">
                <a:latin typeface="宋体" panose="02010600030101010101" pitchFamily="2" charset="-122"/>
                <a:cs typeface="宋体" panose="02010600030101010101" pitchFamily="2" charset="-122"/>
              </a:rPr>
              <a:t>   </a:t>
            </a:r>
            <a:r>
              <a:rPr sz="2200" b="1" dirty="0">
                <a:latin typeface="宋体" panose="02010600030101010101" pitchFamily="2" charset="-122"/>
                <a:cs typeface="宋体" panose="02010600030101010101" pitchFamily="2" charset="-122"/>
              </a:rPr>
              <a:t>况均存在问题</a:t>
            </a:r>
            <a:r>
              <a:rPr sz="2200" b="1" spc="-15" dirty="0">
                <a:latin typeface="宋体" panose="02010600030101010101" pitchFamily="2" charset="-122"/>
                <a:cs typeface="宋体" panose="02010600030101010101" pitchFamily="2" charset="-122"/>
              </a:rPr>
              <a:t>。</a:t>
            </a:r>
            <a:endParaRPr sz="2200">
              <a:latin typeface="宋体" panose="02010600030101010101" pitchFamily="2" charset="-122"/>
              <a:cs typeface="宋体" panose="02010600030101010101" pitchFamily="2" charset="-122"/>
            </a:endParaRPr>
          </a:p>
          <a:p>
            <a:pPr marL="12700">
              <a:lnSpc>
                <a:spcPct val="100000"/>
              </a:lnSpc>
              <a:spcBef>
                <a:spcPts val="1580"/>
              </a:spcBef>
            </a:pPr>
            <a:r>
              <a:rPr sz="2200" b="1" spc="-5" dirty="0">
                <a:latin typeface="宋体" panose="02010600030101010101" pitchFamily="2" charset="-122"/>
                <a:cs typeface="宋体" panose="02010600030101010101" pitchFamily="2" charset="-122"/>
              </a:rPr>
              <a:t>3</a:t>
            </a:r>
            <a:r>
              <a:rPr sz="2200" b="1" dirty="0">
                <a:latin typeface="宋体" panose="02010600030101010101" pitchFamily="2" charset="-122"/>
                <a:cs typeface="宋体" panose="02010600030101010101" pitchFamily="2" charset="-122"/>
              </a:rPr>
              <a:t>、年报企业表中</a:t>
            </a:r>
            <a:r>
              <a:rPr sz="2200" b="1" spc="-5" dirty="0">
                <a:latin typeface="宋体" panose="02010600030101010101" pitchFamily="2" charset="-122"/>
                <a:cs typeface="宋体" panose="02010600030101010101" pitchFamily="2" charset="-122"/>
              </a:rPr>
              <a:t>qc41“</a:t>
            </a:r>
            <a:endParaRPr sz="2200">
              <a:latin typeface="宋体" panose="02010600030101010101" pitchFamily="2" charset="-122"/>
              <a:cs typeface="宋体" panose="02010600030101010101" pitchFamily="2" charset="-122"/>
            </a:endParaRPr>
          </a:p>
          <a:p>
            <a:pPr marL="12700" marR="287020" indent="703580">
              <a:lnSpc>
                <a:spcPct val="160000"/>
              </a:lnSpc>
              <a:tabLst>
                <a:tab pos="6047105" algn="l"/>
              </a:tabLst>
            </a:pPr>
            <a:r>
              <a:rPr sz="2200" b="1" dirty="0">
                <a:latin typeface="宋体" panose="02010600030101010101" pitchFamily="2" charset="-122"/>
                <a:cs typeface="宋体" panose="02010600030101010101" pitchFamily="2" charset="-122"/>
              </a:rPr>
              <a:t>”，单位为吨标准煤，填成了消耗电量的瓦数，将能耗巨量放大</a:t>
            </a:r>
            <a:r>
              <a:rPr sz="2200" b="1" spc="-10" dirty="0">
                <a:latin typeface="宋体" panose="02010600030101010101" pitchFamily="2" charset="-122"/>
                <a:cs typeface="宋体" panose="02010600030101010101" pitchFamily="2" charset="-122"/>
              </a:rPr>
              <a:t>了  </a:t>
            </a:r>
            <a:r>
              <a:rPr sz="2200" b="1" spc="-5" dirty="0">
                <a:latin typeface="宋体" panose="02010600030101010101" pitchFamily="2" charset="-122"/>
                <a:cs typeface="宋体" panose="02010600030101010101" pitchFamily="2" charset="-122"/>
              </a:rPr>
              <a:t>4</a:t>
            </a:r>
            <a:r>
              <a:rPr sz="2200" b="1" dirty="0">
                <a:latin typeface="宋体" panose="02010600030101010101" pitchFamily="2" charset="-122"/>
                <a:cs typeface="宋体" panose="02010600030101010101" pitchFamily="2" charset="-122"/>
              </a:rPr>
              <a:t>、有企业当年上报的数据与前一年数</a:t>
            </a:r>
            <a:r>
              <a:rPr sz="2200" b="1" spc="-15" dirty="0">
                <a:latin typeface="宋体" panose="02010600030101010101" pitchFamily="2" charset="-122"/>
                <a:cs typeface="宋体" panose="02010600030101010101" pitchFamily="2" charset="-122"/>
              </a:rPr>
              <a:t>据</a:t>
            </a:r>
            <a:r>
              <a:rPr sz="2200" b="1" dirty="0">
                <a:latin typeface="宋体" panose="02010600030101010101" pitchFamily="2" charset="-122"/>
                <a:cs typeface="宋体" panose="02010600030101010101" pitchFamily="2" charset="-122"/>
              </a:rPr>
              <a:t>	</a:t>
            </a:r>
            <a:r>
              <a:rPr sz="2200" b="1" dirty="0">
                <a:latin typeface="宋体" panose="02010600030101010101" pitchFamily="2" charset="-122"/>
                <a:cs typeface="宋体" panose="02010600030101010101" pitchFamily="2" charset="-122"/>
              </a:rPr>
              <a:t>的情况，使用的就是</a:t>
            </a:r>
            <a:r>
              <a:rPr sz="2200" b="1" spc="-15" dirty="0">
                <a:latin typeface="宋体" panose="02010600030101010101" pitchFamily="2" charset="-122"/>
                <a:cs typeface="宋体" panose="02010600030101010101" pitchFamily="2" charset="-122"/>
              </a:rPr>
              <a:t>以</a:t>
            </a:r>
            <a:endParaRPr sz="2200">
              <a:latin typeface="宋体" panose="02010600030101010101" pitchFamily="2" charset="-122"/>
              <a:cs typeface="宋体" panose="02010600030101010101" pitchFamily="2" charset="-122"/>
            </a:endParaRPr>
          </a:p>
          <a:p>
            <a:pPr marL="12700">
              <a:lnSpc>
                <a:spcPct val="100000"/>
              </a:lnSpc>
              <a:spcBef>
                <a:spcPts val="1580"/>
              </a:spcBef>
            </a:pPr>
            <a:r>
              <a:rPr sz="2200" b="1" spc="-5" dirty="0">
                <a:latin typeface="宋体" panose="02010600030101010101" pitchFamily="2" charset="-122"/>
                <a:cs typeface="宋体" panose="02010600030101010101" pitchFamily="2" charset="-122"/>
              </a:rPr>
              <a:t>   </a:t>
            </a:r>
            <a:r>
              <a:rPr sz="2200" b="1" dirty="0">
                <a:latin typeface="宋体" panose="02010600030101010101" pitchFamily="2" charset="-122"/>
                <a:cs typeface="宋体" panose="02010600030101010101" pitchFamily="2" charset="-122"/>
              </a:rPr>
              <a:t>前的数据</a:t>
            </a:r>
            <a:r>
              <a:rPr sz="2200" b="1" spc="-15" dirty="0">
                <a:latin typeface="宋体" panose="02010600030101010101" pitchFamily="2" charset="-122"/>
                <a:cs typeface="宋体" panose="02010600030101010101" pitchFamily="2" charset="-122"/>
              </a:rPr>
              <a:t>。</a:t>
            </a:r>
            <a:endParaRPr sz="2200">
              <a:latin typeface="宋体" panose="02010600030101010101" pitchFamily="2" charset="-122"/>
              <a:cs typeface="宋体" panose="02010600030101010101" pitchFamily="2" charset="-122"/>
            </a:endParaRPr>
          </a:p>
          <a:p>
            <a:pPr marL="12700">
              <a:lnSpc>
                <a:spcPct val="100000"/>
              </a:lnSpc>
              <a:spcBef>
                <a:spcPts val="1580"/>
              </a:spcBef>
              <a:tabLst>
                <a:tab pos="2398395" algn="l"/>
              </a:tabLst>
            </a:pPr>
            <a:r>
              <a:rPr sz="2200" b="1" spc="-5" dirty="0">
                <a:latin typeface="宋体" panose="02010600030101010101" pitchFamily="2" charset="-122"/>
                <a:cs typeface="宋体" panose="02010600030101010101" pitchFamily="2" charset="-122"/>
              </a:rPr>
              <a:t>5</a:t>
            </a:r>
            <a:r>
              <a:rPr sz="2200" b="1" spc="-15" dirty="0">
                <a:latin typeface="宋体" panose="02010600030101010101" pitchFamily="2" charset="-122"/>
                <a:cs typeface="宋体" panose="02010600030101010101" pitchFamily="2" charset="-122"/>
              </a:rPr>
              <a:t>、	</a:t>
            </a:r>
            <a:r>
              <a:rPr sz="2200" b="1" dirty="0">
                <a:latin typeface="宋体" panose="02010600030101010101" pitchFamily="2" charset="-122"/>
                <a:cs typeface="宋体" panose="02010600030101010101" pitchFamily="2" charset="-122"/>
              </a:rPr>
              <a:t>与往年相比，波动幅度较</a:t>
            </a:r>
            <a:r>
              <a:rPr sz="2200" b="1" spc="-15" dirty="0">
                <a:latin typeface="宋体" panose="02010600030101010101" pitchFamily="2" charset="-122"/>
                <a:cs typeface="宋体" panose="02010600030101010101" pitchFamily="2" charset="-122"/>
              </a:rPr>
              <a:t>大</a:t>
            </a:r>
            <a:endParaRPr sz="2200">
              <a:latin typeface="宋体" panose="02010600030101010101" pitchFamily="2" charset="-122"/>
              <a:cs typeface="宋体" panose="02010600030101010101" pitchFamily="2" charset="-122"/>
            </a:endParaRPr>
          </a:p>
        </p:txBody>
      </p:sp>
      <p:sp>
        <p:nvSpPr>
          <p:cNvPr id="6" name="object 6"/>
          <p:cNvSpPr/>
          <p:nvPr/>
        </p:nvSpPr>
        <p:spPr>
          <a:xfrm>
            <a:off x="1967153" y="1041806"/>
            <a:ext cx="1716811" cy="316077"/>
          </a:xfrm>
          <a:prstGeom prst="rect">
            <a:avLst/>
          </a:prstGeom>
          <a:blipFill>
            <a:blip r:embed="rId1" cstate="print"/>
            <a:stretch>
              <a:fillRect/>
            </a:stretch>
          </a:blipFill>
        </p:spPr>
        <p:txBody>
          <a:bodyPr wrap="square" lIns="0" tIns="0" rIns="0" bIns="0" rtlCol="0"/>
          <a:lstStyle/>
          <a:p/>
        </p:txBody>
      </p:sp>
      <p:sp>
        <p:nvSpPr>
          <p:cNvPr id="7" name="object 7"/>
          <p:cNvSpPr/>
          <p:nvPr/>
        </p:nvSpPr>
        <p:spPr>
          <a:xfrm>
            <a:off x="1965007" y="2650896"/>
            <a:ext cx="1711452" cy="314807"/>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4494657" y="4257446"/>
            <a:ext cx="5921502" cy="316077"/>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1966277" y="4797831"/>
            <a:ext cx="315607" cy="302780"/>
          </a:xfrm>
          <a:prstGeom prst="rect">
            <a:avLst/>
          </a:prstGeom>
          <a:blipFill>
            <a:blip r:embed="rId4" cstate="print"/>
            <a:stretch>
              <a:fillRect/>
            </a:stretch>
          </a:blipFill>
        </p:spPr>
        <p:txBody>
          <a:bodyPr wrap="square" lIns="0" tIns="0" rIns="0" bIns="0" rtlCol="0"/>
          <a:lstStyle/>
          <a:p/>
        </p:txBody>
      </p:sp>
      <p:sp>
        <p:nvSpPr>
          <p:cNvPr id="10" name="object 10"/>
          <p:cNvSpPr/>
          <p:nvPr/>
        </p:nvSpPr>
        <p:spPr>
          <a:xfrm>
            <a:off x="6457873" y="5330596"/>
            <a:ext cx="1141539" cy="314807"/>
          </a:xfrm>
          <a:prstGeom prst="rect">
            <a:avLst/>
          </a:prstGeom>
          <a:blipFill>
            <a:blip r:embed="rId5" cstate="print"/>
            <a:stretch>
              <a:fillRect/>
            </a:stretch>
          </a:blipFill>
        </p:spPr>
        <p:txBody>
          <a:bodyPr wrap="square" lIns="0" tIns="0" rIns="0" bIns="0" rtlCol="0"/>
          <a:lstStyle/>
          <a:p/>
        </p:txBody>
      </p:sp>
      <p:sp>
        <p:nvSpPr>
          <p:cNvPr id="11" name="object 11"/>
          <p:cNvSpPr/>
          <p:nvPr/>
        </p:nvSpPr>
        <p:spPr>
          <a:xfrm>
            <a:off x="1967153" y="6402476"/>
            <a:ext cx="1807768" cy="314807"/>
          </a:xfrm>
          <a:prstGeom prst="rect">
            <a:avLst/>
          </a:prstGeom>
          <a:blipFill>
            <a:blip r:embed="rId6" cstate="print"/>
            <a:stretch>
              <a:fillRect/>
            </a:stretch>
          </a:blipFill>
        </p:spPr>
        <p:txBody>
          <a:bodyPr wrap="square" lIns="0" tIns="0" rIns="0" bIns="0" rtlCol="0"/>
          <a:lstStyl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9769" y="0"/>
            <a:ext cx="2732405" cy="2799080"/>
          </a:xfrm>
          <a:custGeom>
            <a:avLst/>
            <a:gdLst/>
            <a:ahLst/>
            <a:cxnLst/>
            <a:rect l="l" t="t" r="r" b="b"/>
            <a:pathLst>
              <a:path w="2732404" h="2799080">
                <a:moveTo>
                  <a:pt x="2691742" y="2798787"/>
                </a:moveTo>
                <a:lnTo>
                  <a:pt x="2644816" y="2786099"/>
                </a:lnTo>
                <a:lnTo>
                  <a:pt x="2597788" y="2772031"/>
                </a:lnTo>
                <a:lnTo>
                  <a:pt x="2550708" y="2756653"/>
                </a:lnTo>
                <a:lnTo>
                  <a:pt x="2503625" y="2740040"/>
                </a:lnTo>
                <a:lnTo>
                  <a:pt x="2456591" y="2722264"/>
                </a:lnTo>
                <a:lnTo>
                  <a:pt x="2409655" y="2703396"/>
                </a:lnTo>
                <a:lnTo>
                  <a:pt x="2362869" y="2683510"/>
                </a:lnTo>
                <a:lnTo>
                  <a:pt x="2316280" y="2662678"/>
                </a:lnTo>
                <a:lnTo>
                  <a:pt x="2269942" y="2640973"/>
                </a:lnTo>
                <a:lnTo>
                  <a:pt x="2223902" y="2618467"/>
                </a:lnTo>
                <a:lnTo>
                  <a:pt x="2178212" y="2595233"/>
                </a:lnTo>
                <a:lnTo>
                  <a:pt x="2132921" y="2571343"/>
                </a:lnTo>
                <a:lnTo>
                  <a:pt x="2088080" y="2546869"/>
                </a:lnTo>
                <a:lnTo>
                  <a:pt x="2043740" y="2521885"/>
                </a:lnTo>
                <a:lnTo>
                  <a:pt x="1999950" y="2496462"/>
                </a:lnTo>
                <a:lnTo>
                  <a:pt x="1956760" y="2470673"/>
                </a:lnTo>
                <a:lnTo>
                  <a:pt x="1914221" y="2444591"/>
                </a:lnTo>
                <a:lnTo>
                  <a:pt x="1872383" y="2418288"/>
                </a:lnTo>
                <a:lnTo>
                  <a:pt x="1831296" y="2391837"/>
                </a:lnTo>
                <a:lnTo>
                  <a:pt x="1791010" y="2365310"/>
                </a:lnTo>
                <a:lnTo>
                  <a:pt x="1751576" y="2338780"/>
                </a:lnTo>
                <a:lnTo>
                  <a:pt x="1713043" y="2312319"/>
                </a:lnTo>
                <a:lnTo>
                  <a:pt x="1633389" y="2256336"/>
                </a:lnTo>
                <a:lnTo>
                  <a:pt x="1592143" y="2226051"/>
                </a:lnTo>
                <a:lnTo>
                  <a:pt x="1551701" y="2195146"/>
                </a:lnTo>
                <a:lnTo>
                  <a:pt x="1512042" y="2163619"/>
                </a:lnTo>
                <a:lnTo>
                  <a:pt x="1473140" y="2131470"/>
                </a:lnTo>
                <a:lnTo>
                  <a:pt x="1434974" y="2098697"/>
                </a:lnTo>
                <a:lnTo>
                  <a:pt x="1397520" y="2065302"/>
                </a:lnTo>
                <a:lnTo>
                  <a:pt x="1360756" y="2031282"/>
                </a:lnTo>
                <a:lnTo>
                  <a:pt x="1324656" y="1996637"/>
                </a:lnTo>
                <a:lnTo>
                  <a:pt x="1289200" y="1961366"/>
                </a:lnTo>
                <a:lnTo>
                  <a:pt x="1254363" y="1925469"/>
                </a:lnTo>
                <a:lnTo>
                  <a:pt x="1220122" y="1888946"/>
                </a:lnTo>
                <a:lnTo>
                  <a:pt x="1186454" y="1851795"/>
                </a:lnTo>
                <a:lnTo>
                  <a:pt x="1153337" y="1814016"/>
                </a:lnTo>
                <a:lnTo>
                  <a:pt x="1120746" y="1775608"/>
                </a:lnTo>
                <a:lnTo>
                  <a:pt x="1088659" y="1736571"/>
                </a:lnTo>
                <a:lnTo>
                  <a:pt x="1057052" y="1696904"/>
                </a:lnTo>
                <a:lnTo>
                  <a:pt x="1025903" y="1656606"/>
                </a:lnTo>
                <a:lnTo>
                  <a:pt x="995188" y="1615677"/>
                </a:lnTo>
                <a:lnTo>
                  <a:pt x="964884" y="1574116"/>
                </a:lnTo>
                <a:lnTo>
                  <a:pt x="934968" y="1531923"/>
                </a:lnTo>
                <a:lnTo>
                  <a:pt x="905416" y="1489096"/>
                </a:lnTo>
                <a:lnTo>
                  <a:pt x="876207" y="1445635"/>
                </a:lnTo>
                <a:lnTo>
                  <a:pt x="847315" y="1401540"/>
                </a:lnTo>
                <a:lnTo>
                  <a:pt x="818719" y="1356809"/>
                </a:lnTo>
                <a:lnTo>
                  <a:pt x="790395" y="1311443"/>
                </a:lnTo>
                <a:lnTo>
                  <a:pt x="762320" y="1265440"/>
                </a:lnTo>
                <a:lnTo>
                  <a:pt x="734558" y="1221000"/>
                </a:lnTo>
                <a:lnTo>
                  <a:pt x="679517" y="1132192"/>
                </a:lnTo>
                <a:lnTo>
                  <a:pt x="625071" y="1043498"/>
                </a:lnTo>
                <a:lnTo>
                  <a:pt x="544392" y="910713"/>
                </a:lnTo>
                <a:lnTo>
                  <a:pt x="464731" y="778300"/>
                </a:lnTo>
                <a:lnTo>
                  <a:pt x="100732" y="167312"/>
                </a:lnTo>
                <a:lnTo>
                  <a:pt x="0" y="0"/>
                </a:lnTo>
                <a:lnTo>
                  <a:pt x="303360" y="0"/>
                </a:lnTo>
                <a:lnTo>
                  <a:pt x="2732230" y="35775"/>
                </a:lnTo>
                <a:lnTo>
                  <a:pt x="2691742" y="2798787"/>
                </a:lnTo>
                <a:close/>
              </a:path>
            </a:pathLst>
          </a:custGeom>
          <a:solidFill>
            <a:srgbClr val="9EC0FF"/>
          </a:solidFill>
        </p:spPr>
        <p:txBody>
          <a:bodyPr wrap="square" lIns="0" tIns="0" rIns="0" bIns="0" rtlCol="0"/>
          <a:lstStyle/>
          <a:p/>
        </p:txBody>
      </p:sp>
      <p:sp>
        <p:nvSpPr>
          <p:cNvPr id="3" name="object 3"/>
          <p:cNvSpPr/>
          <p:nvPr/>
        </p:nvSpPr>
        <p:spPr>
          <a:xfrm>
            <a:off x="10478785" y="3992943"/>
            <a:ext cx="1713230" cy="2865120"/>
          </a:xfrm>
          <a:custGeom>
            <a:avLst/>
            <a:gdLst/>
            <a:ahLst/>
            <a:cxnLst/>
            <a:rect l="l" t="t" r="r" b="b"/>
            <a:pathLst>
              <a:path w="1713229" h="2865120">
                <a:moveTo>
                  <a:pt x="1673102" y="2865056"/>
                </a:moveTo>
                <a:lnTo>
                  <a:pt x="0" y="2865056"/>
                </a:lnTo>
                <a:lnTo>
                  <a:pt x="4210" y="2846634"/>
                </a:lnTo>
                <a:lnTo>
                  <a:pt x="16196" y="2796582"/>
                </a:lnTo>
                <a:lnTo>
                  <a:pt x="28659" y="2746818"/>
                </a:lnTo>
                <a:lnTo>
                  <a:pt x="41595" y="2697339"/>
                </a:lnTo>
                <a:lnTo>
                  <a:pt x="55001" y="2648144"/>
                </a:lnTo>
                <a:lnTo>
                  <a:pt x="68872" y="2599229"/>
                </a:lnTo>
                <a:lnTo>
                  <a:pt x="83205" y="2550594"/>
                </a:lnTo>
                <a:lnTo>
                  <a:pt x="97996" y="2502236"/>
                </a:lnTo>
                <a:lnTo>
                  <a:pt x="113241" y="2454154"/>
                </a:lnTo>
                <a:lnTo>
                  <a:pt x="128936" y="2406345"/>
                </a:lnTo>
                <a:lnTo>
                  <a:pt x="145078" y="2358808"/>
                </a:lnTo>
                <a:lnTo>
                  <a:pt x="161661" y="2311541"/>
                </a:lnTo>
                <a:lnTo>
                  <a:pt x="178684" y="2264541"/>
                </a:lnTo>
                <a:lnTo>
                  <a:pt x="196141" y="2217807"/>
                </a:lnTo>
                <a:lnTo>
                  <a:pt x="214029" y="2171336"/>
                </a:lnTo>
                <a:lnTo>
                  <a:pt x="232344" y="2125128"/>
                </a:lnTo>
                <a:lnTo>
                  <a:pt x="251083" y="2079180"/>
                </a:lnTo>
                <a:lnTo>
                  <a:pt x="270241" y="2033489"/>
                </a:lnTo>
                <a:lnTo>
                  <a:pt x="289814" y="1988055"/>
                </a:lnTo>
                <a:lnTo>
                  <a:pt x="309799" y="1942875"/>
                </a:lnTo>
                <a:lnTo>
                  <a:pt x="330192" y="1897947"/>
                </a:lnTo>
                <a:lnTo>
                  <a:pt x="350989" y="1853269"/>
                </a:lnTo>
                <a:lnTo>
                  <a:pt x="372185" y="1808840"/>
                </a:lnTo>
                <a:lnTo>
                  <a:pt x="393779" y="1764656"/>
                </a:lnTo>
                <a:lnTo>
                  <a:pt x="415764" y="1720718"/>
                </a:lnTo>
                <a:lnTo>
                  <a:pt x="438138" y="1677022"/>
                </a:lnTo>
                <a:lnTo>
                  <a:pt x="460897" y="1633566"/>
                </a:lnTo>
                <a:lnTo>
                  <a:pt x="484037" y="1590349"/>
                </a:lnTo>
                <a:lnTo>
                  <a:pt x="507554" y="1547369"/>
                </a:lnTo>
                <a:lnTo>
                  <a:pt x="531444" y="1504624"/>
                </a:lnTo>
                <a:lnTo>
                  <a:pt x="555704" y="1462111"/>
                </a:lnTo>
                <a:lnTo>
                  <a:pt x="580328" y="1419829"/>
                </a:lnTo>
                <a:lnTo>
                  <a:pt x="605315" y="1377776"/>
                </a:lnTo>
                <a:lnTo>
                  <a:pt x="630659" y="1335951"/>
                </a:lnTo>
                <a:lnTo>
                  <a:pt x="656358" y="1294350"/>
                </a:lnTo>
                <a:lnTo>
                  <a:pt x="682406" y="1252972"/>
                </a:lnTo>
                <a:lnTo>
                  <a:pt x="708801" y="1211816"/>
                </a:lnTo>
                <a:lnTo>
                  <a:pt x="735538" y="1170879"/>
                </a:lnTo>
                <a:lnTo>
                  <a:pt x="762613" y="1130159"/>
                </a:lnTo>
                <a:lnTo>
                  <a:pt x="790023" y="1089654"/>
                </a:lnTo>
                <a:lnTo>
                  <a:pt x="817764" y="1049363"/>
                </a:lnTo>
                <a:lnTo>
                  <a:pt x="845832" y="1009284"/>
                </a:lnTo>
                <a:lnTo>
                  <a:pt x="874224" y="969413"/>
                </a:lnTo>
                <a:lnTo>
                  <a:pt x="902934" y="929751"/>
                </a:lnTo>
                <a:lnTo>
                  <a:pt x="931960" y="890294"/>
                </a:lnTo>
                <a:lnTo>
                  <a:pt x="961298" y="851041"/>
                </a:lnTo>
                <a:lnTo>
                  <a:pt x="990943" y="811990"/>
                </a:lnTo>
                <a:lnTo>
                  <a:pt x="1020892" y="773139"/>
                </a:lnTo>
                <a:lnTo>
                  <a:pt x="1051142" y="734486"/>
                </a:lnTo>
                <a:lnTo>
                  <a:pt x="1081687" y="696028"/>
                </a:lnTo>
                <a:lnTo>
                  <a:pt x="1112525" y="657765"/>
                </a:lnTo>
                <a:lnTo>
                  <a:pt x="1143652" y="619694"/>
                </a:lnTo>
                <a:lnTo>
                  <a:pt x="1175063" y="581813"/>
                </a:lnTo>
                <a:lnTo>
                  <a:pt x="1206755" y="544120"/>
                </a:lnTo>
                <a:lnTo>
                  <a:pt x="1238724" y="506613"/>
                </a:lnTo>
                <a:lnTo>
                  <a:pt x="1270965" y="469291"/>
                </a:lnTo>
                <a:lnTo>
                  <a:pt x="1303477" y="432152"/>
                </a:lnTo>
                <a:lnTo>
                  <a:pt x="1336253" y="395193"/>
                </a:lnTo>
                <a:lnTo>
                  <a:pt x="1369292" y="358412"/>
                </a:lnTo>
                <a:lnTo>
                  <a:pt x="1402588" y="321808"/>
                </a:lnTo>
                <a:lnTo>
                  <a:pt x="1436137" y="285379"/>
                </a:lnTo>
                <a:lnTo>
                  <a:pt x="1469937" y="249122"/>
                </a:lnTo>
                <a:lnTo>
                  <a:pt x="1503983" y="213036"/>
                </a:lnTo>
                <a:lnTo>
                  <a:pt x="1538272" y="177119"/>
                </a:lnTo>
                <a:lnTo>
                  <a:pt x="1572798" y="141369"/>
                </a:lnTo>
                <a:lnTo>
                  <a:pt x="1607560" y="105784"/>
                </a:lnTo>
                <a:lnTo>
                  <a:pt x="1642552" y="70362"/>
                </a:lnTo>
                <a:lnTo>
                  <a:pt x="1677771" y="35101"/>
                </a:lnTo>
                <a:lnTo>
                  <a:pt x="1713214" y="0"/>
                </a:lnTo>
                <a:lnTo>
                  <a:pt x="1673102" y="2865056"/>
                </a:lnTo>
                <a:close/>
              </a:path>
            </a:pathLst>
          </a:custGeom>
          <a:solidFill>
            <a:srgbClr val="6097FF"/>
          </a:solidFill>
        </p:spPr>
        <p:txBody>
          <a:bodyPr wrap="square" lIns="0" tIns="0" rIns="0" bIns="0" rtlCol="0"/>
          <a:lstStyle/>
          <a:p/>
        </p:txBody>
      </p:sp>
      <p:sp>
        <p:nvSpPr>
          <p:cNvPr id="4" name="object 4"/>
          <p:cNvSpPr txBox="1">
            <a:spLocks noGrp="1"/>
          </p:cNvSpPr>
          <p:nvPr>
            <p:ph type="title"/>
          </p:nvPr>
        </p:nvSpPr>
        <p:spPr>
          <a:xfrm>
            <a:off x="737895" y="1120609"/>
            <a:ext cx="2159000" cy="939800"/>
          </a:xfrm>
          <a:prstGeom prst="rect">
            <a:avLst/>
          </a:prstGeom>
        </p:spPr>
        <p:txBody>
          <a:bodyPr vert="horz" wrap="square" lIns="0" tIns="12700" rIns="0" bIns="0" rtlCol="0">
            <a:spAutoFit/>
          </a:bodyPr>
          <a:lstStyle/>
          <a:p>
            <a:pPr marL="12700">
              <a:lnSpc>
                <a:spcPct val="100000"/>
              </a:lnSpc>
              <a:spcBef>
                <a:spcPts val="100"/>
              </a:spcBef>
              <a:tabLst>
                <a:tab pos="1383665" algn="l"/>
              </a:tabLst>
            </a:pPr>
            <a:r>
              <a:rPr sz="6000" b="0" dirty="0">
                <a:solidFill>
                  <a:srgbClr val="404040"/>
                </a:solidFill>
                <a:latin typeface="宋体" panose="02010600030101010101" pitchFamily="2" charset="-122"/>
                <a:cs typeface="宋体" panose="02010600030101010101" pitchFamily="2" charset="-122"/>
              </a:rPr>
              <a:t>目	录</a:t>
            </a:r>
            <a:endParaRPr sz="6000">
              <a:latin typeface="宋体" panose="02010600030101010101" pitchFamily="2" charset="-122"/>
              <a:cs typeface="宋体" panose="02010600030101010101" pitchFamily="2" charset="-122"/>
            </a:endParaRPr>
          </a:p>
        </p:txBody>
      </p:sp>
      <p:sp>
        <p:nvSpPr>
          <p:cNvPr id="5" name="object 5"/>
          <p:cNvSpPr txBox="1"/>
          <p:nvPr/>
        </p:nvSpPr>
        <p:spPr>
          <a:xfrm>
            <a:off x="3759834" y="1730375"/>
            <a:ext cx="5031740" cy="442595"/>
          </a:xfrm>
          <a:prstGeom prst="rect">
            <a:avLst/>
          </a:prstGeom>
        </p:spPr>
        <p:txBody>
          <a:bodyPr vert="horz" wrap="square" lIns="0" tIns="12065" rIns="0" bIns="0" rtlCol="0">
            <a:spAutoFit/>
          </a:bodyPr>
          <a:lstStyle/>
          <a:p>
            <a:pPr marL="12700">
              <a:lnSpc>
                <a:spcPct val="100000"/>
              </a:lnSpc>
              <a:spcBef>
                <a:spcPts val="95"/>
              </a:spcBef>
            </a:pPr>
            <a:r>
              <a:rPr sz="2800" b="1" dirty="0">
                <a:latin typeface="宋体" panose="02010600030101010101" pitchFamily="2" charset="-122"/>
                <a:cs typeface="宋体" panose="02010600030101010101" pitchFamily="2" charset="-122"/>
              </a:rPr>
              <a:t>一、</a:t>
            </a:r>
            <a:r>
              <a:rPr sz="2800" b="1" dirty="0">
                <a:solidFill>
                  <a:srgbClr val="252525"/>
                </a:solidFill>
                <a:latin typeface="宋体" panose="02010600030101010101" pitchFamily="2" charset="-122"/>
                <a:cs typeface="宋体" panose="02010600030101010101" pitchFamily="2" charset="-122"/>
              </a:rPr>
              <a:t>202</a:t>
            </a:r>
            <a:r>
              <a:rPr lang="en-US" sz="2800" b="1" dirty="0">
                <a:solidFill>
                  <a:srgbClr val="252525"/>
                </a:solidFill>
                <a:latin typeface="宋体" panose="02010600030101010101" pitchFamily="2" charset="-122"/>
                <a:cs typeface="宋体" panose="02010600030101010101" pitchFamily="2" charset="-122"/>
              </a:rPr>
              <a:t>1</a:t>
            </a:r>
            <a:r>
              <a:rPr sz="2800" b="1" dirty="0">
                <a:solidFill>
                  <a:srgbClr val="252525"/>
                </a:solidFill>
                <a:latin typeface="宋体" panose="02010600030101010101" pitchFamily="2" charset="-122"/>
                <a:cs typeface="宋体" panose="02010600030101010101" pitchFamily="2" charset="-122"/>
              </a:rPr>
              <a:t>年度火炬统计工作情</a:t>
            </a:r>
            <a:r>
              <a:rPr sz="2800" b="1" spc="-20" dirty="0">
                <a:solidFill>
                  <a:srgbClr val="252525"/>
                </a:solidFill>
                <a:latin typeface="宋体" panose="02010600030101010101" pitchFamily="2" charset="-122"/>
                <a:cs typeface="宋体" panose="02010600030101010101" pitchFamily="2" charset="-122"/>
              </a:rPr>
              <a:t>况</a:t>
            </a:r>
            <a:endParaRPr sz="2800">
              <a:latin typeface="宋体" panose="02010600030101010101" pitchFamily="2" charset="-122"/>
              <a:cs typeface="宋体" panose="02010600030101010101" pitchFamily="2" charset="-122"/>
            </a:endParaRPr>
          </a:p>
        </p:txBody>
      </p:sp>
      <p:sp>
        <p:nvSpPr>
          <p:cNvPr id="6" name="object 6"/>
          <p:cNvSpPr txBox="1"/>
          <p:nvPr/>
        </p:nvSpPr>
        <p:spPr>
          <a:xfrm>
            <a:off x="3759835" y="2583815"/>
            <a:ext cx="6438265" cy="3046730"/>
          </a:xfrm>
          <a:prstGeom prst="rect">
            <a:avLst/>
          </a:prstGeom>
        </p:spPr>
        <p:txBody>
          <a:bodyPr vert="horz" wrap="square" lIns="0" tIns="12065" rIns="0" bIns="0" rtlCol="0">
            <a:spAutoFit/>
          </a:bodyPr>
          <a:lstStyle/>
          <a:p>
            <a:pPr marL="12700">
              <a:lnSpc>
                <a:spcPct val="100000"/>
              </a:lnSpc>
              <a:spcBef>
                <a:spcPts val="95"/>
              </a:spcBef>
            </a:pPr>
            <a:r>
              <a:rPr sz="2800" b="1" dirty="0">
                <a:latin typeface="宋体" panose="02010600030101010101" pitchFamily="2" charset="-122"/>
                <a:cs typeface="宋体" panose="02010600030101010101" pitchFamily="2" charset="-122"/>
              </a:rPr>
              <a:t>二、</a:t>
            </a:r>
            <a:r>
              <a:rPr sz="2800" b="1" dirty="0">
                <a:solidFill>
                  <a:srgbClr val="252525"/>
                </a:solidFill>
                <a:latin typeface="宋体" panose="02010600030101010101" pitchFamily="2" charset="-122"/>
                <a:cs typeface="宋体" panose="02010600030101010101" pitchFamily="2" charset="-122"/>
              </a:rPr>
              <a:t>202</a:t>
            </a:r>
            <a:r>
              <a:rPr lang="en-US" sz="2800" b="1" dirty="0">
                <a:solidFill>
                  <a:srgbClr val="252525"/>
                </a:solidFill>
                <a:latin typeface="宋体" panose="02010600030101010101" pitchFamily="2" charset="-122"/>
                <a:cs typeface="宋体" panose="02010600030101010101" pitchFamily="2" charset="-122"/>
              </a:rPr>
              <a:t>2</a:t>
            </a:r>
            <a:r>
              <a:rPr sz="2800" b="1" dirty="0">
                <a:solidFill>
                  <a:srgbClr val="252525"/>
                </a:solidFill>
                <a:latin typeface="宋体" panose="02010600030101010101" pitchFamily="2" charset="-122"/>
                <a:cs typeface="宋体" panose="02010600030101010101" pitchFamily="2" charset="-122"/>
              </a:rPr>
              <a:t>年度火炬统计工作部</a:t>
            </a:r>
            <a:r>
              <a:rPr sz="2800" b="1" spc="-20" dirty="0">
                <a:solidFill>
                  <a:srgbClr val="252525"/>
                </a:solidFill>
                <a:latin typeface="宋体" panose="02010600030101010101" pitchFamily="2" charset="-122"/>
                <a:cs typeface="宋体" panose="02010600030101010101" pitchFamily="2" charset="-122"/>
              </a:rPr>
              <a:t>署</a:t>
            </a:r>
            <a:endParaRPr sz="2800">
              <a:latin typeface="宋体" panose="02010600030101010101" pitchFamily="2" charset="-122"/>
              <a:cs typeface="宋体" panose="02010600030101010101" pitchFamily="2" charset="-122"/>
            </a:endParaRPr>
          </a:p>
          <a:p>
            <a:pPr marL="12700" marR="366395">
              <a:lnSpc>
                <a:spcPct val="200000"/>
              </a:lnSpc>
            </a:pPr>
            <a:r>
              <a:rPr sz="2800" b="1" dirty="0">
                <a:latin typeface="宋体" panose="02010600030101010101" pitchFamily="2" charset="-122"/>
                <a:cs typeface="宋体" panose="02010600030101010101" pitchFamily="2" charset="-122"/>
              </a:rPr>
              <a:t>三、统计报表及指标调整情</a:t>
            </a:r>
            <a:r>
              <a:rPr sz="2800" b="1" spc="-15" dirty="0">
                <a:latin typeface="宋体" panose="02010600030101010101" pitchFamily="2" charset="-122"/>
                <a:cs typeface="宋体" panose="02010600030101010101" pitchFamily="2" charset="-122"/>
              </a:rPr>
              <a:t>况 </a:t>
            </a:r>
            <a:endParaRPr sz="2800" b="1" spc="-15" dirty="0">
              <a:latin typeface="宋体" panose="02010600030101010101" pitchFamily="2" charset="-122"/>
              <a:cs typeface="宋体" panose="02010600030101010101" pitchFamily="2" charset="-122"/>
            </a:endParaRPr>
          </a:p>
          <a:p>
            <a:pPr marL="12700" marR="366395">
              <a:lnSpc>
                <a:spcPct val="200000"/>
              </a:lnSpc>
            </a:pPr>
            <a:r>
              <a:rPr sz="2800" b="1" dirty="0">
                <a:latin typeface="宋体" panose="02010600030101010101" pitchFamily="2" charset="-122"/>
                <a:cs typeface="宋体" panose="02010600030101010101" pitchFamily="2" charset="-122"/>
              </a:rPr>
              <a:t>四、指标审核注意事项</a:t>
            </a:r>
            <a:r>
              <a:rPr sz="2800" b="1" spc="-15" dirty="0">
                <a:latin typeface="宋体" panose="02010600030101010101" pitchFamily="2" charset="-122"/>
                <a:cs typeface="宋体" panose="02010600030101010101" pitchFamily="2" charset="-122"/>
              </a:rPr>
              <a:t> </a:t>
            </a:r>
            <a:endParaRPr sz="2800">
              <a:latin typeface="宋体" panose="02010600030101010101" pitchFamily="2" charset="-122"/>
              <a:cs typeface="宋体" panose="02010600030101010101" pitchFamily="2" charset="-122"/>
            </a:endParaRPr>
          </a:p>
          <a:p>
            <a:pPr>
              <a:lnSpc>
                <a:spcPct val="100000"/>
              </a:lnSpc>
              <a:spcBef>
                <a:spcPts val="25"/>
              </a:spcBef>
            </a:pPr>
            <a:endParaRPr sz="2900">
              <a:latin typeface="Times New Roman" panose="02020603050405020304"/>
              <a:cs typeface="Times New Roman" panose="02020603050405020304"/>
            </a:endParaRPr>
          </a:p>
          <a:p>
            <a:pPr marL="12700">
              <a:lnSpc>
                <a:spcPct val="100000"/>
              </a:lnSpc>
            </a:pPr>
            <a:r>
              <a:rPr sz="2800" b="1" dirty="0">
                <a:latin typeface="宋体" panose="02010600030101010101" pitchFamily="2" charset="-122"/>
                <a:cs typeface="宋体" panose="02010600030101010101" pitchFamily="2" charset="-122"/>
              </a:rPr>
              <a:t>五、调查系统简介及操作说</a:t>
            </a:r>
            <a:r>
              <a:rPr sz="2800" b="1" spc="-20" dirty="0">
                <a:latin typeface="宋体" panose="02010600030101010101" pitchFamily="2" charset="-122"/>
                <a:cs typeface="宋体" panose="02010600030101010101" pitchFamily="2" charset="-122"/>
              </a:rPr>
              <a:t>明</a:t>
            </a:r>
            <a:endParaRPr sz="2800">
              <a:latin typeface="宋体" panose="02010600030101010101" pitchFamily="2" charset="-122"/>
              <a:cs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9769" y="0"/>
            <a:ext cx="2732405" cy="2799080"/>
          </a:xfrm>
          <a:custGeom>
            <a:avLst/>
            <a:gdLst/>
            <a:ahLst/>
            <a:cxnLst/>
            <a:rect l="l" t="t" r="r" b="b"/>
            <a:pathLst>
              <a:path w="2732404" h="2799080">
                <a:moveTo>
                  <a:pt x="2691742" y="2798787"/>
                </a:moveTo>
                <a:lnTo>
                  <a:pt x="2644816" y="2786099"/>
                </a:lnTo>
                <a:lnTo>
                  <a:pt x="2597788" y="2772031"/>
                </a:lnTo>
                <a:lnTo>
                  <a:pt x="2550708" y="2756653"/>
                </a:lnTo>
                <a:lnTo>
                  <a:pt x="2503625" y="2740040"/>
                </a:lnTo>
                <a:lnTo>
                  <a:pt x="2456591" y="2722264"/>
                </a:lnTo>
                <a:lnTo>
                  <a:pt x="2409655" y="2703396"/>
                </a:lnTo>
                <a:lnTo>
                  <a:pt x="2362869" y="2683510"/>
                </a:lnTo>
                <a:lnTo>
                  <a:pt x="2316280" y="2662678"/>
                </a:lnTo>
                <a:lnTo>
                  <a:pt x="2269942" y="2640973"/>
                </a:lnTo>
                <a:lnTo>
                  <a:pt x="2223902" y="2618467"/>
                </a:lnTo>
                <a:lnTo>
                  <a:pt x="2178212" y="2595233"/>
                </a:lnTo>
                <a:lnTo>
                  <a:pt x="2132921" y="2571343"/>
                </a:lnTo>
                <a:lnTo>
                  <a:pt x="2088080" y="2546869"/>
                </a:lnTo>
                <a:lnTo>
                  <a:pt x="2043740" y="2521885"/>
                </a:lnTo>
                <a:lnTo>
                  <a:pt x="1999950" y="2496462"/>
                </a:lnTo>
                <a:lnTo>
                  <a:pt x="1956760" y="2470673"/>
                </a:lnTo>
                <a:lnTo>
                  <a:pt x="1914221" y="2444591"/>
                </a:lnTo>
                <a:lnTo>
                  <a:pt x="1872383" y="2418288"/>
                </a:lnTo>
                <a:lnTo>
                  <a:pt x="1831296" y="2391837"/>
                </a:lnTo>
                <a:lnTo>
                  <a:pt x="1791010" y="2365310"/>
                </a:lnTo>
                <a:lnTo>
                  <a:pt x="1751576" y="2338780"/>
                </a:lnTo>
                <a:lnTo>
                  <a:pt x="1713043" y="2312319"/>
                </a:lnTo>
                <a:lnTo>
                  <a:pt x="1633389" y="2256336"/>
                </a:lnTo>
                <a:lnTo>
                  <a:pt x="1592143" y="2226051"/>
                </a:lnTo>
                <a:lnTo>
                  <a:pt x="1551701" y="2195146"/>
                </a:lnTo>
                <a:lnTo>
                  <a:pt x="1512042" y="2163619"/>
                </a:lnTo>
                <a:lnTo>
                  <a:pt x="1473140" y="2131470"/>
                </a:lnTo>
                <a:lnTo>
                  <a:pt x="1434974" y="2098697"/>
                </a:lnTo>
                <a:lnTo>
                  <a:pt x="1397520" y="2065302"/>
                </a:lnTo>
                <a:lnTo>
                  <a:pt x="1360756" y="2031282"/>
                </a:lnTo>
                <a:lnTo>
                  <a:pt x="1324656" y="1996637"/>
                </a:lnTo>
                <a:lnTo>
                  <a:pt x="1289200" y="1961366"/>
                </a:lnTo>
                <a:lnTo>
                  <a:pt x="1254363" y="1925469"/>
                </a:lnTo>
                <a:lnTo>
                  <a:pt x="1220122" y="1888946"/>
                </a:lnTo>
                <a:lnTo>
                  <a:pt x="1186454" y="1851795"/>
                </a:lnTo>
                <a:lnTo>
                  <a:pt x="1153337" y="1814016"/>
                </a:lnTo>
                <a:lnTo>
                  <a:pt x="1120746" y="1775608"/>
                </a:lnTo>
                <a:lnTo>
                  <a:pt x="1088659" y="1736571"/>
                </a:lnTo>
                <a:lnTo>
                  <a:pt x="1057052" y="1696904"/>
                </a:lnTo>
                <a:lnTo>
                  <a:pt x="1025903" y="1656606"/>
                </a:lnTo>
                <a:lnTo>
                  <a:pt x="995188" y="1615677"/>
                </a:lnTo>
                <a:lnTo>
                  <a:pt x="964884" y="1574116"/>
                </a:lnTo>
                <a:lnTo>
                  <a:pt x="934968" y="1531923"/>
                </a:lnTo>
                <a:lnTo>
                  <a:pt x="905416" y="1489096"/>
                </a:lnTo>
                <a:lnTo>
                  <a:pt x="876207" y="1445635"/>
                </a:lnTo>
                <a:lnTo>
                  <a:pt x="847315" y="1401540"/>
                </a:lnTo>
                <a:lnTo>
                  <a:pt x="818719" y="1356809"/>
                </a:lnTo>
                <a:lnTo>
                  <a:pt x="790395" y="1311443"/>
                </a:lnTo>
                <a:lnTo>
                  <a:pt x="762320" y="1265440"/>
                </a:lnTo>
                <a:lnTo>
                  <a:pt x="734558" y="1221000"/>
                </a:lnTo>
                <a:lnTo>
                  <a:pt x="679517" y="1132192"/>
                </a:lnTo>
                <a:lnTo>
                  <a:pt x="625071" y="1043498"/>
                </a:lnTo>
                <a:lnTo>
                  <a:pt x="544392" y="910713"/>
                </a:lnTo>
                <a:lnTo>
                  <a:pt x="464731" y="778300"/>
                </a:lnTo>
                <a:lnTo>
                  <a:pt x="100732" y="167312"/>
                </a:lnTo>
                <a:lnTo>
                  <a:pt x="0" y="0"/>
                </a:lnTo>
                <a:lnTo>
                  <a:pt x="303360" y="0"/>
                </a:lnTo>
                <a:lnTo>
                  <a:pt x="2732230" y="35775"/>
                </a:lnTo>
                <a:lnTo>
                  <a:pt x="2691742" y="2798787"/>
                </a:lnTo>
                <a:close/>
              </a:path>
            </a:pathLst>
          </a:custGeom>
          <a:solidFill>
            <a:srgbClr val="9EC0FF"/>
          </a:solidFill>
        </p:spPr>
        <p:txBody>
          <a:bodyPr wrap="square" lIns="0" tIns="0" rIns="0" bIns="0" rtlCol="0"/>
          <a:lstStyle/>
          <a:p/>
        </p:txBody>
      </p:sp>
      <p:sp>
        <p:nvSpPr>
          <p:cNvPr id="3" name="object 3"/>
          <p:cNvSpPr/>
          <p:nvPr/>
        </p:nvSpPr>
        <p:spPr>
          <a:xfrm>
            <a:off x="10478785" y="3992943"/>
            <a:ext cx="1713230" cy="2865120"/>
          </a:xfrm>
          <a:custGeom>
            <a:avLst/>
            <a:gdLst/>
            <a:ahLst/>
            <a:cxnLst/>
            <a:rect l="l" t="t" r="r" b="b"/>
            <a:pathLst>
              <a:path w="1713229" h="2865120">
                <a:moveTo>
                  <a:pt x="1673102" y="2865056"/>
                </a:moveTo>
                <a:lnTo>
                  <a:pt x="0" y="2865056"/>
                </a:lnTo>
                <a:lnTo>
                  <a:pt x="4210" y="2846634"/>
                </a:lnTo>
                <a:lnTo>
                  <a:pt x="16196" y="2796582"/>
                </a:lnTo>
                <a:lnTo>
                  <a:pt x="28659" y="2746818"/>
                </a:lnTo>
                <a:lnTo>
                  <a:pt x="41595" y="2697339"/>
                </a:lnTo>
                <a:lnTo>
                  <a:pt x="55001" y="2648144"/>
                </a:lnTo>
                <a:lnTo>
                  <a:pt x="68872" y="2599229"/>
                </a:lnTo>
                <a:lnTo>
                  <a:pt x="83205" y="2550594"/>
                </a:lnTo>
                <a:lnTo>
                  <a:pt x="97996" y="2502236"/>
                </a:lnTo>
                <a:lnTo>
                  <a:pt x="113241" y="2454154"/>
                </a:lnTo>
                <a:lnTo>
                  <a:pt x="128936" y="2406345"/>
                </a:lnTo>
                <a:lnTo>
                  <a:pt x="145078" y="2358808"/>
                </a:lnTo>
                <a:lnTo>
                  <a:pt x="161661" y="2311541"/>
                </a:lnTo>
                <a:lnTo>
                  <a:pt x="178684" y="2264541"/>
                </a:lnTo>
                <a:lnTo>
                  <a:pt x="196141" y="2217807"/>
                </a:lnTo>
                <a:lnTo>
                  <a:pt x="214029" y="2171336"/>
                </a:lnTo>
                <a:lnTo>
                  <a:pt x="232344" y="2125128"/>
                </a:lnTo>
                <a:lnTo>
                  <a:pt x="251083" y="2079180"/>
                </a:lnTo>
                <a:lnTo>
                  <a:pt x="270241" y="2033489"/>
                </a:lnTo>
                <a:lnTo>
                  <a:pt x="289814" y="1988055"/>
                </a:lnTo>
                <a:lnTo>
                  <a:pt x="309799" y="1942875"/>
                </a:lnTo>
                <a:lnTo>
                  <a:pt x="330192" y="1897947"/>
                </a:lnTo>
                <a:lnTo>
                  <a:pt x="350989" y="1853269"/>
                </a:lnTo>
                <a:lnTo>
                  <a:pt x="372185" y="1808840"/>
                </a:lnTo>
                <a:lnTo>
                  <a:pt x="393779" y="1764656"/>
                </a:lnTo>
                <a:lnTo>
                  <a:pt x="415764" y="1720718"/>
                </a:lnTo>
                <a:lnTo>
                  <a:pt x="438138" y="1677022"/>
                </a:lnTo>
                <a:lnTo>
                  <a:pt x="460897" y="1633566"/>
                </a:lnTo>
                <a:lnTo>
                  <a:pt x="484037" y="1590349"/>
                </a:lnTo>
                <a:lnTo>
                  <a:pt x="507554" y="1547369"/>
                </a:lnTo>
                <a:lnTo>
                  <a:pt x="531444" y="1504624"/>
                </a:lnTo>
                <a:lnTo>
                  <a:pt x="555704" y="1462111"/>
                </a:lnTo>
                <a:lnTo>
                  <a:pt x="580328" y="1419829"/>
                </a:lnTo>
                <a:lnTo>
                  <a:pt x="605315" y="1377776"/>
                </a:lnTo>
                <a:lnTo>
                  <a:pt x="630659" y="1335951"/>
                </a:lnTo>
                <a:lnTo>
                  <a:pt x="656358" y="1294350"/>
                </a:lnTo>
                <a:lnTo>
                  <a:pt x="682406" y="1252972"/>
                </a:lnTo>
                <a:lnTo>
                  <a:pt x="708801" y="1211816"/>
                </a:lnTo>
                <a:lnTo>
                  <a:pt x="735538" y="1170879"/>
                </a:lnTo>
                <a:lnTo>
                  <a:pt x="762613" y="1130159"/>
                </a:lnTo>
                <a:lnTo>
                  <a:pt x="790023" y="1089654"/>
                </a:lnTo>
                <a:lnTo>
                  <a:pt x="817764" y="1049363"/>
                </a:lnTo>
                <a:lnTo>
                  <a:pt x="845832" y="1009284"/>
                </a:lnTo>
                <a:lnTo>
                  <a:pt x="874224" y="969413"/>
                </a:lnTo>
                <a:lnTo>
                  <a:pt x="902934" y="929751"/>
                </a:lnTo>
                <a:lnTo>
                  <a:pt x="931960" y="890294"/>
                </a:lnTo>
                <a:lnTo>
                  <a:pt x="961298" y="851041"/>
                </a:lnTo>
                <a:lnTo>
                  <a:pt x="990943" y="811990"/>
                </a:lnTo>
                <a:lnTo>
                  <a:pt x="1020892" y="773139"/>
                </a:lnTo>
                <a:lnTo>
                  <a:pt x="1051142" y="734486"/>
                </a:lnTo>
                <a:lnTo>
                  <a:pt x="1081687" y="696028"/>
                </a:lnTo>
                <a:lnTo>
                  <a:pt x="1112525" y="657765"/>
                </a:lnTo>
                <a:lnTo>
                  <a:pt x="1143652" y="619694"/>
                </a:lnTo>
                <a:lnTo>
                  <a:pt x="1175063" y="581813"/>
                </a:lnTo>
                <a:lnTo>
                  <a:pt x="1206755" y="544120"/>
                </a:lnTo>
                <a:lnTo>
                  <a:pt x="1238724" y="506613"/>
                </a:lnTo>
                <a:lnTo>
                  <a:pt x="1270965" y="469291"/>
                </a:lnTo>
                <a:lnTo>
                  <a:pt x="1303477" y="432152"/>
                </a:lnTo>
                <a:lnTo>
                  <a:pt x="1336253" y="395193"/>
                </a:lnTo>
                <a:lnTo>
                  <a:pt x="1369292" y="358412"/>
                </a:lnTo>
                <a:lnTo>
                  <a:pt x="1402588" y="321808"/>
                </a:lnTo>
                <a:lnTo>
                  <a:pt x="1436137" y="285379"/>
                </a:lnTo>
                <a:lnTo>
                  <a:pt x="1469937" y="249122"/>
                </a:lnTo>
                <a:lnTo>
                  <a:pt x="1503983" y="213036"/>
                </a:lnTo>
                <a:lnTo>
                  <a:pt x="1538272" y="177119"/>
                </a:lnTo>
                <a:lnTo>
                  <a:pt x="1572798" y="141369"/>
                </a:lnTo>
                <a:lnTo>
                  <a:pt x="1607560" y="105784"/>
                </a:lnTo>
                <a:lnTo>
                  <a:pt x="1642552" y="70362"/>
                </a:lnTo>
                <a:lnTo>
                  <a:pt x="1677771" y="35101"/>
                </a:lnTo>
                <a:lnTo>
                  <a:pt x="1713214" y="0"/>
                </a:lnTo>
                <a:lnTo>
                  <a:pt x="1673102" y="2865056"/>
                </a:lnTo>
                <a:close/>
              </a:path>
            </a:pathLst>
          </a:custGeom>
          <a:solidFill>
            <a:srgbClr val="6097FF"/>
          </a:solidFill>
        </p:spPr>
        <p:txBody>
          <a:bodyPr wrap="square" lIns="0" tIns="0" rIns="0" bIns="0" rtlCol="0"/>
          <a:lstStyle/>
          <a:p/>
        </p:txBody>
      </p:sp>
      <p:sp>
        <p:nvSpPr>
          <p:cNvPr id="4" name="object 4"/>
          <p:cNvSpPr txBox="1">
            <a:spLocks noGrp="1"/>
          </p:cNvSpPr>
          <p:nvPr>
            <p:ph type="title"/>
          </p:nvPr>
        </p:nvSpPr>
        <p:spPr>
          <a:xfrm>
            <a:off x="343852" y="180022"/>
            <a:ext cx="4597400"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000000"/>
                </a:solidFill>
                <a:latin typeface="宋体" panose="02010600030101010101" pitchFamily="2" charset="-122"/>
                <a:cs typeface="宋体" panose="02010600030101010101" pitchFamily="2" charset="-122"/>
              </a:rPr>
              <a:t>四、指标审核注意事项</a:t>
            </a:r>
            <a:endParaRPr sz="3600">
              <a:latin typeface="宋体" panose="02010600030101010101" pitchFamily="2" charset="-122"/>
              <a:cs typeface="宋体" panose="02010600030101010101" pitchFamily="2" charset="-122"/>
            </a:endParaRPr>
          </a:p>
        </p:txBody>
      </p:sp>
      <p:sp>
        <p:nvSpPr>
          <p:cNvPr id="5" name="object 5"/>
          <p:cNvSpPr txBox="1">
            <a:spLocks noGrp="1"/>
          </p:cNvSpPr>
          <p:nvPr>
            <p:ph type="body" idx="1"/>
          </p:nvPr>
        </p:nvSpPr>
        <p:spPr>
          <a:prstGeom prst="rect">
            <a:avLst/>
          </a:prstGeom>
        </p:spPr>
        <p:txBody>
          <a:bodyPr vert="horz" wrap="square" lIns="0" tIns="12065" rIns="0" bIns="0" rtlCol="0">
            <a:spAutoFit/>
          </a:bodyPr>
          <a:lstStyle/>
          <a:p>
            <a:pPr marL="23495">
              <a:lnSpc>
                <a:spcPct val="100000"/>
              </a:lnSpc>
              <a:spcBef>
                <a:spcPts val="95"/>
              </a:spcBef>
              <a:tabLst>
                <a:tab pos="2689860" algn="l"/>
              </a:tabLst>
            </a:pPr>
            <a:r>
              <a:rPr spc="-5" dirty="0"/>
              <a:t>6</a:t>
            </a:r>
            <a:r>
              <a:rPr spc="-15" dirty="0"/>
              <a:t>、	</a:t>
            </a:r>
            <a:r>
              <a:rPr dirty="0"/>
              <a:t>研发费用占营业收入极</a:t>
            </a:r>
            <a:r>
              <a:rPr spc="-15" dirty="0"/>
              <a:t>高</a:t>
            </a:r>
            <a:endParaRPr spc="-15" dirty="0"/>
          </a:p>
          <a:p>
            <a:pPr marL="23495">
              <a:lnSpc>
                <a:spcPct val="100000"/>
              </a:lnSpc>
              <a:spcBef>
                <a:spcPts val="1580"/>
              </a:spcBef>
            </a:pPr>
            <a:r>
              <a:rPr spc="-5" dirty="0"/>
              <a:t>                   </a:t>
            </a:r>
            <a:r>
              <a:rPr dirty="0"/>
              <a:t>项目费用合计与企业科技费用占比</a:t>
            </a:r>
            <a:r>
              <a:rPr spc="-15" dirty="0"/>
              <a:t>低</a:t>
            </a:r>
            <a:endParaRPr spc="-15" dirty="0"/>
          </a:p>
          <a:p>
            <a:pPr marL="23495">
              <a:lnSpc>
                <a:spcPct val="100000"/>
              </a:lnSpc>
              <a:spcBef>
                <a:spcPts val="1580"/>
              </a:spcBef>
            </a:pPr>
            <a:r>
              <a:rPr spc="-5" dirty="0"/>
              <a:t>                   </a:t>
            </a:r>
            <a:r>
              <a:rPr dirty="0"/>
              <a:t>从业人员年平均数和期末人数差异过</a:t>
            </a:r>
            <a:r>
              <a:rPr spc="-15" dirty="0"/>
              <a:t>大</a:t>
            </a:r>
            <a:endParaRPr spc="-15" dirty="0"/>
          </a:p>
          <a:p>
            <a:pPr marL="23495">
              <a:lnSpc>
                <a:spcPct val="100000"/>
              </a:lnSpc>
              <a:spcBef>
                <a:spcPts val="1580"/>
              </a:spcBef>
            </a:pPr>
            <a:r>
              <a:rPr spc="-5" dirty="0"/>
              <a:t>                   </a:t>
            </a:r>
            <a:r>
              <a:rPr dirty="0"/>
              <a:t>项目人员实际工作时间和科技活动人员不匹</a:t>
            </a:r>
            <a:r>
              <a:rPr spc="-15" dirty="0"/>
              <a:t>配</a:t>
            </a:r>
            <a:endParaRPr spc="-15" dirty="0"/>
          </a:p>
          <a:p>
            <a:pPr marL="23495">
              <a:lnSpc>
                <a:spcPct val="100000"/>
              </a:lnSpc>
              <a:spcBef>
                <a:spcPts val="1580"/>
              </a:spcBef>
            </a:pPr>
            <a:r>
              <a:rPr spc="-5" dirty="0"/>
              <a:t>                   </a:t>
            </a:r>
            <a:r>
              <a:rPr dirty="0"/>
              <a:t>知识产权全部填写</a:t>
            </a:r>
            <a:r>
              <a:rPr spc="-15" dirty="0"/>
              <a:t>0</a:t>
            </a:r>
            <a:endParaRPr spc="-15" dirty="0"/>
          </a:p>
          <a:p>
            <a:pPr marL="23495">
              <a:lnSpc>
                <a:spcPct val="100000"/>
              </a:lnSpc>
              <a:spcBef>
                <a:spcPts val="1580"/>
              </a:spcBef>
            </a:pPr>
            <a:r>
              <a:rPr spc="-5" dirty="0"/>
              <a:t>                   </a:t>
            </a:r>
            <a:r>
              <a:rPr dirty="0"/>
              <a:t>高新技术产品收入为</a:t>
            </a:r>
            <a:r>
              <a:rPr spc="-15" dirty="0"/>
              <a:t>0</a:t>
            </a:r>
            <a:endParaRPr spc="-15" dirty="0"/>
          </a:p>
          <a:p>
            <a:pPr marL="23495">
              <a:lnSpc>
                <a:spcPct val="100000"/>
              </a:lnSpc>
              <a:spcBef>
                <a:spcPts val="1580"/>
              </a:spcBef>
            </a:pPr>
            <a:r>
              <a:rPr spc="-5" dirty="0"/>
              <a:t>                   </a:t>
            </a:r>
            <a:r>
              <a:rPr dirty="0"/>
              <a:t>非工业企业的工业总产值超过营业收入的</a:t>
            </a:r>
            <a:r>
              <a:rPr spc="-5" dirty="0"/>
              <a:t>50%</a:t>
            </a:r>
            <a:endParaRPr spc="-5" dirty="0"/>
          </a:p>
        </p:txBody>
      </p:sp>
      <p:sp>
        <p:nvSpPr>
          <p:cNvPr id="6" name="object 6"/>
          <p:cNvSpPr/>
          <p:nvPr/>
        </p:nvSpPr>
        <p:spPr>
          <a:xfrm>
            <a:off x="2373553" y="1558061"/>
            <a:ext cx="2088451" cy="314807"/>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447800" y="1219200"/>
            <a:ext cx="6150610" cy="370840"/>
          </a:xfrm>
        </p:spPr>
        <p:txBody>
          <a:bodyPr>
            <a:noAutofit/>
          </a:bodyPr>
          <a:p>
            <a:r>
              <a:rPr lang="en-US" altLang="zh-CN" sz="2000">
                <a:solidFill>
                  <a:srgbClr val="C00000"/>
                </a:solidFill>
              </a:rPr>
              <a:t>7</a:t>
            </a:r>
            <a:r>
              <a:rPr lang="zh-CN" altLang="en-US" sz="2000">
                <a:solidFill>
                  <a:srgbClr val="C00000"/>
                </a:solidFill>
              </a:rPr>
              <a:t>、研究开发项目表和研究开发活动表的关系</a:t>
            </a:r>
            <a:endParaRPr lang="zh-CN" altLang="en-US" sz="2000">
              <a:solidFill>
                <a:srgbClr val="C00000"/>
              </a:solidFill>
            </a:endParaRPr>
          </a:p>
        </p:txBody>
      </p:sp>
      <p:sp>
        <p:nvSpPr>
          <p:cNvPr id="3" name="副标题 2"/>
          <p:cNvSpPr>
            <a:spLocks noGrp="1"/>
          </p:cNvSpPr>
          <p:nvPr>
            <p:ph type="subTitle" idx="4"/>
          </p:nvPr>
        </p:nvSpPr>
        <p:spPr>
          <a:xfrm>
            <a:off x="1447800" y="1828800"/>
            <a:ext cx="8534400" cy="4031615"/>
          </a:xfrm>
        </p:spPr>
        <p:txBody>
          <a:bodyPr/>
          <a:p>
            <a:r>
              <a:rPr lang="zh-CN" altLang="en-US" sz="2000" dirty="0" smtClean="0">
                <a:sym typeface="+mn-ea"/>
              </a:rPr>
              <a:t>年报中最容易出错的地方就是</a:t>
            </a:r>
            <a:r>
              <a:rPr lang="zh-CN" altLang="en-US" sz="2000" dirty="0" smtClean="0">
                <a:solidFill>
                  <a:srgbClr val="FF0000"/>
                </a:solidFill>
                <a:sym typeface="+mn-ea"/>
              </a:rPr>
              <a:t>研究开发项目表</a:t>
            </a:r>
            <a:r>
              <a:rPr lang="zh-CN" altLang="en-US" sz="2000" dirty="0" smtClean="0">
                <a:sym typeface="+mn-ea"/>
              </a:rPr>
              <a:t>和</a:t>
            </a:r>
            <a:r>
              <a:rPr lang="zh-CN" altLang="en-US" sz="2000" dirty="0" smtClean="0">
                <a:solidFill>
                  <a:srgbClr val="FF0000"/>
                </a:solidFill>
                <a:sym typeface="+mn-ea"/>
              </a:rPr>
              <a:t>研究开发活动表</a:t>
            </a:r>
            <a:r>
              <a:rPr lang="zh-CN" altLang="en-US" sz="2000" dirty="0" smtClean="0">
                <a:sym typeface="+mn-ea"/>
              </a:rPr>
              <a:t>的填报。</a:t>
            </a:r>
            <a:endParaRPr lang="en-US" altLang="zh-CN" sz="2000" dirty="0" smtClean="0"/>
          </a:p>
          <a:p>
            <a:r>
              <a:rPr lang="zh-CN" altLang="en-US" sz="2000" dirty="0" smtClean="0">
                <a:sym typeface="+mn-ea"/>
              </a:rPr>
              <a:t>一、研究开发项目表和研究开发活动表口径必须一致，表中涉及费用指标与企业有关研究开发会计科目或辅助账中费用对应。</a:t>
            </a:r>
            <a:endParaRPr lang="en-US" altLang="zh-CN" sz="2000" dirty="0" smtClean="0"/>
          </a:p>
          <a:p>
            <a:r>
              <a:rPr lang="zh-CN" altLang="en-US" sz="2000" dirty="0" smtClean="0">
                <a:sym typeface="+mn-ea"/>
              </a:rPr>
              <a:t>二、</a:t>
            </a:r>
            <a:r>
              <a:rPr lang="zh-CN" altLang="en-US" sz="2000" dirty="0" smtClean="0">
                <a:solidFill>
                  <a:srgbClr val="FF0000"/>
                </a:solidFill>
                <a:ea typeface="宋体" panose="02010600030101010101" pitchFamily="2" charset="-122"/>
                <a:cs typeface="Times New Roman" panose="02020603050405020304" pitchFamily="18" charset="0"/>
                <a:sym typeface="+mn-ea"/>
              </a:rPr>
              <a:t>研究开发项目表</a:t>
            </a:r>
            <a:r>
              <a:rPr lang="zh-CN" altLang="en-US" sz="2000" dirty="0" smtClean="0">
                <a:ea typeface="宋体" panose="02010600030101010101" pitchFamily="2" charset="-122"/>
                <a:cs typeface="Times New Roman" panose="02020603050405020304" pitchFamily="18" charset="0"/>
                <a:sym typeface="+mn-ea"/>
              </a:rPr>
              <a:t>的项目人员数和项目经费</a:t>
            </a:r>
            <a:r>
              <a:rPr lang="zh-CN" altLang="en-US" sz="2000" dirty="0" smtClean="0">
                <a:ea typeface="宋体" panose="02010600030101010101" pitchFamily="2" charset="-122"/>
                <a:cs typeface="Century Gothic" panose="020B0502020202020204" pitchFamily="34" charset="0"/>
                <a:sym typeface="+mn-ea"/>
              </a:rPr>
              <a:t>与</a:t>
            </a:r>
            <a:r>
              <a:rPr lang="zh-CN" altLang="en-US" sz="2000" dirty="0" smtClean="0">
                <a:solidFill>
                  <a:srgbClr val="FF0000"/>
                </a:solidFill>
                <a:ea typeface="宋体" panose="02010600030101010101" pitchFamily="2" charset="-122"/>
                <a:cs typeface="Century Gothic" panose="020B0502020202020204" pitchFamily="34" charset="0"/>
                <a:sym typeface="+mn-ea"/>
              </a:rPr>
              <a:t>研究开发活动表</a:t>
            </a:r>
            <a:r>
              <a:rPr lang="zh-CN" altLang="en-US" sz="2000" dirty="0" smtClean="0">
                <a:ea typeface="宋体" panose="02010600030101010101" pitchFamily="2" charset="-122"/>
                <a:cs typeface="Century Gothic" panose="020B0502020202020204" pitchFamily="34" charset="0"/>
                <a:sym typeface="+mn-ea"/>
              </a:rPr>
              <a:t>的研究开发人员数和研究开发费用差距不可能太大。如果差距过大，要不就是漏报研究开发项目，导致一年只有几个月研发；要不就是研究开发人员中管理人员占比过大。请企业认真核对。</a:t>
            </a:r>
            <a:endParaRPr lang="zh-CN" altLang="en-US" sz="2000" dirty="0" smtClean="0">
              <a:ea typeface="宋体" panose="02010600030101010101" pitchFamily="2" charset="-122"/>
              <a:cs typeface="Century Gothic" panose="020B0502020202020204" pitchFamily="34" charset="0"/>
              <a:sym typeface="+mn-ea"/>
            </a:endParaRPr>
          </a:p>
          <a:p>
            <a:r>
              <a:rPr lang="zh-CN" altLang="en-US" sz="2000" dirty="0" smtClean="0">
                <a:ea typeface="宋体" panose="02010600030101010101" pitchFamily="2" charset="-122"/>
                <a:cs typeface="Century Gothic" panose="020B0502020202020204" pitchFamily="34" charset="0"/>
                <a:sym typeface="+mn-ea"/>
              </a:rPr>
              <a:t>三、</a:t>
            </a:r>
            <a:r>
              <a:rPr lang="zh-CN" altLang="en-US" sz="2000" dirty="0" smtClean="0">
                <a:solidFill>
                  <a:srgbClr val="FF0000"/>
                </a:solidFill>
                <a:ea typeface="宋体" panose="02010600030101010101" pitchFamily="2" charset="-122"/>
                <a:cs typeface="Times New Roman" panose="02020603050405020304" pitchFamily="18" charset="0"/>
                <a:sym typeface="+mn-ea"/>
              </a:rPr>
              <a:t>研究开发项目表</a:t>
            </a:r>
            <a:r>
              <a:rPr lang="zh-CN" altLang="en-US" sz="2000" dirty="0" smtClean="0">
                <a:ea typeface="宋体" panose="02010600030101010101" pitchFamily="2" charset="-122"/>
                <a:cs typeface="Times New Roman" panose="02020603050405020304" pitchFamily="18" charset="0"/>
                <a:sym typeface="+mn-ea"/>
              </a:rPr>
              <a:t>的项目人员数涉及一个人参加多个项目的情况，但是请注意在计算项目人员实际工作时间的时候，一个人项目人员参加多个项目的工作时间不能超过</a:t>
            </a:r>
            <a:r>
              <a:rPr lang="en-US" altLang="zh-CN" sz="2000" dirty="0" smtClean="0">
                <a:ea typeface="宋体" panose="02010600030101010101" pitchFamily="2" charset="-122"/>
                <a:cs typeface="Times New Roman" panose="02020603050405020304" pitchFamily="18" charset="0"/>
                <a:sym typeface="+mn-ea"/>
              </a:rPr>
              <a:t>12</a:t>
            </a:r>
            <a:r>
              <a:rPr lang="zh-CN" sz="2000" dirty="0" smtClean="0">
                <a:ea typeface="宋体" panose="02010600030101010101" pitchFamily="2" charset="-122"/>
                <a:cs typeface="Times New Roman" panose="02020603050405020304" pitchFamily="18" charset="0"/>
                <a:sym typeface="+mn-ea"/>
              </a:rPr>
              <a:t>个</a:t>
            </a:r>
            <a:r>
              <a:rPr lang="zh-CN" altLang="en-US" sz="2000" dirty="0" smtClean="0">
                <a:ea typeface="宋体" panose="02010600030101010101" pitchFamily="2" charset="-122"/>
                <a:cs typeface="Times New Roman" panose="02020603050405020304" pitchFamily="18" charset="0"/>
                <a:sym typeface="+mn-ea"/>
              </a:rPr>
              <a:t>月。</a:t>
            </a:r>
            <a:endParaRPr lang="en-US" altLang="zh-CN" sz="2000" b="1" dirty="0" smtClean="0">
              <a:latin typeface="宋体" panose="02010600030101010101" pitchFamily="2" charset="-122"/>
              <a:ea typeface="宋体" panose="02010600030101010101" pitchFamily="2" charset="-122"/>
              <a:cs typeface="Century Gothic" panose="020B0502020202020204" pitchFamily="34" charset="0"/>
              <a:sym typeface="+mn-ea"/>
            </a:endParaRPr>
          </a:p>
          <a:p>
            <a:r>
              <a:rPr lang="zh-CN" altLang="en-US" sz="2000" dirty="0" smtClean="0">
                <a:ea typeface="宋体" panose="02010600030101010101" pitchFamily="2" charset="-122"/>
                <a:sym typeface="+mn-ea"/>
              </a:rPr>
              <a:t>四、由于研究开发项目表中项目人员实际工作时间有一人参加多个项目的情况，填报研究开发人员的时候请将在项目表中重复计算的人员剔除进行填报。</a:t>
            </a:r>
            <a:endParaRPr lang="zh-CN" altLang="en-US" b="1" dirty="0"/>
          </a:p>
          <a:p>
            <a:endParaRPr lang="zh-CN" altLang="en-US"/>
          </a:p>
        </p:txBody>
      </p:sp>
      <p:sp>
        <p:nvSpPr>
          <p:cNvPr id="4" name="object 4"/>
          <p:cNvSpPr txBox="1">
            <a:spLocks noGrp="1"/>
          </p:cNvSpPr>
          <p:nvPr/>
        </p:nvSpPr>
        <p:spPr>
          <a:xfrm>
            <a:off x="686117" y="305117"/>
            <a:ext cx="4597400" cy="574040"/>
          </a:xfrm>
          <a:prstGeom prst="rect">
            <a:avLst/>
          </a:prstGeom>
        </p:spPr>
        <p:txBody>
          <a:bodyPr vert="horz" wrap="square" lIns="0" tIns="12700" rIns="0" bIns="0" rtlCol="0">
            <a:spAutoFit/>
          </a:bodyPr>
          <a:lstStyle>
            <a:lvl1pPr>
              <a:defRPr sz="3200" b="1" i="0">
                <a:solidFill>
                  <a:srgbClr val="252525"/>
                </a:solidFill>
                <a:latin typeface="宋体" panose="02010600030101010101" pitchFamily="2" charset="-122"/>
                <a:ea typeface="+mj-ea"/>
                <a:cs typeface="宋体" panose="02010600030101010101" pitchFamily="2" charset="-122"/>
              </a:defRPr>
            </a:lvl1pPr>
          </a:lstStyle>
          <a:p>
            <a:pPr marL="12700">
              <a:lnSpc>
                <a:spcPct val="100000"/>
              </a:lnSpc>
              <a:spcBef>
                <a:spcPts val="100"/>
              </a:spcBef>
            </a:pPr>
            <a:r>
              <a:rPr sz="3600" b="0" dirty="0">
                <a:solidFill>
                  <a:srgbClr val="000000"/>
                </a:solidFill>
                <a:latin typeface="宋体" panose="02010600030101010101" pitchFamily="2" charset="-122"/>
                <a:cs typeface="宋体" panose="02010600030101010101" pitchFamily="2" charset="-122"/>
              </a:rPr>
              <a:t>四、指标审核注意事项</a:t>
            </a:r>
            <a:endParaRPr sz="3600">
              <a:latin typeface="宋体" panose="02010600030101010101" pitchFamily="2" charset="-122"/>
              <a:cs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447800" y="1219200"/>
            <a:ext cx="6150610" cy="370840"/>
          </a:xfrm>
        </p:spPr>
        <p:txBody>
          <a:bodyPr>
            <a:noAutofit/>
          </a:bodyPr>
          <a:p>
            <a:r>
              <a:rPr lang="en-US" altLang="zh-CN" sz="2000">
                <a:solidFill>
                  <a:srgbClr val="C00000"/>
                </a:solidFill>
              </a:rPr>
              <a:t>8</a:t>
            </a:r>
            <a:r>
              <a:rPr lang="zh-CN" altLang="en-US" sz="2000">
                <a:solidFill>
                  <a:srgbClr val="C00000"/>
                </a:solidFill>
              </a:rPr>
              <a:t>、错警因示例</a:t>
            </a:r>
            <a:endParaRPr lang="zh-CN" altLang="en-US" sz="2000">
              <a:solidFill>
                <a:srgbClr val="C00000"/>
              </a:solidFill>
            </a:endParaRPr>
          </a:p>
        </p:txBody>
      </p:sp>
      <p:sp>
        <p:nvSpPr>
          <p:cNvPr id="3" name="副标题 2"/>
          <p:cNvSpPr>
            <a:spLocks noGrp="1"/>
          </p:cNvSpPr>
          <p:nvPr>
            <p:ph type="subTitle" idx="4"/>
          </p:nvPr>
        </p:nvSpPr>
        <p:spPr>
          <a:xfrm>
            <a:off x="1447800" y="1828800"/>
            <a:ext cx="8534400" cy="4909185"/>
          </a:xfrm>
        </p:spPr>
        <p:txBody>
          <a:bodyPr/>
          <a:p>
            <a:pPr>
              <a:lnSpc>
                <a:spcPct val="150000"/>
              </a:lnSpc>
            </a:pPr>
            <a:r>
              <a:rPr lang="zh-CN" altLang="en-US" dirty="0">
                <a:sym typeface="+mn-ea"/>
              </a:rPr>
              <a:t>（</a:t>
            </a:r>
            <a:r>
              <a:rPr lang="en-US" dirty="0">
                <a:sym typeface="+mn-ea"/>
              </a:rPr>
              <a:t>1</a:t>
            </a:r>
            <a:r>
              <a:rPr lang="zh-CN" altLang="en-US" dirty="0">
                <a:sym typeface="+mn-ea"/>
              </a:rPr>
              <a:t>）</a:t>
            </a:r>
            <a:r>
              <a:rPr dirty="0">
                <a:sym typeface="+mn-ea"/>
              </a:rPr>
              <a:t>警告：“平衡关系”中，填报的净利润(QC12)大于营业利润(QC120),请核实营业外收入(QC227)填报是否正确!</a:t>
            </a:r>
            <a:endParaRPr dirty="0"/>
          </a:p>
          <a:p>
            <a:pPr>
              <a:lnSpc>
                <a:spcPct val="150000"/>
              </a:lnSpc>
            </a:pPr>
            <a:endParaRPr dirty="0"/>
          </a:p>
          <a:p>
            <a:pPr>
              <a:lnSpc>
                <a:spcPct val="150000"/>
              </a:lnSpc>
            </a:pPr>
            <a:r>
              <a:rPr dirty="0">
                <a:sym typeface="+mn-ea"/>
              </a:rPr>
              <a:t>      可能产生原因：营业外收入过大，如政府补贴收入等</a:t>
            </a:r>
            <a:endParaRPr dirty="0"/>
          </a:p>
          <a:p>
            <a:pPr>
              <a:lnSpc>
                <a:spcPct val="150000"/>
              </a:lnSpc>
            </a:pPr>
            <a:endParaRPr dirty="0"/>
          </a:p>
          <a:p>
            <a:pPr>
              <a:lnSpc>
                <a:spcPct val="150000"/>
              </a:lnSpc>
            </a:pPr>
            <a:r>
              <a:rPr dirty="0">
                <a:sym typeface="+mn-ea"/>
              </a:rPr>
              <a:t>      解释示例：政府补助XXX千元、非流动资产处置净收益XXX千元等非流动性收入</a:t>
            </a:r>
            <a:r>
              <a:rPr dirty="0" smtClean="0">
                <a:sym typeface="+mn-ea"/>
              </a:rPr>
              <a:t>。</a:t>
            </a:r>
            <a:endParaRPr lang="en-US" dirty="0" smtClean="0"/>
          </a:p>
          <a:p>
            <a:pPr>
              <a:lnSpc>
                <a:spcPct val="150000"/>
              </a:lnSpc>
            </a:pPr>
            <a:endParaRPr lang="en-US" dirty="0" smtClean="0"/>
          </a:p>
          <a:p>
            <a:pPr>
              <a:lnSpc>
                <a:spcPct val="150000"/>
              </a:lnSpc>
            </a:pPr>
            <a:r>
              <a:rPr lang="zh-CN" altLang="en-US" dirty="0" smtClean="0">
                <a:solidFill>
                  <a:srgbClr val="FF0000"/>
                </a:solidFill>
                <a:sym typeface="+mn-ea"/>
              </a:rPr>
              <a:t>注：净利润</a:t>
            </a:r>
            <a:r>
              <a:rPr lang="en-US" altLang="zh-CN" dirty="0" smtClean="0">
                <a:solidFill>
                  <a:srgbClr val="FF0000"/>
                </a:solidFill>
                <a:sym typeface="+mn-ea"/>
              </a:rPr>
              <a:t>=</a:t>
            </a:r>
            <a:r>
              <a:rPr lang="zh-CN" altLang="en-US" dirty="0" smtClean="0">
                <a:solidFill>
                  <a:srgbClr val="FF0000"/>
                </a:solidFill>
                <a:sym typeface="+mn-ea"/>
              </a:rPr>
              <a:t>营业利润</a:t>
            </a:r>
            <a:r>
              <a:rPr lang="en-US" altLang="zh-CN" dirty="0" smtClean="0">
                <a:solidFill>
                  <a:srgbClr val="FF0000"/>
                </a:solidFill>
                <a:sym typeface="+mn-ea"/>
              </a:rPr>
              <a:t>+</a:t>
            </a:r>
            <a:r>
              <a:rPr lang="zh-CN" altLang="en-US" dirty="0" smtClean="0">
                <a:solidFill>
                  <a:srgbClr val="FF0000"/>
                </a:solidFill>
                <a:sym typeface="+mn-ea"/>
              </a:rPr>
              <a:t>营业外收入</a:t>
            </a:r>
            <a:r>
              <a:rPr lang="en-US" altLang="zh-CN" dirty="0" smtClean="0">
                <a:solidFill>
                  <a:srgbClr val="FF0000"/>
                </a:solidFill>
                <a:sym typeface="+mn-ea"/>
              </a:rPr>
              <a:t>—</a:t>
            </a:r>
            <a:r>
              <a:rPr lang="zh-CN" altLang="en-US" dirty="0" smtClean="0">
                <a:solidFill>
                  <a:srgbClr val="FF0000"/>
                </a:solidFill>
                <a:sym typeface="+mn-ea"/>
              </a:rPr>
              <a:t>营业外支出</a:t>
            </a:r>
            <a:r>
              <a:rPr lang="en-US" altLang="zh-CN" dirty="0" smtClean="0">
                <a:solidFill>
                  <a:srgbClr val="FF0000"/>
                </a:solidFill>
                <a:sym typeface="+mn-ea"/>
              </a:rPr>
              <a:t>—</a:t>
            </a:r>
            <a:r>
              <a:rPr lang="zh-CN" altLang="en-US" dirty="0" smtClean="0">
                <a:solidFill>
                  <a:srgbClr val="FF0000"/>
                </a:solidFill>
                <a:sym typeface="+mn-ea"/>
              </a:rPr>
              <a:t>所得税</a:t>
            </a:r>
            <a:endParaRPr lang="zh-CN" altLang="en-US" dirty="0" smtClean="0">
              <a:solidFill>
                <a:srgbClr val="FF0000"/>
              </a:solidFill>
            </a:endParaRPr>
          </a:p>
          <a:p>
            <a:endParaRPr lang="zh-CN" altLang="en-US"/>
          </a:p>
        </p:txBody>
      </p:sp>
      <p:sp>
        <p:nvSpPr>
          <p:cNvPr id="4" name="object 4"/>
          <p:cNvSpPr txBox="1">
            <a:spLocks noGrp="1"/>
          </p:cNvSpPr>
          <p:nvPr/>
        </p:nvSpPr>
        <p:spPr>
          <a:xfrm>
            <a:off x="686117" y="305117"/>
            <a:ext cx="4597400" cy="574040"/>
          </a:xfrm>
          <a:prstGeom prst="rect">
            <a:avLst/>
          </a:prstGeom>
        </p:spPr>
        <p:txBody>
          <a:bodyPr vert="horz" wrap="square" lIns="0" tIns="12700" rIns="0" bIns="0" rtlCol="0">
            <a:spAutoFit/>
          </a:bodyPr>
          <a:lstStyle>
            <a:lvl1pPr>
              <a:defRPr sz="3200" b="1" i="0">
                <a:solidFill>
                  <a:srgbClr val="252525"/>
                </a:solidFill>
                <a:latin typeface="宋体" panose="02010600030101010101" pitchFamily="2" charset="-122"/>
                <a:ea typeface="+mj-ea"/>
                <a:cs typeface="宋体" panose="02010600030101010101" pitchFamily="2" charset="-122"/>
              </a:defRPr>
            </a:lvl1pPr>
          </a:lstStyle>
          <a:p>
            <a:pPr marL="12700">
              <a:lnSpc>
                <a:spcPct val="100000"/>
              </a:lnSpc>
              <a:spcBef>
                <a:spcPts val="100"/>
              </a:spcBef>
            </a:pPr>
            <a:r>
              <a:rPr sz="3600" b="0" dirty="0">
                <a:solidFill>
                  <a:srgbClr val="000000"/>
                </a:solidFill>
                <a:latin typeface="宋体" panose="02010600030101010101" pitchFamily="2" charset="-122"/>
                <a:cs typeface="宋体" panose="02010600030101010101" pitchFamily="2" charset="-122"/>
              </a:rPr>
              <a:t>四、指标审核注意事项</a:t>
            </a:r>
            <a:endParaRPr sz="3600">
              <a:latin typeface="宋体" panose="02010600030101010101" pitchFamily="2" charset="-122"/>
              <a:cs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447800" y="1219200"/>
            <a:ext cx="6150610" cy="370840"/>
          </a:xfrm>
        </p:spPr>
        <p:txBody>
          <a:bodyPr>
            <a:noAutofit/>
          </a:bodyPr>
          <a:p>
            <a:r>
              <a:rPr lang="en-US" altLang="zh-CN" sz="2000">
                <a:solidFill>
                  <a:srgbClr val="C00000"/>
                </a:solidFill>
              </a:rPr>
              <a:t>8</a:t>
            </a:r>
            <a:r>
              <a:rPr lang="zh-CN" altLang="en-US" sz="2000">
                <a:solidFill>
                  <a:srgbClr val="C00000"/>
                </a:solidFill>
              </a:rPr>
              <a:t>、错警因示例</a:t>
            </a:r>
            <a:endParaRPr lang="zh-CN" altLang="en-US" sz="2000">
              <a:solidFill>
                <a:srgbClr val="C00000"/>
              </a:solidFill>
            </a:endParaRPr>
          </a:p>
        </p:txBody>
      </p:sp>
      <p:sp>
        <p:nvSpPr>
          <p:cNvPr id="3" name="副标题 2"/>
          <p:cNvSpPr>
            <a:spLocks noGrp="1"/>
          </p:cNvSpPr>
          <p:nvPr>
            <p:ph type="subTitle" idx="4"/>
          </p:nvPr>
        </p:nvSpPr>
        <p:spPr>
          <a:xfrm>
            <a:off x="1447800" y="1590040"/>
            <a:ext cx="8748395" cy="5073015"/>
          </a:xfrm>
        </p:spPr>
        <p:txBody>
          <a:bodyPr>
            <a:noAutofit/>
          </a:bodyPr>
          <a:p>
            <a:pPr>
              <a:lnSpc>
                <a:spcPct val="150000"/>
              </a:lnSpc>
            </a:pPr>
            <a:r>
              <a:rPr lang="zh-CN" altLang="en-US" dirty="0">
                <a:solidFill>
                  <a:srgbClr val="FF0000"/>
                </a:solidFill>
                <a:sym typeface="+mn-ea"/>
              </a:rPr>
              <a:t>（</a:t>
            </a:r>
            <a:r>
              <a:rPr lang="en-US" altLang="zh-CN" dirty="0">
                <a:solidFill>
                  <a:srgbClr val="FF0000"/>
                </a:solidFill>
                <a:sym typeface="+mn-ea"/>
              </a:rPr>
              <a:t>2</a:t>
            </a:r>
            <a:r>
              <a:rPr lang="zh-CN" altLang="en-US" dirty="0">
                <a:solidFill>
                  <a:srgbClr val="FF0000"/>
                </a:solidFill>
                <a:sym typeface="+mn-ea"/>
              </a:rPr>
              <a:t>）</a:t>
            </a:r>
            <a:r>
              <a:rPr lang="zh-CN" altLang="en-US" dirty="0">
                <a:sym typeface="+mn-ea"/>
              </a:rPr>
              <a:t>警告：“平衡关系”中，若企业为高新技术企业(QB11选择"1.是"时)，且净利润(QC12)&gt;0，则享受高企所得税减免(QC20_1)应大于0。请准确填报享受高企所得税减免(QC20_1)！若事实如此，请予以说明。</a:t>
            </a:r>
            <a:endParaRPr lang="zh-CN" altLang="en-US" dirty="0"/>
          </a:p>
          <a:p>
            <a:pPr>
              <a:lnSpc>
                <a:spcPct val="150000"/>
              </a:lnSpc>
            </a:pPr>
            <a:endParaRPr lang="zh-CN" altLang="en-US" dirty="0"/>
          </a:p>
          <a:p>
            <a:pPr>
              <a:lnSpc>
                <a:spcPct val="150000"/>
              </a:lnSpc>
            </a:pPr>
            <a:r>
              <a:rPr lang="zh-CN" altLang="en-US" dirty="0">
                <a:sym typeface="+mn-ea"/>
              </a:rPr>
              <a:t>       可能产生原因：一般是国家对该类企业有特殊优惠政策但是同时又不能一起享受，如小微企业、福利企业、集成电路企业等，还有可能</a:t>
            </a:r>
            <a:r>
              <a:rPr lang="zh-CN" altLang="en-US" dirty="0" smtClean="0">
                <a:sym typeface="+mn-ea"/>
              </a:rPr>
              <a:t>是新</a:t>
            </a:r>
            <a:r>
              <a:rPr lang="zh-CN" altLang="en-US" dirty="0">
                <a:sym typeface="+mn-ea"/>
              </a:rPr>
              <a:t>认定高企由于还未汇算清缴没享受、或者，弥补上年亏损</a:t>
            </a:r>
            <a:endParaRPr lang="zh-CN" altLang="en-US" dirty="0"/>
          </a:p>
          <a:p>
            <a:pPr>
              <a:lnSpc>
                <a:spcPct val="150000"/>
              </a:lnSpc>
            </a:pPr>
            <a:endParaRPr lang="zh-CN" altLang="en-US" dirty="0"/>
          </a:p>
          <a:p>
            <a:pPr>
              <a:lnSpc>
                <a:spcPct val="150000"/>
              </a:lnSpc>
            </a:pPr>
            <a:r>
              <a:rPr lang="zh-CN" altLang="en-US" dirty="0">
                <a:sym typeface="+mn-ea"/>
              </a:rPr>
              <a:t>       解释示例：本企业享受小微企业税收优惠且优惠力度大于高新企业税收优惠，所以选择小微企业税收优惠政策</a:t>
            </a:r>
            <a:endParaRPr lang="zh-CN" altLang="en-US" dirty="0"/>
          </a:p>
          <a:p>
            <a:pPr>
              <a:lnSpc>
                <a:spcPct val="150000"/>
              </a:lnSpc>
            </a:pPr>
            <a:endParaRPr lang="zh-CN" altLang="en-US"/>
          </a:p>
        </p:txBody>
      </p:sp>
      <p:sp>
        <p:nvSpPr>
          <p:cNvPr id="4" name="object 4"/>
          <p:cNvSpPr txBox="1">
            <a:spLocks noGrp="1"/>
          </p:cNvSpPr>
          <p:nvPr/>
        </p:nvSpPr>
        <p:spPr>
          <a:xfrm>
            <a:off x="686117" y="305117"/>
            <a:ext cx="4597400" cy="574040"/>
          </a:xfrm>
          <a:prstGeom prst="rect">
            <a:avLst/>
          </a:prstGeom>
        </p:spPr>
        <p:txBody>
          <a:bodyPr vert="horz" wrap="square" lIns="0" tIns="12700" rIns="0" bIns="0" rtlCol="0">
            <a:spAutoFit/>
          </a:bodyPr>
          <a:lstStyle>
            <a:lvl1pPr>
              <a:defRPr sz="3200" b="1" i="0">
                <a:solidFill>
                  <a:srgbClr val="252525"/>
                </a:solidFill>
                <a:latin typeface="宋体" panose="02010600030101010101" pitchFamily="2" charset="-122"/>
                <a:ea typeface="+mj-ea"/>
                <a:cs typeface="宋体" panose="02010600030101010101" pitchFamily="2" charset="-122"/>
              </a:defRPr>
            </a:lvl1pPr>
          </a:lstStyle>
          <a:p>
            <a:pPr marL="12700">
              <a:lnSpc>
                <a:spcPct val="100000"/>
              </a:lnSpc>
              <a:spcBef>
                <a:spcPts val="100"/>
              </a:spcBef>
            </a:pPr>
            <a:r>
              <a:rPr sz="3600" b="0" dirty="0">
                <a:solidFill>
                  <a:srgbClr val="000000"/>
                </a:solidFill>
                <a:latin typeface="宋体" panose="02010600030101010101" pitchFamily="2" charset="-122"/>
                <a:cs typeface="宋体" panose="02010600030101010101" pitchFamily="2" charset="-122"/>
              </a:rPr>
              <a:t>四、指标审核注意事项</a:t>
            </a:r>
            <a:endParaRPr sz="3600">
              <a:latin typeface="宋体" panose="02010600030101010101" pitchFamily="2" charset="-122"/>
              <a:cs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371600" y="878840"/>
            <a:ext cx="6150610" cy="370840"/>
          </a:xfrm>
        </p:spPr>
        <p:txBody>
          <a:bodyPr>
            <a:noAutofit/>
          </a:bodyPr>
          <a:p>
            <a:r>
              <a:rPr lang="en-US" altLang="zh-CN" sz="2000">
                <a:solidFill>
                  <a:srgbClr val="C00000"/>
                </a:solidFill>
              </a:rPr>
              <a:t>8</a:t>
            </a:r>
            <a:r>
              <a:rPr lang="zh-CN" altLang="en-US" sz="2000">
                <a:solidFill>
                  <a:srgbClr val="C00000"/>
                </a:solidFill>
              </a:rPr>
              <a:t>、错警因示例</a:t>
            </a:r>
            <a:endParaRPr lang="zh-CN" altLang="en-US" sz="2000">
              <a:solidFill>
                <a:srgbClr val="C00000"/>
              </a:solidFill>
            </a:endParaRPr>
          </a:p>
        </p:txBody>
      </p:sp>
      <p:sp>
        <p:nvSpPr>
          <p:cNvPr id="3" name="副标题 2"/>
          <p:cNvSpPr>
            <a:spLocks noGrp="1"/>
          </p:cNvSpPr>
          <p:nvPr>
            <p:ph type="subTitle" idx="4"/>
          </p:nvPr>
        </p:nvSpPr>
        <p:spPr>
          <a:xfrm>
            <a:off x="1371600" y="1249680"/>
            <a:ext cx="8706485" cy="4921885"/>
          </a:xfrm>
        </p:spPr>
        <p:txBody>
          <a:bodyPr>
            <a:noAutofit/>
          </a:bodyPr>
          <a:p>
            <a:pPr>
              <a:lnSpc>
                <a:spcPct val="150000"/>
              </a:lnSpc>
            </a:pPr>
            <a:r>
              <a:rPr lang="zh-CN" altLang="en-US" dirty="0">
                <a:sym typeface="+mn-ea"/>
              </a:rPr>
              <a:t>（</a:t>
            </a:r>
            <a:r>
              <a:rPr lang="en-US" altLang="zh-CN" dirty="0">
                <a:sym typeface="+mn-ea"/>
              </a:rPr>
              <a:t>3</a:t>
            </a:r>
            <a:r>
              <a:rPr lang="zh-CN" altLang="en-US" dirty="0">
                <a:sym typeface="+mn-ea"/>
              </a:rPr>
              <a:t>）警告：“平衡关系”中，若项目活动类型(QH33)选择"1.基础研究"或"2.应用研究"，请正确理解指标含义，确认项目活动类型(QH33)选择正确！</a:t>
            </a:r>
            <a:endParaRPr lang="zh-CN" altLang="en-US" dirty="0"/>
          </a:p>
          <a:p>
            <a:pPr>
              <a:lnSpc>
                <a:spcPct val="150000"/>
              </a:lnSpc>
            </a:pPr>
            <a:r>
              <a:rPr lang="zh-CN" altLang="en-US" dirty="0">
                <a:sym typeface="+mn-ea"/>
              </a:rPr>
              <a:t>可能产生原因：企业对“基础研究、应用研究、试验发展”概念理解错误，“应用研究”这三个字太误导人了，再次强调一般企业开发新产品和设备应该属于“试验发展”。很多企业容易把企业开发新产品望文生义的以为是应用研究。</a:t>
            </a:r>
            <a:r>
              <a:rPr lang="zh-CN" altLang="en-US" dirty="0">
                <a:solidFill>
                  <a:srgbClr val="FF0000"/>
                </a:solidFill>
                <a:sym typeface="+mn-ea"/>
              </a:rPr>
              <a:t>应用研究是为了确定基础研究成果可能的用途，或是为了达到预定的目标探索应采取的新方法（原理性）或新途径。其成果形式以科学论文、专著、原理性模型或发明专利为主。</a:t>
            </a:r>
            <a:endParaRPr lang="zh-CN" altLang="en-US" dirty="0">
              <a:solidFill>
                <a:srgbClr val="FF0000"/>
              </a:solidFill>
            </a:endParaRPr>
          </a:p>
          <a:p>
            <a:pPr>
              <a:lnSpc>
                <a:spcPct val="150000"/>
              </a:lnSpc>
            </a:pPr>
            <a:r>
              <a:rPr lang="zh-CN" altLang="en-US" dirty="0">
                <a:sym typeface="+mn-ea"/>
              </a:rPr>
              <a:t>解释示例：所以此处应该修改项目活动类型。如确实属于应用研究之类，则基于相应的概念进行解释。</a:t>
            </a:r>
            <a:endParaRPr lang="zh-CN" altLang="en-US" dirty="0"/>
          </a:p>
          <a:p>
            <a:endParaRPr lang="zh-CN" altLang="en-US"/>
          </a:p>
        </p:txBody>
      </p:sp>
      <p:sp>
        <p:nvSpPr>
          <p:cNvPr id="4" name="object 4"/>
          <p:cNvSpPr txBox="1">
            <a:spLocks noGrp="1"/>
          </p:cNvSpPr>
          <p:nvPr/>
        </p:nvSpPr>
        <p:spPr>
          <a:xfrm>
            <a:off x="686117" y="305117"/>
            <a:ext cx="4597400" cy="574040"/>
          </a:xfrm>
          <a:prstGeom prst="rect">
            <a:avLst/>
          </a:prstGeom>
        </p:spPr>
        <p:txBody>
          <a:bodyPr vert="horz" wrap="square" lIns="0" tIns="12700" rIns="0" bIns="0" rtlCol="0">
            <a:spAutoFit/>
          </a:bodyPr>
          <a:lstStyle>
            <a:lvl1pPr>
              <a:defRPr sz="3200" b="1" i="0">
                <a:solidFill>
                  <a:srgbClr val="252525"/>
                </a:solidFill>
                <a:latin typeface="宋体" panose="02010600030101010101" pitchFamily="2" charset="-122"/>
                <a:ea typeface="+mj-ea"/>
                <a:cs typeface="宋体" panose="02010600030101010101" pitchFamily="2" charset="-122"/>
              </a:defRPr>
            </a:lvl1pPr>
          </a:lstStyle>
          <a:p>
            <a:pPr marL="12700">
              <a:lnSpc>
                <a:spcPct val="100000"/>
              </a:lnSpc>
              <a:spcBef>
                <a:spcPts val="100"/>
              </a:spcBef>
            </a:pPr>
            <a:r>
              <a:rPr sz="3600" b="0" dirty="0">
                <a:solidFill>
                  <a:srgbClr val="000000"/>
                </a:solidFill>
                <a:latin typeface="宋体" panose="02010600030101010101" pitchFamily="2" charset="-122"/>
                <a:cs typeface="宋体" panose="02010600030101010101" pitchFamily="2" charset="-122"/>
              </a:rPr>
              <a:t>四、指标审核注意事项</a:t>
            </a:r>
            <a:endParaRPr sz="3600">
              <a:latin typeface="宋体" panose="02010600030101010101" pitchFamily="2" charset="-122"/>
              <a:cs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371600" y="878840"/>
            <a:ext cx="6150610" cy="370840"/>
          </a:xfrm>
        </p:spPr>
        <p:txBody>
          <a:bodyPr>
            <a:noAutofit/>
          </a:bodyPr>
          <a:p>
            <a:r>
              <a:rPr lang="en-US" altLang="zh-CN" sz="2000">
                <a:solidFill>
                  <a:srgbClr val="C00000"/>
                </a:solidFill>
              </a:rPr>
              <a:t>8</a:t>
            </a:r>
            <a:r>
              <a:rPr lang="zh-CN" altLang="en-US" sz="2000">
                <a:solidFill>
                  <a:srgbClr val="C00000"/>
                </a:solidFill>
              </a:rPr>
              <a:t>、错警因示例</a:t>
            </a:r>
            <a:endParaRPr lang="zh-CN" altLang="en-US" sz="2000">
              <a:solidFill>
                <a:srgbClr val="C00000"/>
              </a:solidFill>
            </a:endParaRPr>
          </a:p>
        </p:txBody>
      </p:sp>
      <p:sp>
        <p:nvSpPr>
          <p:cNvPr id="3" name="副标题 2"/>
          <p:cNvSpPr>
            <a:spLocks noGrp="1"/>
          </p:cNvSpPr>
          <p:nvPr>
            <p:ph type="subTitle" idx="4"/>
          </p:nvPr>
        </p:nvSpPr>
        <p:spPr>
          <a:xfrm>
            <a:off x="1371600" y="1249680"/>
            <a:ext cx="8706485" cy="4921885"/>
          </a:xfrm>
        </p:spPr>
        <p:txBody>
          <a:bodyPr>
            <a:noAutofit/>
          </a:bodyPr>
          <a:p>
            <a:pPr>
              <a:lnSpc>
                <a:spcPct val="150000"/>
              </a:lnSpc>
            </a:pPr>
            <a:r>
              <a:rPr lang="zh-CN" altLang="en-US" dirty="0">
                <a:solidFill>
                  <a:srgbClr val="FF0000"/>
                </a:solidFill>
                <a:sym typeface="+mn-ea"/>
              </a:rPr>
              <a:t>（</a:t>
            </a:r>
            <a:r>
              <a:rPr lang="en-US" altLang="zh-CN" dirty="0">
                <a:solidFill>
                  <a:srgbClr val="FF0000"/>
                </a:solidFill>
                <a:sym typeface="+mn-ea"/>
              </a:rPr>
              <a:t>4</a:t>
            </a:r>
            <a:r>
              <a:rPr lang="zh-CN" altLang="en-US" dirty="0">
                <a:solidFill>
                  <a:srgbClr val="FF0000"/>
                </a:solidFill>
                <a:sym typeface="+mn-ea"/>
              </a:rPr>
              <a:t>）</a:t>
            </a:r>
            <a:r>
              <a:rPr dirty="0">
                <a:sym typeface="+mn-ea"/>
              </a:rPr>
              <a:t>警告：“平衡关系”中，若企业为经过认定的高新技术企业，表GQ-004(第6步)填报的项目数过于少，请据实填报！ </a:t>
            </a:r>
            <a:endParaRPr dirty="0"/>
          </a:p>
          <a:p>
            <a:pPr>
              <a:lnSpc>
                <a:spcPct val="150000"/>
              </a:lnSpc>
            </a:pPr>
            <a:endParaRPr dirty="0"/>
          </a:p>
          <a:p>
            <a:pPr>
              <a:lnSpc>
                <a:spcPct val="150000"/>
              </a:lnSpc>
            </a:pPr>
            <a:r>
              <a:rPr dirty="0">
                <a:sym typeface="华文新魏" panose="02010800040101010101" pitchFamily="2" charset="-122"/>
              </a:rPr>
              <a:t>       </a:t>
            </a:r>
            <a:r>
              <a:rPr dirty="0">
                <a:sym typeface="+mn-ea"/>
              </a:rPr>
              <a:t>可能产生原因：漏报项目，注意只要</a:t>
            </a:r>
            <a:r>
              <a:rPr dirty="0">
                <a:solidFill>
                  <a:srgbClr val="FF0000"/>
                </a:solidFill>
                <a:sym typeface="+mn-ea"/>
              </a:rPr>
              <a:t>研发活动在</a:t>
            </a:r>
            <a:r>
              <a:rPr dirty="0" smtClean="0">
                <a:solidFill>
                  <a:srgbClr val="FF0000"/>
                </a:solidFill>
                <a:sym typeface="+mn-ea"/>
              </a:rPr>
              <a:t>20</a:t>
            </a:r>
            <a:r>
              <a:rPr lang="en-US" dirty="0" smtClean="0">
                <a:solidFill>
                  <a:srgbClr val="FF0000"/>
                </a:solidFill>
                <a:sym typeface="+mn-ea"/>
              </a:rPr>
              <a:t>21</a:t>
            </a:r>
            <a:r>
              <a:rPr dirty="0" smtClean="0">
                <a:solidFill>
                  <a:srgbClr val="FF0000"/>
                </a:solidFill>
                <a:sym typeface="+mn-ea"/>
              </a:rPr>
              <a:t>年有发生</a:t>
            </a:r>
            <a:r>
              <a:rPr dirty="0" smtClean="0">
                <a:sym typeface="+mn-ea"/>
              </a:rPr>
              <a:t>的项目均需填报</a:t>
            </a:r>
            <a:r>
              <a:rPr dirty="0">
                <a:sym typeface="+mn-ea"/>
              </a:rPr>
              <a:t>（含企业自主立项的项目和往年项目在</a:t>
            </a:r>
            <a:r>
              <a:rPr dirty="0" smtClean="0">
                <a:sym typeface="+mn-ea"/>
              </a:rPr>
              <a:t>20</a:t>
            </a:r>
            <a:r>
              <a:rPr lang="en-US" dirty="0" smtClean="0">
                <a:sym typeface="+mn-ea"/>
              </a:rPr>
              <a:t>21</a:t>
            </a:r>
            <a:r>
              <a:rPr dirty="0" smtClean="0">
                <a:sym typeface="+mn-ea"/>
              </a:rPr>
              <a:t>年研发完成的</a:t>
            </a:r>
            <a:r>
              <a:rPr dirty="0">
                <a:sym typeface="+mn-ea"/>
              </a:rPr>
              <a:t>），可通过项目经费与企业报表中的研发费用的匹配确认是否漏报。</a:t>
            </a:r>
            <a:endParaRPr dirty="0"/>
          </a:p>
          <a:p>
            <a:pPr>
              <a:lnSpc>
                <a:spcPct val="150000"/>
              </a:lnSpc>
            </a:pPr>
            <a:endParaRPr dirty="0"/>
          </a:p>
          <a:p>
            <a:pPr>
              <a:lnSpc>
                <a:spcPct val="150000"/>
              </a:lnSpc>
            </a:pPr>
            <a:r>
              <a:rPr dirty="0">
                <a:sym typeface="华文新魏" panose="02010800040101010101" pitchFamily="2" charset="-122"/>
              </a:rPr>
              <a:t>       </a:t>
            </a:r>
            <a:r>
              <a:rPr dirty="0">
                <a:sym typeface="+mn-ea"/>
              </a:rPr>
              <a:t>解释示例：本年度企业确实只发生1项科研项目，项目经费与企业研发经费已核对。</a:t>
            </a:r>
            <a:endParaRPr dirty="0"/>
          </a:p>
          <a:p>
            <a:pPr>
              <a:lnSpc>
                <a:spcPct val="150000"/>
              </a:lnSpc>
            </a:pPr>
            <a:endParaRPr lang="zh-CN" altLang="en-US" dirty="0"/>
          </a:p>
          <a:p>
            <a:endParaRPr lang="zh-CN" altLang="en-US"/>
          </a:p>
        </p:txBody>
      </p:sp>
      <p:sp>
        <p:nvSpPr>
          <p:cNvPr id="4" name="object 4"/>
          <p:cNvSpPr txBox="1">
            <a:spLocks noGrp="1"/>
          </p:cNvSpPr>
          <p:nvPr/>
        </p:nvSpPr>
        <p:spPr>
          <a:xfrm>
            <a:off x="686117" y="305117"/>
            <a:ext cx="4597400" cy="574040"/>
          </a:xfrm>
          <a:prstGeom prst="rect">
            <a:avLst/>
          </a:prstGeom>
        </p:spPr>
        <p:txBody>
          <a:bodyPr vert="horz" wrap="square" lIns="0" tIns="12700" rIns="0" bIns="0" rtlCol="0">
            <a:spAutoFit/>
          </a:bodyPr>
          <a:lstStyle>
            <a:lvl1pPr>
              <a:defRPr sz="3200" b="1" i="0">
                <a:solidFill>
                  <a:srgbClr val="252525"/>
                </a:solidFill>
                <a:latin typeface="宋体" panose="02010600030101010101" pitchFamily="2" charset="-122"/>
                <a:ea typeface="+mj-ea"/>
                <a:cs typeface="宋体" panose="02010600030101010101" pitchFamily="2" charset="-122"/>
              </a:defRPr>
            </a:lvl1pPr>
          </a:lstStyle>
          <a:p>
            <a:pPr marL="12700">
              <a:lnSpc>
                <a:spcPct val="100000"/>
              </a:lnSpc>
              <a:spcBef>
                <a:spcPts val="100"/>
              </a:spcBef>
            </a:pPr>
            <a:r>
              <a:rPr sz="3600" b="0" dirty="0">
                <a:solidFill>
                  <a:srgbClr val="000000"/>
                </a:solidFill>
                <a:latin typeface="宋体" panose="02010600030101010101" pitchFamily="2" charset="-122"/>
                <a:cs typeface="宋体" panose="02010600030101010101" pitchFamily="2" charset="-122"/>
              </a:rPr>
              <a:t>四、指标审核注意事项</a:t>
            </a:r>
            <a:endParaRPr sz="3600">
              <a:latin typeface="宋体" panose="02010600030101010101" pitchFamily="2" charset="-122"/>
              <a:cs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371600" y="878840"/>
            <a:ext cx="6150610" cy="370840"/>
          </a:xfrm>
        </p:spPr>
        <p:txBody>
          <a:bodyPr>
            <a:noAutofit/>
          </a:bodyPr>
          <a:p>
            <a:r>
              <a:rPr lang="en-US" altLang="zh-CN" sz="2000">
                <a:solidFill>
                  <a:srgbClr val="C00000"/>
                </a:solidFill>
              </a:rPr>
              <a:t>8</a:t>
            </a:r>
            <a:r>
              <a:rPr lang="zh-CN" altLang="en-US" sz="2000">
                <a:solidFill>
                  <a:srgbClr val="C00000"/>
                </a:solidFill>
              </a:rPr>
              <a:t>、错警因示例</a:t>
            </a:r>
            <a:endParaRPr lang="zh-CN" altLang="en-US" sz="2000">
              <a:solidFill>
                <a:srgbClr val="C00000"/>
              </a:solidFill>
            </a:endParaRPr>
          </a:p>
        </p:txBody>
      </p:sp>
      <p:sp>
        <p:nvSpPr>
          <p:cNvPr id="3" name="副标题 2"/>
          <p:cNvSpPr>
            <a:spLocks noGrp="1"/>
          </p:cNvSpPr>
          <p:nvPr>
            <p:ph type="subTitle" idx="4"/>
          </p:nvPr>
        </p:nvSpPr>
        <p:spPr>
          <a:xfrm>
            <a:off x="1371600" y="1249680"/>
            <a:ext cx="8706485" cy="4921885"/>
          </a:xfrm>
        </p:spPr>
        <p:txBody>
          <a:bodyPr>
            <a:noAutofit/>
          </a:bodyPr>
          <a:p>
            <a:pPr>
              <a:lnSpc>
                <a:spcPct val="150000"/>
              </a:lnSpc>
            </a:pPr>
            <a:r>
              <a:rPr lang="zh-CN" altLang="en-US" dirty="0" smtClean="0">
                <a:sym typeface="+mn-ea"/>
              </a:rPr>
              <a:t>（</a:t>
            </a:r>
            <a:r>
              <a:rPr lang="en-US" altLang="zh-CN" dirty="0" smtClean="0">
                <a:sym typeface="+mn-ea"/>
              </a:rPr>
              <a:t>5</a:t>
            </a:r>
            <a:r>
              <a:rPr lang="zh-CN" altLang="en-US" dirty="0" smtClean="0">
                <a:sym typeface="+mn-ea"/>
              </a:rPr>
              <a:t>）警告：“平衡关系”中，“研究开发费用情况中”的其他费用</a:t>
            </a:r>
            <a:r>
              <a:rPr lang="en-US" altLang="zh-CN" dirty="0" smtClean="0">
                <a:sym typeface="+mn-ea"/>
              </a:rPr>
              <a:t>(qj23_5)</a:t>
            </a:r>
            <a:r>
              <a:rPr lang="zh-CN" altLang="en-US" dirty="0" smtClean="0">
                <a:sym typeface="+mn-ea"/>
              </a:rPr>
              <a:t>一般不应该超过“研究开发费用合计（</a:t>
            </a:r>
            <a:r>
              <a:rPr lang="en-US" altLang="zh-CN" dirty="0" smtClean="0">
                <a:sym typeface="+mn-ea"/>
              </a:rPr>
              <a:t>qj20</a:t>
            </a:r>
            <a:r>
              <a:rPr lang="zh-CN" altLang="en-US" dirty="0" smtClean="0">
                <a:sym typeface="+mn-ea"/>
              </a:rPr>
              <a:t>）”的</a:t>
            </a:r>
            <a:r>
              <a:rPr lang="en-US" altLang="zh-CN" dirty="0" smtClean="0">
                <a:sym typeface="+mn-ea"/>
              </a:rPr>
              <a:t>10%</a:t>
            </a:r>
            <a:r>
              <a:rPr lang="zh-CN" altLang="en-US" dirty="0" smtClean="0">
                <a:sym typeface="+mn-ea"/>
              </a:rPr>
              <a:t>，特殊情况请予以说明。</a:t>
            </a:r>
            <a:endParaRPr lang="zh-CN" altLang="en-US" dirty="0" smtClean="0">
              <a:sym typeface="+mn-ea"/>
            </a:endParaRPr>
          </a:p>
          <a:p>
            <a:pPr>
              <a:lnSpc>
                <a:spcPct val="150000"/>
              </a:lnSpc>
            </a:pPr>
            <a:r>
              <a:rPr lang="zh-CN" altLang="en-US" dirty="0" smtClean="0">
                <a:sym typeface="+mn-ea"/>
              </a:rPr>
              <a:t>可能产生原因：没有弄清楚其他费用的定义，误将不属于其他费用的部分放入了其他费用 。</a:t>
            </a:r>
            <a:r>
              <a:rPr lang="zh-CN" altLang="en-US" dirty="0" smtClean="0">
                <a:sym typeface="+mn-ea"/>
              </a:rPr>
              <a:t>研究开发费用合计中其他费用  包括技术图书资料费、资料翻译费、专家咨询费、高新科技研发保险费，研发成果的检索、论证、评审、鉴定、验收费用，知识产权的申请费、注册费、代理费，会议费、差旅费、通讯费等。</a:t>
            </a:r>
            <a:endParaRPr lang="zh-CN" altLang="en-US" dirty="0" smtClean="0">
              <a:sym typeface="+mn-ea"/>
            </a:endParaRPr>
          </a:p>
          <a:p>
            <a:pPr>
              <a:lnSpc>
                <a:spcPct val="150000"/>
              </a:lnSpc>
            </a:pPr>
            <a:endParaRPr lang="en-US" altLang="zh-CN" dirty="0" smtClean="0">
              <a:sym typeface="+mn-ea"/>
            </a:endParaRPr>
          </a:p>
          <a:p>
            <a:pPr>
              <a:lnSpc>
                <a:spcPct val="150000"/>
              </a:lnSpc>
            </a:pPr>
            <a:r>
              <a:rPr lang="zh-CN" altLang="en-US" dirty="0" smtClean="0">
                <a:sym typeface="+mn-ea"/>
              </a:rPr>
              <a:t>应对策略：根据定义重新核对费用划分，如确实如此，有的企业可能因为调研差旅费用较多所致，请说明详细原因。</a:t>
            </a:r>
            <a:endParaRPr lang="en-US" altLang="zh-CN" dirty="0" smtClean="0">
              <a:sym typeface="+mn-ea"/>
            </a:endParaRPr>
          </a:p>
          <a:p>
            <a:pPr>
              <a:lnSpc>
                <a:spcPct val="150000"/>
              </a:lnSpc>
            </a:pPr>
            <a:endParaRPr lang="zh-CN" altLang="en-US" dirty="0"/>
          </a:p>
          <a:p>
            <a:endParaRPr lang="zh-CN" altLang="en-US"/>
          </a:p>
        </p:txBody>
      </p:sp>
      <p:sp>
        <p:nvSpPr>
          <p:cNvPr id="4" name="object 4"/>
          <p:cNvSpPr txBox="1">
            <a:spLocks noGrp="1"/>
          </p:cNvSpPr>
          <p:nvPr/>
        </p:nvSpPr>
        <p:spPr>
          <a:xfrm>
            <a:off x="686117" y="305117"/>
            <a:ext cx="4597400" cy="574040"/>
          </a:xfrm>
          <a:prstGeom prst="rect">
            <a:avLst/>
          </a:prstGeom>
        </p:spPr>
        <p:txBody>
          <a:bodyPr vert="horz" wrap="square" lIns="0" tIns="12700" rIns="0" bIns="0" rtlCol="0">
            <a:spAutoFit/>
          </a:bodyPr>
          <a:lstStyle>
            <a:lvl1pPr>
              <a:defRPr sz="3200" b="1" i="0">
                <a:solidFill>
                  <a:srgbClr val="252525"/>
                </a:solidFill>
                <a:latin typeface="宋体" panose="02010600030101010101" pitchFamily="2" charset="-122"/>
                <a:ea typeface="+mj-ea"/>
                <a:cs typeface="宋体" panose="02010600030101010101" pitchFamily="2" charset="-122"/>
              </a:defRPr>
            </a:lvl1pPr>
          </a:lstStyle>
          <a:p>
            <a:pPr marL="12700">
              <a:lnSpc>
                <a:spcPct val="100000"/>
              </a:lnSpc>
              <a:spcBef>
                <a:spcPts val="100"/>
              </a:spcBef>
            </a:pPr>
            <a:r>
              <a:rPr sz="3600" b="0" dirty="0">
                <a:solidFill>
                  <a:srgbClr val="000000"/>
                </a:solidFill>
                <a:latin typeface="宋体" panose="02010600030101010101" pitchFamily="2" charset="-122"/>
                <a:cs typeface="宋体" panose="02010600030101010101" pitchFamily="2" charset="-122"/>
              </a:rPr>
              <a:t>四、指标审核注意事项</a:t>
            </a:r>
            <a:endParaRPr sz="3600">
              <a:latin typeface="宋体" panose="02010600030101010101" pitchFamily="2" charset="-122"/>
              <a:cs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371600" y="878840"/>
            <a:ext cx="6150610" cy="370840"/>
          </a:xfrm>
        </p:spPr>
        <p:txBody>
          <a:bodyPr>
            <a:noAutofit/>
          </a:bodyPr>
          <a:p>
            <a:r>
              <a:rPr lang="en-US" altLang="zh-CN" sz="2000">
                <a:solidFill>
                  <a:srgbClr val="C00000"/>
                </a:solidFill>
              </a:rPr>
              <a:t>8</a:t>
            </a:r>
            <a:r>
              <a:rPr lang="zh-CN" altLang="en-US" sz="2000">
                <a:solidFill>
                  <a:srgbClr val="C00000"/>
                </a:solidFill>
              </a:rPr>
              <a:t>、错警因示例</a:t>
            </a:r>
            <a:endParaRPr lang="zh-CN" altLang="en-US" sz="2000">
              <a:solidFill>
                <a:srgbClr val="C00000"/>
              </a:solidFill>
            </a:endParaRPr>
          </a:p>
        </p:txBody>
      </p:sp>
      <p:sp>
        <p:nvSpPr>
          <p:cNvPr id="3" name="副标题 2"/>
          <p:cNvSpPr>
            <a:spLocks noGrp="1"/>
          </p:cNvSpPr>
          <p:nvPr>
            <p:ph type="subTitle" idx="4"/>
          </p:nvPr>
        </p:nvSpPr>
        <p:spPr>
          <a:xfrm>
            <a:off x="1371600" y="1249680"/>
            <a:ext cx="8706485" cy="4921885"/>
          </a:xfrm>
        </p:spPr>
        <p:txBody>
          <a:bodyPr>
            <a:noAutofit/>
          </a:bodyPr>
          <a:p>
            <a:pPr>
              <a:lnSpc>
                <a:spcPct val="150000"/>
              </a:lnSpc>
            </a:pPr>
            <a:r>
              <a:rPr lang="zh-CN" altLang="en-US" dirty="0" smtClean="0">
                <a:sym typeface="+mn-ea"/>
              </a:rPr>
              <a:t>（</a:t>
            </a:r>
            <a:r>
              <a:rPr lang="en-US" altLang="zh-CN" dirty="0" smtClean="0">
                <a:sym typeface="+mn-ea"/>
              </a:rPr>
              <a:t>5</a:t>
            </a:r>
            <a:r>
              <a:rPr lang="zh-CN" altLang="en-US" dirty="0" smtClean="0">
                <a:sym typeface="+mn-ea"/>
              </a:rPr>
              <a:t>）警告：“平衡关系”中，“研究开发费用情况中”的其他费用</a:t>
            </a:r>
            <a:r>
              <a:rPr lang="en-US" altLang="zh-CN" dirty="0" smtClean="0">
                <a:sym typeface="+mn-ea"/>
              </a:rPr>
              <a:t>(qj23_5)</a:t>
            </a:r>
            <a:r>
              <a:rPr lang="zh-CN" altLang="en-US" dirty="0" smtClean="0">
                <a:sym typeface="+mn-ea"/>
              </a:rPr>
              <a:t>一般不应该超过“研究开发费用合计（</a:t>
            </a:r>
            <a:r>
              <a:rPr lang="en-US" altLang="zh-CN" dirty="0" smtClean="0">
                <a:sym typeface="+mn-ea"/>
              </a:rPr>
              <a:t>qj20</a:t>
            </a:r>
            <a:r>
              <a:rPr lang="zh-CN" altLang="en-US" dirty="0" smtClean="0">
                <a:sym typeface="+mn-ea"/>
              </a:rPr>
              <a:t>）”的</a:t>
            </a:r>
            <a:r>
              <a:rPr lang="en-US" altLang="zh-CN" dirty="0" smtClean="0">
                <a:sym typeface="+mn-ea"/>
              </a:rPr>
              <a:t>10%</a:t>
            </a:r>
            <a:r>
              <a:rPr lang="zh-CN" altLang="en-US" dirty="0" smtClean="0">
                <a:sym typeface="+mn-ea"/>
              </a:rPr>
              <a:t>，特殊情况请予以说明。</a:t>
            </a:r>
            <a:endParaRPr lang="zh-CN" altLang="en-US" dirty="0" smtClean="0">
              <a:sym typeface="+mn-ea"/>
            </a:endParaRPr>
          </a:p>
          <a:p>
            <a:pPr>
              <a:lnSpc>
                <a:spcPct val="150000"/>
              </a:lnSpc>
            </a:pPr>
            <a:r>
              <a:rPr lang="zh-CN" altLang="en-US" dirty="0" smtClean="0">
                <a:sym typeface="+mn-ea"/>
              </a:rPr>
              <a:t>可能产生原因：没有弄清楚其他费用的定义，误将不属于其他费用的部分放入了其他费用 。</a:t>
            </a:r>
            <a:r>
              <a:rPr lang="zh-CN" altLang="en-US" dirty="0" smtClean="0">
                <a:sym typeface="+mn-ea"/>
              </a:rPr>
              <a:t>研究开发费用合计中其他费用  包括技术图书资料费、资料翻译费、专家咨询费、高新科技研发保险费，研发成果的检索、论证、评审、鉴定、验收费用，知识产权的申请费、注册费、代理费，会议费、差旅费、通讯费等。</a:t>
            </a:r>
            <a:endParaRPr lang="zh-CN" altLang="en-US" dirty="0" smtClean="0">
              <a:sym typeface="+mn-ea"/>
            </a:endParaRPr>
          </a:p>
          <a:p>
            <a:pPr>
              <a:lnSpc>
                <a:spcPct val="150000"/>
              </a:lnSpc>
            </a:pPr>
            <a:endParaRPr lang="en-US" altLang="zh-CN" dirty="0" smtClean="0">
              <a:sym typeface="+mn-ea"/>
            </a:endParaRPr>
          </a:p>
          <a:p>
            <a:pPr>
              <a:lnSpc>
                <a:spcPct val="150000"/>
              </a:lnSpc>
            </a:pPr>
            <a:r>
              <a:rPr lang="zh-CN" altLang="en-US" dirty="0" smtClean="0">
                <a:sym typeface="+mn-ea"/>
              </a:rPr>
              <a:t>应对策略：根据定义重新核对费用划分，如确实如此，有的企业可能因为调研差旅费用较多所致，请说明详细原因。</a:t>
            </a:r>
            <a:endParaRPr lang="en-US" altLang="zh-CN" dirty="0" smtClean="0">
              <a:sym typeface="+mn-ea"/>
            </a:endParaRPr>
          </a:p>
          <a:p>
            <a:pPr>
              <a:lnSpc>
                <a:spcPct val="150000"/>
              </a:lnSpc>
            </a:pPr>
            <a:endParaRPr lang="zh-CN" altLang="en-US" dirty="0"/>
          </a:p>
          <a:p>
            <a:endParaRPr lang="zh-CN" altLang="en-US"/>
          </a:p>
        </p:txBody>
      </p:sp>
      <p:sp>
        <p:nvSpPr>
          <p:cNvPr id="4" name="object 4"/>
          <p:cNvSpPr txBox="1">
            <a:spLocks noGrp="1"/>
          </p:cNvSpPr>
          <p:nvPr/>
        </p:nvSpPr>
        <p:spPr>
          <a:xfrm>
            <a:off x="686117" y="305117"/>
            <a:ext cx="4597400" cy="574040"/>
          </a:xfrm>
          <a:prstGeom prst="rect">
            <a:avLst/>
          </a:prstGeom>
        </p:spPr>
        <p:txBody>
          <a:bodyPr vert="horz" wrap="square" lIns="0" tIns="12700" rIns="0" bIns="0" rtlCol="0">
            <a:spAutoFit/>
          </a:bodyPr>
          <a:lstStyle>
            <a:lvl1pPr>
              <a:defRPr sz="3200" b="1" i="0">
                <a:solidFill>
                  <a:srgbClr val="252525"/>
                </a:solidFill>
                <a:latin typeface="宋体" panose="02010600030101010101" pitchFamily="2" charset="-122"/>
                <a:ea typeface="+mj-ea"/>
                <a:cs typeface="宋体" panose="02010600030101010101" pitchFamily="2" charset="-122"/>
              </a:defRPr>
            </a:lvl1pPr>
          </a:lstStyle>
          <a:p>
            <a:pPr marL="12700">
              <a:lnSpc>
                <a:spcPct val="100000"/>
              </a:lnSpc>
              <a:spcBef>
                <a:spcPts val="100"/>
              </a:spcBef>
            </a:pPr>
            <a:r>
              <a:rPr sz="3600" b="0" dirty="0">
                <a:solidFill>
                  <a:srgbClr val="000000"/>
                </a:solidFill>
                <a:latin typeface="宋体" panose="02010600030101010101" pitchFamily="2" charset="-122"/>
                <a:cs typeface="宋体" panose="02010600030101010101" pitchFamily="2" charset="-122"/>
              </a:rPr>
              <a:t>四、指标审核注意事项</a:t>
            </a:r>
            <a:endParaRPr sz="3600">
              <a:latin typeface="宋体" panose="02010600030101010101" pitchFamily="2" charset="-122"/>
              <a:cs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371600" y="878840"/>
            <a:ext cx="6150610" cy="370840"/>
          </a:xfrm>
        </p:spPr>
        <p:txBody>
          <a:bodyPr>
            <a:noAutofit/>
          </a:bodyPr>
          <a:p>
            <a:r>
              <a:rPr lang="en-US" altLang="zh-CN" sz="2000">
                <a:solidFill>
                  <a:srgbClr val="C00000"/>
                </a:solidFill>
              </a:rPr>
              <a:t>8</a:t>
            </a:r>
            <a:r>
              <a:rPr lang="zh-CN" altLang="en-US" sz="2000">
                <a:solidFill>
                  <a:srgbClr val="C00000"/>
                </a:solidFill>
              </a:rPr>
              <a:t>、错警因示例</a:t>
            </a:r>
            <a:endParaRPr lang="zh-CN" altLang="en-US" sz="2000">
              <a:solidFill>
                <a:srgbClr val="C00000"/>
              </a:solidFill>
            </a:endParaRPr>
          </a:p>
        </p:txBody>
      </p:sp>
      <p:sp>
        <p:nvSpPr>
          <p:cNvPr id="3" name="副标题 2"/>
          <p:cNvSpPr>
            <a:spLocks noGrp="1"/>
          </p:cNvSpPr>
          <p:nvPr>
            <p:ph type="subTitle" idx="4"/>
          </p:nvPr>
        </p:nvSpPr>
        <p:spPr>
          <a:xfrm>
            <a:off x="1371600" y="1249680"/>
            <a:ext cx="8706485" cy="4921885"/>
          </a:xfrm>
        </p:spPr>
        <p:txBody>
          <a:bodyPr>
            <a:noAutofit/>
          </a:bodyPr>
          <a:p>
            <a:r>
              <a:rPr lang="zh-CN" altLang="en-US" dirty="0" smtClean="0">
                <a:latin typeface="仿宋" panose="02010609060101010101" pitchFamily="49" charset="-122"/>
                <a:ea typeface="仿宋" panose="02010609060101010101" pitchFamily="49" charset="-122"/>
                <a:sym typeface="+mn-ea"/>
              </a:rPr>
              <a:t>（</a:t>
            </a:r>
            <a:r>
              <a:rPr lang="en-US" altLang="zh-CN" dirty="0" smtClean="0">
                <a:latin typeface="仿宋" panose="02010609060101010101" pitchFamily="49" charset="-122"/>
                <a:ea typeface="仿宋" panose="02010609060101010101" pitchFamily="49" charset="-122"/>
                <a:sym typeface="+mn-ea"/>
              </a:rPr>
              <a:t>6</a:t>
            </a:r>
            <a:r>
              <a:rPr lang="zh-CN" altLang="en-US" dirty="0" smtClean="0">
                <a:latin typeface="仿宋" panose="02010609060101010101" pitchFamily="49" charset="-122"/>
                <a:ea typeface="仿宋" panose="02010609060101010101" pitchFamily="49" charset="-122"/>
                <a:sym typeface="+mn-ea"/>
              </a:rPr>
              <a:t>）</a:t>
            </a:r>
            <a:r>
              <a:rPr lang="zh-CN" altLang="en-US" dirty="0" smtClean="0">
                <a:sym typeface="+mn-ea"/>
              </a:rPr>
              <a:t>警告：一般情况下，研究开发活动全时人员</a:t>
            </a:r>
            <a:r>
              <a:rPr lang="en-US" altLang="zh-CN" dirty="0" smtClean="0">
                <a:sym typeface="+mn-ea"/>
              </a:rPr>
              <a:t>(QJ09_1)</a:t>
            </a:r>
            <a:r>
              <a:rPr lang="zh-CN" altLang="en-US" dirty="0" smtClean="0">
                <a:sym typeface="+mn-ea"/>
              </a:rPr>
              <a:t>应</a:t>
            </a:r>
            <a:r>
              <a:rPr lang="en-US" altLang="zh-CN" dirty="0" smtClean="0">
                <a:sym typeface="+mn-ea"/>
              </a:rPr>
              <a:t>&lt;=</a:t>
            </a:r>
            <a:r>
              <a:rPr lang="zh-CN" altLang="en-US" dirty="0" smtClean="0">
                <a:sym typeface="+mn-ea"/>
              </a:rPr>
              <a:t>研究开发活动人员</a:t>
            </a:r>
            <a:r>
              <a:rPr lang="en-US" altLang="zh-CN" dirty="0" smtClean="0">
                <a:sym typeface="+mn-ea"/>
              </a:rPr>
              <a:t>(QJ09)</a:t>
            </a:r>
            <a:r>
              <a:rPr lang="zh-CN" altLang="en-US" dirty="0" smtClean="0">
                <a:sym typeface="+mn-ea"/>
              </a:rPr>
              <a:t>的</a:t>
            </a:r>
            <a:r>
              <a:rPr lang="en-US" altLang="zh-CN" dirty="0" smtClean="0">
                <a:sym typeface="+mn-ea"/>
              </a:rPr>
              <a:t>70%</a:t>
            </a:r>
            <a:r>
              <a:rPr lang="zh-CN" altLang="en-US" dirty="0" smtClean="0">
                <a:sym typeface="+mn-ea"/>
              </a:rPr>
              <a:t>！如果确有超过请予以说明！</a:t>
            </a:r>
            <a:endParaRPr lang="zh-CN" altLang="en-US" dirty="0" smtClean="0">
              <a:sym typeface="+mn-ea"/>
            </a:endParaRPr>
          </a:p>
          <a:p>
            <a:endParaRPr lang="en-US" altLang="zh-CN" dirty="0" smtClean="0">
              <a:sym typeface="+mn-ea"/>
            </a:endParaRPr>
          </a:p>
          <a:p>
            <a:r>
              <a:rPr lang="zh-CN" altLang="en-US" dirty="0" smtClean="0">
                <a:sym typeface="+mn-ea"/>
              </a:rPr>
              <a:t>可能产生原因：企业研发工作全部由专职人员负责。</a:t>
            </a:r>
            <a:endParaRPr lang="zh-CN" altLang="en-US" dirty="0" smtClean="0">
              <a:sym typeface="+mn-ea"/>
            </a:endParaRPr>
          </a:p>
          <a:p>
            <a:endParaRPr lang="en-US" altLang="zh-CN" dirty="0" smtClean="0">
              <a:sym typeface="+mn-ea"/>
            </a:endParaRPr>
          </a:p>
          <a:p>
            <a:r>
              <a:rPr lang="zh-CN" altLang="en-US" dirty="0" smtClean="0">
                <a:sym typeface="+mn-ea"/>
              </a:rPr>
              <a:t>解释示例：企业设立专职研发机构，由全职研发人员从事研究开发活动，非全时科技人员较少。</a:t>
            </a:r>
            <a:endParaRPr lang="en-US" altLang="zh-CN" dirty="0" smtClean="0">
              <a:sym typeface="+mn-ea"/>
            </a:endParaRPr>
          </a:p>
          <a:p>
            <a:endParaRPr lang="zh-CN" altLang="en-US"/>
          </a:p>
        </p:txBody>
      </p:sp>
      <p:sp>
        <p:nvSpPr>
          <p:cNvPr id="4" name="object 4"/>
          <p:cNvSpPr txBox="1">
            <a:spLocks noGrp="1"/>
          </p:cNvSpPr>
          <p:nvPr/>
        </p:nvSpPr>
        <p:spPr>
          <a:xfrm>
            <a:off x="686117" y="305117"/>
            <a:ext cx="4597400" cy="574040"/>
          </a:xfrm>
          <a:prstGeom prst="rect">
            <a:avLst/>
          </a:prstGeom>
        </p:spPr>
        <p:txBody>
          <a:bodyPr vert="horz" wrap="square" lIns="0" tIns="12700" rIns="0" bIns="0" rtlCol="0">
            <a:spAutoFit/>
          </a:bodyPr>
          <a:lstStyle>
            <a:lvl1pPr>
              <a:defRPr sz="3200" b="1" i="0">
                <a:solidFill>
                  <a:srgbClr val="252525"/>
                </a:solidFill>
                <a:latin typeface="宋体" panose="02010600030101010101" pitchFamily="2" charset="-122"/>
                <a:ea typeface="+mj-ea"/>
                <a:cs typeface="宋体" panose="02010600030101010101" pitchFamily="2" charset="-122"/>
              </a:defRPr>
            </a:lvl1pPr>
          </a:lstStyle>
          <a:p>
            <a:pPr marL="12700">
              <a:lnSpc>
                <a:spcPct val="100000"/>
              </a:lnSpc>
              <a:spcBef>
                <a:spcPts val="100"/>
              </a:spcBef>
            </a:pPr>
            <a:r>
              <a:rPr sz="3600" b="0" dirty="0">
                <a:solidFill>
                  <a:srgbClr val="000000"/>
                </a:solidFill>
                <a:latin typeface="宋体" panose="02010600030101010101" pitchFamily="2" charset="-122"/>
                <a:cs typeface="宋体" panose="02010600030101010101" pitchFamily="2" charset="-122"/>
              </a:rPr>
              <a:t>四、指标审核注意事项</a:t>
            </a:r>
            <a:endParaRPr sz="3600">
              <a:latin typeface="宋体" panose="02010600030101010101" pitchFamily="2" charset="-122"/>
              <a:cs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5220" y="2303779"/>
            <a:ext cx="7012940" cy="756920"/>
          </a:xfrm>
          <a:prstGeom prst="rect">
            <a:avLst/>
          </a:prstGeom>
        </p:spPr>
        <p:txBody>
          <a:bodyPr vert="horz" wrap="square" lIns="0" tIns="12700" rIns="0" bIns="0" rtlCol="0">
            <a:spAutoFit/>
          </a:bodyPr>
          <a:lstStyle/>
          <a:p>
            <a:pPr marL="12700">
              <a:lnSpc>
                <a:spcPct val="100000"/>
              </a:lnSpc>
              <a:spcBef>
                <a:spcPts val="100"/>
              </a:spcBef>
            </a:pPr>
            <a:r>
              <a:rPr sz="4800" dirty="0">
                <a:solidFill>
                  <a:srgbClr val="000000"/>
                </a:solidFill>
              </a:rPr>
              <a:t>五、系统简介及操作说明</a:t>
            </a:r>
            <a:r>
              <a:rPr sz="4000" spc="-20" dirty="0">
                <a:solidFill>
                  <a:srgbClr val="000000"/>
                </a:solidFill>
              </a:rPr>
              <a:t> </a:t>
            </a:r>
            <a:endParaRPr sz="4000"/>
          </a:p>
        </p:txBody>
      </p:sp>
      <p:sp>
        <p:nvSpPr>
          <p:cNvPr id="3" name="object 3"/>
          <p:cNvSpPr/>
          <p:nvPr/>
        </p:nvSpPr>
        <p:spPr>
          <a:xfrm>
            <a:off x="180596" y="0"/>
            <a:ext cx="1203195" cy="137922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2125" y="2550794"/>
            <a:ext cx="7887334" cy="690245"/>
          </a:xfrm>
          <a:prstGeom prst="rect">
            <a:avLst/>
          </a:prstGeom>
        </p:spPr>
        <p:txBody>
          <a:bodyPr vert="horz" wrap="square" lIns="0" tIns="13335" rIns="0" bIns="0" rtlCol="0">
            <a:spAutoFit/>
          </a:bodyPr>
          <a:lstStyle/>
          <a:p>
            <a:pPr marL="12700">
              <a:lnSpc>
                <a:spcPct val="100000"/>
              </a:lnSpc>
              <a:spcBef>
                <a:spcPts val="105"/>
              </a:spcBef>
            </a:pPr>
            <a:r>
              <a:rPr sz="4400" dirty="0"/>
              <a:t>一、202</a:t>
            </a:r>
            <a:r>
              <a:rPr lang="en-US" sz="4400" dirty="0"/>
              <a:t>1</a:t>
            </a:r>
            <a:r>
              <a:rPr sz="4400" dirty="0"/>
              <a:t>年度火炬统计工作情</a:t>
            </a:r>
            <a:r>
              <a:rPr sz="4400" spc="-15" dirty="0"/>
              <a:t>况</a:t>
            </a:r>
            <a:endParaRPr sz="4400"/>
          </a:p>
        </p:txBody>
      </p:sp>
      <p:sp>
        <p:nvSpPr>
          <p:cNvPr id="3" name="object 3"/>
          <p:cNvSpPr/>
          <p:nvPr/>
        </p:nvSpPr>
        <p:spPr>
          <a:xfrm>
            <a:off x="180596" y="0"/>
            <a:ext cx="1203195" cy="137922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395" y="210184"/>
            <a:ext cx="7468234"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000000"/>
                </a:solidFill>
                <a:latin typeface="宋体" panose="02010600030101010101" pitchFamily="2" charset="-122"/>
                <a:cs typeface="宋体" panose="02010600030101010101" pitchFamily="2" charset="-122"/>
              </a:rPr>
              <a:t>五、系统简介及操作说明—</a:t>
            </a:r>
            <a:r>
              <a:rPr sz="3600" b="0" dirty="0">
                <a:solidFill>
                  <a:srgbClr val="FF0000"/>
                </a:solidFill>
                <a:latin typeface="宋体" panose="02010600030101010101" pitchFamily="2" charset="-122"/>
                <a:cs typeface="宋体" panose="02010600030101010101" pitchFamily="2" charset="-122"/>
              </a:rPr>
              <a:t>调查单位</a:t>
            </a:r>
            <a:r>
              <a:rPr sz="2000" b="0" dirty="0">
                <a:solidFill>
                  <a:srgbClr val="FF0000"/>
                </a:solidFill>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3" name="object 3"/>
          <p:cNvSpPr/>
          <p:nvPr/>
        </p:nvSpPr>
        <p:spPr>
          <a:xfrm>
            <a:off x="4122420" y="1479803"/>
            <a:ext cx="3715512" cy="409194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9769" y="0"/>
            <a:ext cx="2732405" cy="2799080"/>
          </a:xfrm>
          <a:custGeom>
            <a:avLst/>
            <a:gdLst/>
            <a:ahLst/>
            <a:cxnLst/>
            <a:rect l="l" t="t" r="r" b="b"/>
            <a:pathLst>
              <a:path w="2732404" h="2799080">
                <a:moveTo>
                  <a:pt x="2691742" y="2798787"/>
                </a:moveTo>
                <a:lnTo>
                  <a:pt x="2644816" y="2786099"/>
                </a:lnTo>
                <a:lnTo>
                  <a:pt x="2597788" y="2772031"/>
                </a:lnTo>
                <a:lnTo>
                  <a:pt x="2550708" y="2756653"/>
                </a:lnTo>
                <a:lnTo>
                  <a:pt x="2503625" y="2740040"/>
                </a:lnTo>
                <a:lnTo>
                  <a:pt x="2456591" y="2722264"/>
                </a:lnTo>
                <a:lnTo>
                  <a:pt x="2409655" y="2703396"/>
                </a:lnTo>
                <a:lnTo>
                  <a:pt x="2362869" y="2683510"/>
                </a:lnTo>
                <a:lnTo>
                  <a:pt x="2316280" y="2662678"/>
                </a:lnTo>
                <a:lnTo>
                  <a:pt x="2269942" y="2640973"/>
                </a:lnTo>
                <a:lnTo>
                  <a:pt x="2223902" y="2618467"/>
                </a:lnTo>
                <a:lnTo>
                  <a:pt x="2178212" y="2595233"/>
                </a:lnTo>
                <a:lnTo>
                  <a:pt x="2132921" y="2571343"/>
                </a:lnTo>
                <a:lnTo>
                  <a:pt x="2088080" y="2546869"/>
                </a:lnTo>
                <a:lnTo>
                  <a:pt x="2043740" y="2521885"/>
                </a:lnTo>
                <a:lnTo>
                  <a:pt x="1999950" y="2496462"/>
                </a:lnTo>
                <a:lnTo>
                  <a:pt x="1956760" y="2470673"/>
                </a:lnTo>
                <a:lnTo>
                  <a:pt x="1914221" y="2444591"/>
                </a:lnTo>
                <a:lnTo>
                  <a:pt x="1872383" y="2418288"/>
                </a:lnTo>
                <a:lnTo>
                  <a:pt x="1831296" y="2391837"/>
                </a:lnTo>
                <a:lnTo>
                  <a:pt x="1791010" y="2365310"/>
                </a:lnTo>
                <a:lnTo>
                  <a:pt x="1751576" y="2338780"/>
                </a:lnTo>
                <a:lnTo>
                  <a:pt x="1713043" y="2312319"/>
                </a:lnTo>
                <a:lnTo>
                  <a:pt x="1633389" y="2256336"/>
                </a:lnTo>
                <a:lnTo>
                  <a:pt x="1592143" y="2226051"/>
                </a:lnTo>
                <a:lnTo>
                  <a:pt x="1551701" y="2195146"/>
                </a:lnTo>
                <a:lnTo>
                  <a:pt x="1512042" y="2163619"/>
                </a:lnTo>
                <a:lnTo>
                  <a:pt x="1473140" y="2131470"/>
                </a:lnTo>
                <a:lnTo>
                  <a:pt x="1434974" y="2098697"/>
                </a:lnTo>
                <a:lnTo>
                  <a:pt x="1397520" y="2065302"/>
                </a:lnTo>
                <a:lnTo>
                  <a:pt x="1360756" y="2031282"/>
                </a:lnTo>
                <a:lnTo>
                  <a:pt x="1324656" y="1996637"/>
                </a:lnTo>
                <a:lnTo>
                  <a:pt x="1289200" y="1961366"/>
                </a:lnTo>
                <a:lnTo>
                  <a:pt x="1254363" y="1925469"/>
                </a:lnTo>
                <a:lnTo>
                  <a:pt x="1220122" y="1888946"/>
                </a:lnTo>
                <a:lnTo>
                  <a:pt x="1186454" y="1851795"/>
                </a:lnTo>
                <a:lnTo>
                  <a:pt x="1153337" y="1814016"/>
                </a:lnTo>
                <a:lnTo>
                  <a:pt x="1120746" y="1775608"/>
                </a:lnTo>
                <a:lnTo>
                  <a:pt x="1088659" y="1736571"/>
                </a:lnTo>
                <a:lnTo>
                  <a:pt x="1057052" y="1696904"/>
                </a:lnTo>
                <a:lnTo>
                  <a:pt x="1025903" y="1656606"/>
                </a:lnTo>
                <a:lnTo>
                  <a:pt x="995188" y="1615677"/>
                </a:lnTo>
                <a:lnTo>
                  <a:pt x="964884" y="1574116"/>
                </a:lnTo>
                <a:lnTo>
                  <a:pt x="934968" y="1531923"/>
                </a:lnTo>
                <a:lnTo>
                  <a:pt x="905416" y="1489096"/>
                </a:lnTo>
                <a:lnTo>
                  <a:pt x="876207" y="1445635"/>
                </a:lnTo>
                <a:lnTo>
                  <a:pt x="847315" y="1401540"/>
                </a:lnTo>
                <a:lnTo>
                  <a:pt x="818719" y="1356809"/>
                </a:lnTo>
                <a:lnTo>
                  <a:pt x="790395" y="1311443"/>
                </a:lnTo>
                <a:lnTo>
                  <a:pt x="762320" y="1265440"/>
                </a:lnTo>
                <a:lnTo>
                  <a:pt x="734558" y="1221000"/>
                </a:lnTo>
                <a:lnTo>
                  <a:pt x="679517" y="1132192"/>
                </a:lnTo>
                <a:lnTo>
                  <a:pt x="625071" y="1043498"/>
                </a:lnTo>
                <a:lnTo>
                  <a:pt x="544392" y="910713"/>
                </a:lnTo>
                <a:lnTo>
                  <a:pt x="464731" y="778300"/>
                </a:lnTo>
                <a:lnTo>
                  <a:pt x="100732" y="167312"/>
                </a:lnTo>
                <a:lnTo>
                  <a:pt x="0" y="0"/>
                </a:lnTo>
                <a:lnTo>
                  <a:pt x="303360" y="0"/>
                </a:lnTo>
                <a:lnTo>
                  <a:pt x="2732230" y="35775"/>
                </a:lnTo>
                <a:lnTo>
                  <a:pt x="2691742" y="2798787"/>
                </a:lnTo>
                <a:close/>
              </a:path>
            </a:pathLst>
          </a:custGeom>
          <a:solidFill>
            <a:srgbClr val="9EC0FF"/>
          </a:solidFill>
        </p:spPr>
        <p:txBody>
          <a:bodyPr wrap="square" lIns="0" tIns="0" rIns="0" bIns="0" rtlCol="0"/>
          <a:lstStyle/>
          <a:p/>
        </p:txBody>
      </p:sp>
      <p:sp>
        <p:nvSpPr>
          <p:cNvPr id="3" name="object 3"/>
          <p:cNvSpPr/>
          <p:nvPr/>
        </p:nvSpPr>
        <p:spPr>
          <a:xfrm>
            <a:off x="10478785" y="3992943"/>
            <a:ext cx="1713230" cy="2865120"/>
          </a:xfrm>
          <a:custGeom>
            <a:avLst/>
            <a:gdLst/>
            <a:ahLst/>
            <a:cxnLst/>
            <a:rect l="l" t="t" r="r" b="b"/>
            <a:pathLst>
              <a:path w="1713229" h="2865120">
                <a:moveTo>
                  <a:pt x="1673102" y="2865056"/>
                </a:moveTo>
                <a:lnTo>
                  <a:pt x="0" y="2865056"/>
                </a:lnTo>
                <a:lnTo>
                  <a:pt x="4210" y="2846634"/>
                </a:lnTo>
                <a:lnTo>
                  <a:pt x="16196" y="2796582"/>
                </a:lnTo>
                <a:lnTo>
                  <a:pt x="28659" y="2746818"/>
                </a:lnTo>
                <a:lnTo>
                  <a:pt x="41595" y="2697339"/>
                </a:lnTo>
                <a:lnTo>
                  <a:pt x="55001" y="2648144"/>
                </a:lnTo>
                <a:lnTo>
                  <a:pt x="68872" y="2599229"/>
                </a:lnTo>
                <a:lnTo>
                  <a:pt x="83205" y="2550594"/>
                </a:lnTo>
                <a:lnTo>
                  <a:pt x="97996" y="2502236"/>
                </a:lnTo>
                <a:lnTo>
                  <a:pt x="113241" y="2454154"/>
                </a:lnTo>
                <a:lnTo>
                  <a:pt x="128936" y="2406345"/>
                </a:lnTo>
                <a:lnTo>
                  <a:pt x="145078" y="2358808"/>
                </a:lnTo>
                <a:lnTo>
                  <a:pt x="161661" y="2311541"/>
                </a:lnTo>
                <a:lnTo>
                  <a:pt x="178684" y="2264541"/>
                </a:lnTo>
                <a:lnTo>
                  <a:pt x="196141" y="2217807"/>
                </a:lnTo>
                <a:lnTo>
                  <a:pt x="214029" y="2171336"/>
                </a:lnTo>
                <a:lnTo>
                  <a:pt x="232344" y="2125128"/>
                </a:lnTo>
                <a:lnTo>
                  <a:pt x="251083" y="2079180"/>
                </a:lnTo>
                <a:lnTo>
                  <a:pt x="270241" y="2033489"/>
                </a:lnTo>
                <a:lnTo>
                  <a:pt x="289814" y="1988055"/>
                </a:lnTo>
                <a:lnTo>
                  <a:pt x="309799" y="1942875"/>
                </a:lnTo>
                <a:lnTo>
                  <a:pt x="330192" y="1897947"/>
                </a:lnTo>
                <a:lnTo>
                  <a:pt x="350989" y="1853269"/>
                </a:lnTo>
                <a:lnTo>
                  <a:pt x="372185" y="1808840"/>
                </a:lnTo>
                <a:lnTo>
                  <a:pt x="393779" y="1764656"/>
                </a:lnTo>
                <a:lnTo>
                  <a:pt x="415764" y="1720718"/>
                </a:lnTo>
                <a:lnTo>
                  <a:pt x="438138" y="1677022"/>
                </a:lnTo>
                <a:lnTo>
                  <a:pt x="460897" y="1633566"/>
                </a:lnTo>
                <a:lnTo>
                  <a:pt x="484037" y="1590349"/>
                </a:lnTo>
                <a:lnTo>
                  <a:pt x="507554" y="1547369"/>
                </a:lnTo>
                <a:lnTo>
                  <a:pt x="531444" y="1504624"/>
                </a:lnTo>
                <a:lnTo>
                  <a:pt x="555704" y="1462111"/>
                </a:lnTo>
                <a:lnTo>
                  <a:pt x="580328" y="1419829"/>
                </a:lnTo>
                <a:lnTo>
                  <a:pt x="605315" y="1377776"/>
                </a:lnTo>
                <a:lnTo>
                  <a:pt x="630659" y="1335951"/>
                </a:lnTo>
                <a:lnTo>
                  <a:pt x="656358" y="1294350"/>
                </a:lnTo>
                <a:lnTo>
                  <a:pt x="682406" y="1252972"/>
                </a:lnTo>
                <a:lnTo>
                  <a:pt x="708801" y="1211816"/>
                </a:lnTo>
                <a:lnTo>
                  <a:pt x="735538" y="1170879"/>
                </a:lnTo>
                <a:lnTo>
                  <a:pt x="762613" y="1130159"/>
                </a:lnTo>
                <a:lnTo>
                  <a:pt x="790023" y="1089654"/>
                </a:lnTo>
                <a:lnTo>
                  <a:pt x="817764" y="1049363"/>
                </a:lnTo>
                <a:lnTo>
                  <a:pt x="845832" y="1009284"/>
                </a:lnTo>
                <a:lnTo>
                  <a:pt x="874224" y="969413"/>
                </a:lnTo>
                <a:lnTo>
                  <a:pt x="902934" y="929751"/>
                </a:lnTo>
                <a:lnTo>
                  <a:pt x="931960" y="890294"/>
                </a:lnTo>
                <a:lnTo>
                  <a:pt x="961298" y="851041"/>
                </a:lnTo>
                <a:lnTo>
                  <a:pt x="990943" y="811990"/>
                </a:lnTo>
                <a:lnTo>
                  <a:pt x="1020892" y="773139"/>
                </a:lnTo>
                <a:lnTo>
                  <a:pt x="1051142" y="734486"/>
                </a:lnTo>
                <a:lnTo>
                  <a:pt x="1081687" y="696028"/>
                </a:lnTo>
                <a:lnTo>
                  <a:pt x="1112525" y="657765"/>
                </a:lnTo>
                <a:lnTo>
                  <a:pt x="1143652" y="619694"/>
                </a:lnTo>
                <a:lnTo>
                  <a:pt x="1175063" y="581813"/>
                </a:lnTo>
                <a:lnTo>
                  <a:pt x="1206755" y="544120"/>
                </a:lnTo>
                <a:lnTo>
                  <a:pt x="1238724" y="506613"/>
                </a:lnTo>
                <a:lnTo>
                  <a:pt x="1270965" y="469291"/>
                </a:lnTo>
                <a:lnTo>
                  <a:pt x="1303477" y="432152"/>
                </a:lnTo>
                <a:lnTo>
                  <a:pt x="1336253" y="395193"/>
                </a:lnTo>
                <a:lnTo>
                  <a:pt x="1369292" y="358412"/>
                </a:lnTo>
                <a:lnTo>
                  <a:pt x="1402588" y="321808"/>
                </a:lnTo>
                <a:lnTo>
                  <a:pt x="1436137" y="285379"/>
                </a:lnTo>
                <a:lnTo>
                  <a:pt x="1469937" y="249122"/>
                </a:lnTo>
                <a:lnTo>
                  <a:pt x="1503983" y="213036"/>
                </a:lnTo>
                <a:lnTo>
                  <a:pt x="1538272" y="177119"/>
                </a:lnTo>
                <a:lnTo>
                  <a:pt x="1572798" y="141369"/>
                </a:lnTo>
                <a:lnTo>
                  <a:pt x="1607560" y="105784"/>
                </a:lnTo>
                <a:lnTo>
                  <a:pt x="1642552" y="70362"/>
                </a:lnTo>
                <a:lnTo>
                  <a:pt x="1677771" y="35101"/>
                </a:lnTo>
                <a:lnTo>
                  <a:pt x="1713214" y="0"/>
                </a:lnTo>
                <a:lnTo>
                  <a:pt x="1673102" y="2865056"/>
                </a:lnTo>
                <a:close/>
              </a:path>
            </a:pathLst>
          </a:custGeom>
          <a:solidFill>
            <a:srgbClr val="6097FF"/>
          </a:solidFill>
        </p:spPr>
        <p:txBody>
          <a:bodyPr wrap="square" lIns="0" tIns="0" rIns="0" bIns="0" rtlCol="0"/>
          <a:lstStyle/>
          <a:p/>
        </p:txBody>
      </p:sp>
      <p:sp>
        <p:nvSpPr>
          <p:cNvPr id="4" name="object 4"/>
          <p:cNvSpPr txBox="1"/>
          <p:nvPr/>
        </p:nvSpPr>
        <p:spPr>
          <a:xfrm>
            <a:off x="1255394" y="1524635"/>
            <a:ext cx="8474075" cy="3865879"/>
          </a:xfrm>
          <a:prstGeom prst="rect">
            <a:avLst/>
          </a:prstGeom>
        </p:spPr>
        <p:txBody>
          <a:bodyPr vert="horz" wrap="square" lIns="0" tIns="195580" rIns="0" bIns="0" rtlCol="0">
            <a:spAutoFit/>
          </a:bodyPr>
          <a:lstStyle/>
          <a:p>
            <a:pPr marL="12700">
              <a:lnSpc>
                <a:spcPct val="100000"/>
              </a:lnSpc>
              <a:spcBef>
                <a:spcPts val="1540"/>
              </a:spcBef>
            </a:pPr>
            <a:r>
              <a:rPr sz="2400" dirty="0">
                <a:latin typeface="宋体" panose="02010600030101010101" pitchFamily="2" charset="-122"/>
                <a:cs typeface="宋体" panose="02010600030101010101" pitchFamily="2" charset="-122"/>
              </a:rPr>
              <a:t>    1、按行政区划级别，实行多级、</a:t>
            </a:r>
            <a:r>
              <a:rPr sz="2400" b="1" dirty="0">
                <a:solidFill>
                  <a:srgbClr val="FF0000"/>
                </a:solidFill>
                <a:latin typeface="宋体" panose="02010600030101010101" pitchFamily="2" charset="-122"/>
                <a:cs typeface="宋体" panose="02010600030101010101" pitchFamily="2" charset="-122"/>
              </a:rPr>
              <a:t>逐级管理</a:t>
            </a:r>
            <a:r>
              <a:rPr sz="240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a:p>
            <a:pPr marL="12700">
              <a:lnSpc>
                <a:spcPct val="100000"/>
              </a:lnSpc>
              <a:spcBef>
                <a:spcPts val="1440"/>
              </a:spcBef>
            </a:pPr>
            <a:r>
              <a:rPr sz="2400" dirty="0">
                <a:latin typeface="宋体" panose="02010600030101010101" pitchFamily="2" charset="-122"/>
                <a:cs typeface="宋体" panose="02010600030101010101" pitchFamily="2" charset="-122"/>
              </a:rPr>
              <a:t>    2、</a:t>
            </a:r>
            <a:r>
              <a:rPr sz="2400" b="1" dirty="0">
                <a:solidFill>
                  <a:srgbClr val="FF0000"/>
                </a:solidFill>
                <a:latin typeface="宋体" panose="02010600030101010101" pitchFamily="2" charset="-122"/>
                <a:cs typeface="宋体" panose="02010600030101010101" pitchFamily="2" charset="-122"/>
              </a:rPr>
              <a:t>只能在填报时间段内</a:t>
            </a:r>
            <a:r>
              <a:rPr sz="2400" dirty="0">
                <a:latin typeface="宋体" panose="02010600030101010101" pitchFamily="2" charset="-122"/>
                <a:cs typeface="宋体" panose="02010600030101010101" pitchFamily="2" charset="-122"/>
              </a:rPr>
              <a:t>填报、修改和提交数据。</a:t>
            </a:r>
            <a:endParaRPr sz="2400">
              <a:latin typeface="宋体" panose="02010600030101010101" pitchFamily="2" charset="-122"/>
              <a:cs typeface="宋体" panose="02010600030101010101" pitchFamily="2" charset="-122"/>
            </a:endParaRPr>
          </a:p>
          <a:p>
            <a:pPr marL="12700">
              <a:lnSpc>
                <a:spcPct val="100000"/>
              </a:lnSpc>
              <a:spcBef>
                <a:spcPts val="1440"/>
              </a:spcBef>
            </a:pPr>
            <a:r>
              <a:rPr sz="2400" dirty="0">
                <a:latin typeface="宋体" panose="02010600030101010101" pitchFamily="2" charset="-122"/>
                <a:cs typeface="宋体" panose="02010600030101010101" pitchFamily="2" charset="-122"/>
              </a:rPr>
              <a:t>    3、数据检查提示分“错误”与“警告”。</a:t>
            </a:r>
            <a:endParaRPr sz="2400">
              <a:latin typeface="宋体" panose="02010600030101010101" pitchFamily="2" charset="-122"/>
              <a:cs typeface="宋体" panose="02010600030101010101" pitchFamily="2" charset="-122"/>
            </a:endParaRPr>
          </a:p>
          <a:p>
            <a:pPr marL="1743075">
              <a:lnSpc>
                <a:spcPct val="100000"/>
              </a:lnSpc>
              <a:spcBef>
                <a:spcPts val="1440"/>
              </a:spcBef>
              <a:tabLst>
                <a:tab pos="5107940" algn="l"/>
              </a:tabLst>
            </a:pPr>
            <a:r>
              <a:rPr sz="2400" dirty="0">
                <a:latin typeface="宋体" panose="02010600030101010101" pitchFamily="2" charset="-122"/>
                <a:cs typeface="宋体" panose="02010600030101010101" pitchFamily="2" charset="-122"/>
              </a:rPr>
              <a:t>；	，并由上级管理员审核。</a:t>
            </a:r>
            <a:endParaRPr sz="2400">
              <a:latin typeface="宋体" panose="02010600030101010101" pitchFamily="2" charset="-122"/>
              <a:cs typeface="宋体" panose="02010600030101010101" pitchFamily="2" charset="-122"/>
            </a:endParaRPr>
          </a:p>
          <a:p>
            <a:pPr marL="12700">
              <a:lnSpc>
                <a:spcPct val="100000"/>
              </a:lnSpc>
              <a:spcBef>
                <a:spcPts val="1440"/>
              </a:spcBef>
            </a:pPr>
            <a:r>
              <a:rPr sz="2400" dirty="0">
                <a:latin typeface="宋体" panose="02010600030101010101" pitchFamily="2" charset="-122"/>
                <a:cs typeface="宋体" panose="02010600030101010101" pitchFamily="2" charset="-122"/>
              </a:rPr>
              <a:t>    4、数据提交后，必须由</a:t>
            </a:r>
            <a:r>
              <a:rPr sz="2400" b="1" dirty="0">
                <a:solidFill>
                  <a:srgbClr val="FF0000"/>
                </a:solidFill>
                <a:latin typeface="宋体" panose="02010600030101010101" pitchFamily="2" charset="-122"/>
                <a:cs typeface="宋体" panose="02010600030101010101" pitchFamily="2" charset="-122"/>
              </a:rPr>
              <a:t>上级管理员打</a:t>
            </a:r>
            <a:r>
              <a:rPr sz="2400" b="1" spc="-10" dirty="0">
                <a:solidFill>
                  <a:srgbClr val="FF0000"/>
                </a:solidFill>
                <a:latin typeface="宋体" panose="02010600030101010101" pitchFamily="2" charset="-122"/>
                <a:cs typeface="宋体" panose="02010600030101010101" pitchFamily="2" charset="-122"/>
              </a:rPr>
              <a:t>回</a:t>
            </a:r>
            <a:endParaRPr sz="2400">
              <a:latin typeface="宋体" panose="02010600030101010101" pitchFamily="2" charset="-122"/>
              <a:cs typeface="宋体" panose="02010600030101010101" pitchFamily="2" charset="-122"/>
            </a:endParaRPr>
          </a:p>
          <a:p>
            <a:pPr marL="2618740">
              <a:lnSpc>
                <a:spcPct val="100000"/>
              </a:lnSpc>
              <a:spcBef>
                <a:spcPts val="1440"/>
              </a:spcBef>
            </a:pPr>
            <a:r>
              <a:rPr sz="2400" dirty="0">
                <a:latin typeface="宋体" panose="02010600030101010101" pitchFamily="2" charset="-122"/>
                <a:cs typeface="宋体" panose="02010600030101010101" pitchFamily="2" charset="-122"/>
              </a:rPr>
              <a:t>，才能修改。</a:t>
            </a:r>
            <a:endParaRPr sz="2400">
              <a:latin typeface="宋体" panose="02010600030101010101" pitchFamily="2" charset="-122"/>
              <a:cs typeface="宋体" panose="02010600030101010101" pitchFamily="2" charset="-122"/>
            </a:endParaRPr>
          </a:p>
          <a:p>
            <a:pPr marL="12700">
              <a:lnSpc>
                <a:spcPct val="100000"/>
              </a:lnSpc>
              <a:spcBef>
                <a:spcPts val="1440"/>
              </a:spcBef>
            </a:pPr>
            <a:r>
              <a:rPr sz="2400" dirty="0">
                <a:latin typeface="宋体" panose="02010600030101010101" pitchFamily="2" charset="-122"/>
                <a:cs typeface="宋体" panose="02010600030101010101" pitchFamily="2" charset="-122"/>
              </a:rPr>
              <a:t>    5、网页打印报表，必须按提示将</a:t>
            </a:r>
            <a:r>
              <a:rPr sz="2400" b="1" dirty="0">
                <a:solidFill>
                  <a:srgbClr val="FF0000"/>
                </a:solidFill>
                <a:latin typeface="宋体" panose="02010600030101010101" pitchFamily="2" charset="-122"/>
                <a:cs typeface="宋体" panose="02010600030101010101" pitchFamily="2" charset="-122"/>
              </a:rPr>
              <a:t>火炬水印打印出来</a:t>
            </a:r>
            <a:r>
              <a:rPr sz="2400" dirty="0">
                <a:latin typeface="宋体" panose="02010600030101010101" pitchFamily="2" charset="-122"/>
                <a:cs typeface="宋体" panose="02010600030101010101" pitchFamily="2" charset="-122"/>
              </a:rPr>
              <a:t>。</a:t>
            </a:r>
            <a:endParaRPr sz="2400">
              <a:latin typeface="宋体" panose="02010600030101010101" pitchFamily="2" charset="-122"/>
              <a:cs typeface="宋体" panose="02010600030101010101" pitchFamily="2" charset="-122"/>
            </a:endParaRPr>
          </a:p>
        </p:txBody>
      </p:sp>
      <p:sp>
        <p:nvSpPr>
          <p:cNvPr id="5" name="object 5"/>
          <p:cNvSpPr/>
          <p:nvPr/>
        </p:nvSpPr>
        <p:spPr>
          <a:xfrm>
            <a:off x="7510678" y="2851429"/>
            <a:ext cx="1867509" cy="341807"/>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2380513" y="3400069"/>
            <a:ext cx="645566" cy="341807"/>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3302127" y="3400069"/>
            <a:ext cx="3069590" cy="344347"/>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7391699" y="3970821"/>
            <a:ext cx="1969626" cy="308460"/>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2340292" y="4505604"/>
            <a:ext cx="1403997" cy="328472"/>
          </a:xfrm>
          <a:prstGeom prst="rect">
            <a:avLst/>
          </a:prstGeom>
          <a:blipFill>
            <a:blip r:embed="rId5" cstate="print"/>
            <a:stretch>
              <a:fillRect/>
            </a:stretch>
          </a:blipFill>
        </p:spPr>
        <p:txBody>
          <a:bodyPr wrap="square" lIns="0" tIns="0" rIns="0" bIns="0" rtlCol="0"/>
          <a:lstStyle/>
          <a:p/>
        </p:txBody>
      </p:sp>
      <p:sp>
        <p:nvSpPr>
          <p:cNvPr id="10" name="object 10"/>
          <p:cNvSpPr txBox="1">
            <a:spLocks noGrp="1"/>
          </p:cNvSpPr>
          <p:nvPr>
            <p:ph type="title"/>
          </p:nvPr>
        </p:nvSpPr>
        <p:spPr>
          <a:xfrm>
            <a:off x="112395" y="210184"/>
            <a:ext cx="7468234"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000000"/>
                </a:solidFill>
                <a:latin typeface="宋体" panose="02010600030101010101" pitchFamily="2" charset="-122"/>
                <a:cs typeface="宋体" panose="02010600030101010101" pitchFamily="2" charset="-122"/>
              </a:rPr>
              <a:t>五、系统简介及操作说明—</a:t>
            </a:r>
            <a:r>
              <a:rPr sz="3600" b="0" dirty="0">
                <a:solidFill>
                  <a:srgbClr val="FF0000"/>
                </a:solidFill>
                <a:latin typeface="宋体" panose="02010600030101010101" pitchFamily="2" charset="-122"/>
                <a:cs typeface="宋体" panose="02010600030101010101" pitchFamily="2" charset="-122"/>
              </a:rPr>
              <a:t>注意事项</a:t>
            </a:r>
            <a:r>
              <a:rPr sz="2000" b="0" dirty="0">
                <a:solidFill>
                  <a:srgbClr val="FF0000"/>
                </a:solidFill>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42032" y="2276855"/>
            <a:ext cx="7773924" cy="4134612"/>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422909" y="10350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登录</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txBox="1"/>
          <p:nvPr/>
        </p:nvSpPr>
        <p:spPr>
          <a:xfrm>
            <a:off x="2536189" y="1104899"/>
            <a:ext cx="4506595" cy="1002030"/>
          </a:xfrm>
          <a:prstGeom prst="rect">
            <a:avLst/>
          </a:prstGeom>
        </p:spPr>
        <p:txBody>
          <a:bodyPr vert="horz" wrap="square" lIns="0" tIns="13335" rIns="0" bIns="0" rtlCol="0">
            <a:spAutoFit/>
          </a:bodyPr>
          <a:lstStyle/>
          <a:p>
            <a:pPr marL="12700" marR="5080">
              <a:lnSpc>
                <a:spcPct val="100000"/>
              </a:lnSpc>
              <a:spcBef>
                <a:spcPts val="105"/>
              </a:spcBef>
              <a:tabLst>
                <a:tab pos="2856865" algn="l"/>
              </a:tabLst>
            </a:pPr>
            <a:r>
              <a:rPr sz="3200" dirty="0">
                <a:latin typeface="Arial Unicode MS" panose="020B0604020202020204" charset="-122"/>
                <a:cs typeface="Arial Unicode MS" panose="020B0604020202020204" charset="-122"/>
              </a:rPr>
              <a:t>科技</a:t>
            </a:r>
            <a:r>
              <a:rPr sz="3200" spc="5" dirty="0">
                <a:latin typeface="Arial Unicode MS" panose="020B0604020202020204" charset="-122"/>
                <a:cs typeface="Arial Unicode MS" panose="020B0604020202020204" charset="-122"/>
              </a:rPr>
              <a:t>部	</a:t>
            </a:r>
            <a:r>
              <a:rPr sz="3200" dirty="0">
                <a:latin typeface="Arial Unicode MS" panose="020B0604020202020204" charset="-122"/>
                <a:cs typeface="Arial Unicode MS" panose="020B0604020202020204" charset="-122"/>
              </a:rPr>
              <a:t>网 址 </a:t>
            </a:r>
            <a:r>
              <a:rPr sz="3200" spc="5" dirty="0">
                <a:latin typeface="Arial Unicode MS" panose="020B0604020202020204" charset="-122"/>
                <a:cs typeface="Arial Unicode MS" panose="020B0604020202020204" charset="-122"/>
              </a:rPr>
              <a:t>：  </a:t>
            </a:r>
            <a:r>
              <a:rPr sz="3200" spc="-10" dirty="0">
                <a:latin typeface="Arial Unicode MS" panose="020B0604020202020204" charset="-122"/>
                <a:cs typeface="Arial Unicode MS" panose="020B0604020202020204" charset="-122"/>
              </a:rPr>
              <a:t>https://fuwu.most.gov.cn/</a:t>
            </a:r>
            <a:endParaRPr sz="3200">
              <a:latin typeface="Arial Unicode MS" panose="020B0604020202020204" charset="-122"/>
              <a:cs typeface="Arial Unicode MS" panose="020B0604020202020204" charset="-122"/>
            </a:endParaRPr>
          </a:p>
        </p:txBody>
      </p:sp>
      <p:sp>
        <p:nvSpPr>
          <p:cNvPr id="5" name="object 5"/>
          <p:cNvSpPr/>
          <p:nvPr/>
        </p:nvSpPr>
        <p:spPr>
          <a:xfrm>
            <a:off x="3757803" y="1192923"/>
            <a:ext cx="1659623" cy="434555"/>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8695" y="2333244"/>
            <a:ext cx="8834628" cy="3950208"/>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422909" y="10350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登录</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txBox="1"/>
          <p:nvPr/>
        </p:nvSpPr>
        <p:spPr>
          <a:xfrm>
            <a:off x="1318260" y="987425"/>
            <a:ext cx="7180580" cy="878205"/>
          </a:xfrm>
          <a:prstGeom prst="rect">
            <a:avLst/>
          </a:prstGeom>
        </p:spPr>
        <p:txBody>
          <a:bodyPr vert="horz" wrap="square" lIns="0" tIns="12065" rIns="0" bIns="0" rtlCol="0">
            <a:spAutoFit/>
          </a:bodyPr>
          <a:lstStyle/>
          <a:p>
            <a:pPr marL="12700" marR="5080">
              <a:lnSpc>
                <a:spcPct val="100000"/>
              </a:lnSpc>
              <a:spcBef>
                <a:spcPts val="95"/>
              </a:spcBef>
              <a:tabLst>
                <a:tab pos="2856865" algn="l"/>
              </a:tabLst>
            </a:pPr>
            <a:r>
              <a:rPr sz="2800" dirty="0">
                <a:latin typeface="Arial Unicode MS" panose="020B0604020202020204" charset="-122"/>
                <a:cs typeface="Arial Unicode MS" panose="020B0604020202020204" charset="-122"/>
              </a:rPr>
              <a:t>火炬中</a:t>
            </a:r>
            <a:r>
              <a:rPr sz="2800" spc="-5" dirty="0">
                <a:latin typeface="Arial Unicode MS" panose="020B0604020202020204" charset="-122"/>
                <a:cs typeface="Arial Unicode MS" panose="020B0604020202020204" charset="-122"/>
              </a:rPr>
              <a:t>心	</a:t>
            </a:r>
            <a:r>
              <a:rPr sz="2800" dirty="0">
                <a:latin typeface="Arial Unicode MS" panose="020B0604020202020204" charset="-122"/>
                <a:cs typeface="Arial Unicode MS" panose="020B0604020202020204" charset="-122"/>
              </a:rPr>
              <a:t>网 址 </a:t>
            </a:r>
            <a:r>
              <a:rPr sz="2800" spc="-5" dirty="0">
                <a:latin typeface="Arial Unicode MS" panose="020B0604020202020204" charset="-122"/>
                <a:cs typeface="Arial Unicode MS" panose="020B0604020202020204" charset="-122"/>
              </a:rPr>
              <a:t>：  </a:t>
            </a:r>
            <a:r>
              <a:rPr sz="2800" dirty="0">
                <a:latin typeface="Arial Unicode MS" panose="020B0604020202020204" charset="-122"/>
                <a:cs typeface="Arial Unicode MS" panose="020B0604020202020204" charset="-122"/>
              </a:rPr>
              <a:t>https://tyrz.chinatorch.org.cn/hjismp/a/login#tj</a:t>
            </a:r>
            <a:endParaRPr sz="2800">
              <a:latin typeface="Arial Unicode MS" panose="020B0604020202020204" charset="-122"/>
              <a:cs typeface="Arial Unicode MS" panose="020B0604020202020204" charset="-122"/>
            </a:endParaRPr>
          </a:p>
        </p:txBody>
      </p:sp>
      <p:sp>
        <p:nvSpPr>
          <p:cNvPr id="5" name="object 5"/>
          <p:cNvSpPr/>
          <p:nvPr/>
        </p:nvSpPr>
        <p:spPr>
          <a:xfrm>
            <a:off x="2742717" y="1061110"/>
            <a:ext cx="1456753" cy="390715"/>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65835" y="995045"/>
            <a:ext cx="729742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0000"/>
                </a:solidFill>
                <a:latin typeface="Arial Unicode MS" panose="020B0604020202020204" charset="-122"/>
                <a:cs typeface="Arial Unicode MS" panose="020B0604020202020204" charset="-122"/>
              </a:rPr>
              <a:t>网页浏览器要求：推荐</a:t>
            </a:r>
            <a:r>
              <a:rPr sz="2400" spc="-75" dirty="0">
                <a:solidFill>
                  <a:srgbClr val="FF0000"/>
                </a:solidFill>
                <a:latin typeface="Arial Unicode MS" panose="020B0604020202020204" charset="-122"/>
                <a:cs typeface="Arial Unicode MS" panose="020B0604020202020204" charset="-122"/>
              </a:rPr>
              <a:t>360</a:t>
            </a:r>
            <a:r>
              <a:rPr sz="2400" spc="-75" dirty="0">
                <a:solidFill>
                  <a:srgbClr val="FF0000"/>
                </a:solidFill>
                <a:latin typeface="Arial Unicode MS" panose="020B0604020202020204" charset="-122"/>
                <a:cs typeface="Arial Unicode MS" panose="020B0604020202020204" charset="-122"/>
              </a:rPr>
              <a:t>安全浏览器或</a:t>
            </a:r>
            <a:r>
              <a:rPr sz="2400" spc="-75" dirty="0">
                <a:solidFill>
                  <a:srgbClr val="FF0000"/>
                </a:solidFill>
                <a:latin typeface="Arial Unicode MS" panose="020B0604020202020204" charset="-122"/>
                <a:cs typeface="Arial Unicode MS" panose="020B0604020202020204" charset="-122"/>
              </a:rPr>
              <a:t>I</a:t>
            </a:r>
            <a:r>
              <a:rPr sz="2400" spc="-400" dirty="0">
                <a:solidFill>
                  <a:srgbClr val="FF0000"/>
                </a:solidFill>
                <a:latin typeface="Arial Unicode MS" panose="020B0604020202020204" charset="-122"/>
                <a:cs typeface="Arial Unicode MS" panose="020B0604020202020204" charset="-122"/>
              </a:rPr>
              <a:t>E</a:t>
            </a:r>
            <a:r>
              <a:rPr sz="2400" spc="-75" dirty="0">
                <a:solidFill>
                  <a:srgbClr val="FF0000"/>
                </a:solidFill>
                <a:latin typeface="Arial Unicode MS" panose="020B0604020202020204" charset="-122"/>
                <a:cs typeface="Arial Unicode MS" panose="020B0604020202020204" charset="-122"/>
              </a:rPr>
              <a:t>9</a:t>
            </a:r>
            <a:r>
              <a:rPr sz="2400" dirty="0">
                <a:solidFill>
                  <a:srgbClr val="FF0000"/>
                </a:solidFill>
                <a:latin typeface="Arial Unicode MS" panose="020B0604020202020204" charset="-122"/>
                <a:cs typeface="Arial Unicode MS" panose="020B0604020202020204" charset="-122"/>
              </a:rPr>
              <a:t>以上浏览器</a:t>
            </a:r>
            <a:endParaRPr sz="2400">
              <a:latin typeface="Arial Unicode MS" panose="020B0604020202020204" charset="-122"/>
              <a:cs typeface="Arial Unicode MS" panose="020B0604020202020204" charset="-122"/>
            </a:endParaRPr>
          </a:p>
        </p:txBody>
      </p:sp>
      <p:sp>
        <p:nvSpPr>
          <p:cNvPr id="3" name="object 3"/>
          <p:cNvSpPr txBox="1"/>
          <p:nvPr/>
        </p:nvSpPr>
        <p:spPr>
          <a:xfrm>
            <a:off x="258445" y="15938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登录</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1152144" y="1461516"/>
            <a:ext cx="9290304" cy="4978908"/>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0984" y="173990"/>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登录</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3" name="object 3"/>
          <p:cNvSpPr/>
          <p:nvPr/>
        </p:nvSpPr>
        <p:spPr>
          <a:xfrm>
            <a:off x="592836" y="1624583"/>
            <a:ext cx="11007852" cy="4843272"/>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582294" y="866775"/>
            <a:ext cx="4758055" cy="391160"/>
          </a:xfrm>
          <a:prstGeom prst="rect">
            <a:avLst/>
          </a:prstGeom>
        </p:spPr>
        <p:txBody>
          <a:bodyPr vert="horz" wrap="square" lIns="0" tIns="12700" rIns="0" bIns="0" rtlCol="0">
            <a:spAutoFit/>
          </a:bodyPr>
          <a:lstStyle/>
          <a:p>
            <a:pPr marL="12700">
              <a:lnSpc>
                <a:spcPct val="100000"/>
              </a:lnSpc>
              <a:spcBef>
                <a:spcPts val="100"/>
              </a:spcBef>
            </a:pPr>
            <a:r>
              <a:rPr sz="2400" spc="-75" dirty="0">
                <a:latin typeface="Arial Unicode MS" panose="020B0604020202020204" charset="-122"/>
                <a:cs typeface="Arial Unicode MS" panose="020B0604020202020204" charset="-122"/>
              </a:rPr>
              <a:t>1</a:t>
            </a:r>
            <a:r>
              <a:rPr sz="2400" spc="-75" dirty="0">
                <a:latin typeface="Arial Unicode MS" panose="020B0604020202020204" charset="-122"/>
                <a:cs typeface="Arial Unicode MS" panose="020B0604020202020204" charset="-122"/>
              </a:rPr>
              <a:t>、调查单位—</a:t>
            </a:r>
            <a:r>
              <a:rPr sz="2400" spc="-75" dirty="0">
                <a:solidFill>
                  <a:srgbClr val="FF0000"/>
                </a:solidFill>
                <a:latin typeface="Arial Unicode MS" panose="020B0604020202020204" charset="-122"/>
                <a:cs typeface="Arial Unicode MS" panose="020B0604020202020204" charset="-122"/>
              </a:rPr>
              <a:t>企业登录—实名认证</a:t>
            </a:r>
            <a:endParaRPr sz="2400">
              <a:latin typeface="Arial Unicode MS" panose="020B0604020202020204" charset="-122"/>
              <a:cs typeface="Arial Unicode MS" panose="020B0604020202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445" y="15938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登录</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3" name="object 3"/>
          <p:cNvSpPr txBox="1"/>
          <p:nvPr/>
        </p:nvSpPr>
        <p:spPr>
          <a:xfrm>
            <a:off x="582294" y="866775"/>
            <a:ext cx="6586855" cy="391160"/>
          </a:xfrm>
          <a:prstGeom prst="rect">
            <a:avLst/>
          </a:prstGeom>
        </p:spPr>
        <p:txBody>
          <a:bodyPr vert="horz" wrap="square" lIns="0" tIns="12700" rIns="0" bIns="0" rtlCol="0">
            <a:spAutoFit/>
          </a:bodyPr>
          <a:lstStyle/>
          <a:p>
            <a:pPr marL="12700">
              <a:lnSpc>
                <a:spcPct val="100000"/>
              </a:lnSpc>
              <a:spcBef>
                <a:spcPts val="100"/>
              </a:spcBef>
            </a:pPr>
            <a:r>
              <a:rPr sz="2400" spc="-75" dirty="0">
                <a:latin typeface="Arial Unicode MS" panose="020B0604020202020204" charset="-122"/>
                <a:cs typeface="Arial Unicode MS" panose="020B0604020202020204" charset="-122"/>
              </a:rPr>
              <a:t>1</a:t>
            </a:r>
            <a:r>
              <a:rPr sz="2400" spc="-75" dirty="0">
                <a:latin typeface="Arial Unicode MS" panose="020B0604020202020204" charset="-122"/>
                <a:cs typeface="Arial Unicode MS" panose="020B0604020202020204" charset="-122"/>
              </a:rPr>
              <a:t>、调查单位—</a:t>
            </a:r>
            <a:r>
              <a:rPr sz="2400" spc="-75" dirty="0">
                <a:solidFill>
                  <a:srgbClr val="FF0000"/>
                </a:solidFill>
                <a:latin typeface="Arial Unicode MS" panose="020B0604020202020204" charset="-122"/>
                <a:cs typeface="Arial Unicode MS" panose="020B0604020202020204" charset="-122"/>
              </a:rPr>
              <a:t>企业登录—火炬中心业务办理平台</a:t>
            </a:r>
            <a:endParaRPr sz="2400">
              <a:latin typeface="Arial Unicode MS" panose="020B0604020202020204" charset="-122"/>
              <a:cs typeface="Arial Unicode MS" panose="020B0604020202020204" charset="-122"/>
            </a:endParaRPr>
          </a:p>
        </p:txBody>
      </p:sp>
      <p:sp>
        <p:nvSpPr>
          <p:cNvPr id="4" name="object 4"/>
          <p:cNvSpPr/>
          <p:nvPr/>
        </p:nvSpPr>
        <p:spPr>
          <a:xfrm>
            <a:off x="1725167" y="1478280"/>
            <a:ext cx="7943088" cy="5103876"/>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0869" y="1202054"/>
            <a:ext cx="4758055" cy="391160"/>
          </a:xfrm>
          <a:prstGeom prst="rect">
            <a:avLst/>
          </a:prstGeom>
        </p:spPr>
        <p:txBody>
          <a:bodyPr vert="horz" wrap="square" lIns="0" tIns="12700" rIns="0" bIns="0" rtlCol="0">
            <a:spAutoFit/>
          </a:bodyPr>
          <a:lstStyle/>
          <a:p>
            <a:pPr marL="12700">
              <a:lnSpc>
                <a:spcPct val="100000"/>
              </a:lnSpc>
              <a:spcBef>
                <a:spcPts val="100"/>
              </a:spcBef>
            </a:pPr>
            <a:r>
              <a:rPr sz="2400" spc="-75" dirty="0">
                <a:latin typeface="Arial Unicode MS" panose="020B0604020202020204" charset="-122"/>
                <a:cs typeface="Arial Unicode MS" panose="020B0604020202020204" charset="-122"/>
              </a:rPr>
              <a:t>1</a:t>
            </a:r>
            <a:r>
              <a:rPr sz="2400" spc="-75" dirty="0">
                <a:latin typeface="Arial Unicode MS" panose="020B0604020202020204" charset="-122"/>
                <a:cs typeface="Arial Unicode MS" panose="020B0604020202020204" charset="-122"/>
              </a:rPr>
              <a:t>、调查单位—</a:t>
            </a:r>
            <a:r>
              <a:rPr sz="2400" spc="-75" dirty="0">
                <a:solidFill>
                  <a:srgbClr val="FF0000"/>
                </a:solidFill>
                <a:latin typeface="Arial Unicode MS" panose="020B0604020202020204" charset="-122"/>
                <a:cs typeface="Arial Unicode MS" panose="020B0604020202020204" charset="-122"/>
              </a:rPr>
              <a:t>企业登录—我要办理</a:t>
            </a:r>
            <a:endParaRPr sz="2400">
              <a:latin typeface="Arial Unicode MS" panose="020B0604020202020204" charset="-122"/>
              <a:cs typeface="Arial Unicode MS" panose="020B0604020202020204" charset="-122"/>
            </a:endParaRPr>
          </a:p>
        </p:txBody>
      </p:sp>
      <p:sp>
        <p:nvSpPr>
          <p:cNvPr id="3" name="object 3"/>
          <p:cNvSpPr txBox="1"/>
          <p:nvPr/>
        </p:nvSpPr>
        <p:spPr>
          <a:xfrm>
            <a:off x="422909" y="10350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登录</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283463" y="2305811"/>
            <a:ext cx="11564112" cy="3029712"/>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0869" y="1202054"/>
            <a:ext cx="5062855" cy="391160"/>
          </a:xfrm>
          <a:prstGeom prst="rect">
            <a:avLst/>
          </a:prstGeom>
        </p:spPr>
        <p:txBody>
          <a:bodyPr vert="horz" wrap="square" lIns="0" tIns="12700" rIns="0" bIns="0" rtlCol="0">
            <a:spAutoFit/>
          </a:bodyPr>
          <a:lstStyle/>
          <a:p>
            <a:pPr marL="12700">
              <a:lnSpc>
                <a:spcPct val="100000"/>
              </a:lnSpc>
              <a:spcBef>
                <a:spcPts val="100"/>
              </a:spcBef>
            </a:pPr>
            <a:r>
              <a:rPr sz="2400" spc="-75" dirty="0">
                <a:latin typeface="Arial Unicode MS" panose="020B0604020202020204" charset="-122"/>
                <a:cs typeface="Arial Unicode MS" panose="020B0604020202020204" charset="-122"/>
              </a:rPr>
              <a:t>1</a:t>
            </a:r>
            <a:r>
              <a:rPr sz="2400" spc="-75" dirty="0">
                <a:latin typeface="Arial Unicode MS" panose="020B0604020202020204" charset="-122"/>
                <a:cs typeface="Arial Unicode MS" panose="020B0604020202020204" charset="-122"/>
              </a:rPr>
              <a:t>、调查单位—</a:t>
            </a:r>
            <a:r>
              <a:rPr sz="2400" spc="-75" dirty="0">
                <a:solidFill>
                  <a:srgbClr val="FF0000"/>
                </a:solidFill>
                <a:latin typeface="Arial Unicode MS" panose="020B0604020202020204" charset="-122"/>
                <a:cs typeface="Arial Unicode MS" panose="020B0604020202020204" charset="-122"/>
              </a:rPr>
              <a:t>企业登录—自然人账号</a:t>
            </a:r>
            <a:endParaRPr sz="2400">
              <a:latin typeface="Arial Unicode MS" panose="020B0604020202020204" charset="-122"/>
              <a:cs typeface="Arial Unicode MS" panose="020B0604020202020204" charset="-122"/>
            </a:endParaRPr>
          </a:p>
        </p:txBody>
      </p:sp>
      <p:sp>
        <p:nvSpPr>
          <p:cNvPr id="3" name="object 3"/>
          <p:cNvSpPr txBox="1"/>
          <p:nvPr/>
        </p:nvSpPr>
        <p:spPr>
          <a:xfrm>
            <a:off x="422909" y="10350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登录</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1548383" y="1862327"/>
            <a:ext cx="8773668" cy="4591812"/>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0869" y="1202054"/>
            <a:ext cx="5672455" cy="391160"/>
          </a:xfrm>
          <a:prstGeom prst="rect">
            <a:avLst/>
          </a:prstGeom>
        </p:spPr>
        <p:txBody>
          <a:bodyPr vert="horz" wrap="square" lIns="0" tIns="12700" rIns="0" bIns="0" rtlCol="0">
            <a:spAutoFit/>
          </a:bodyPr>
          <a:lstStyle/>
          <a:p>
            <a:pPr marL="12700">
              <a:lnSpc>
                <a:spcPct val="100000"/>
              </a:lnSpc>
              <a:spcBef>
                <a:spcPts val="100"/>
              </a:spcBef>
            </a:pPr>
            <a:r>
              <a:rPr sz="2400" spc="-75" dirty="0">
                <a:latin typeface="Arial Unicode MS" panose="020B0604020202020204" charset="-122"/>
                <a:cs typeface="Arial Unicode MS" panose="020B0604020202020204" charset="-122"/>
              </a:rPr>
              <a:t>1</a:t>
            </a:r>
            <a:r>
              <a:rPr sz="2400" spc="-75" dirty="0">
                <a:latin typeface="Arial Unicode MS" panose="020B0604020202020204" charset="-122"/>
                <a:cs typeface="Arial Unicode MS" panose="020B0604020202020204" charset="-122"/>
              </a:rPr>
              <a:t>、调查单位—</a:t>
            </a:r>
            <a:r>
              <a:rPr sz="2400" spc="-75" dirty="0">
                <a:solidFill>
                  <a:srgbClr val="FF0000"/>
                </a:solidFill>
                <a:latin typeface="Arial Unicode MS" panose="020B0604020202020204" charset="-122"/>
                <a:cs typeface="Arial Unicode MS" panose="020B0604020202020204" charset="-122"/>
              </a:rPr>
              <a:t>企业登录—自然人实名认证</a:t>
            </a:r>
            <a:endParaRPr sz="2400">
              <a:latin typeface="Arial Unicode MS" panose="020B0604020202020204" charset="-122"/>
              <a:cs typeface="Arial Unicode MS" panose="020B0604020202020204" charset="-122"/>
            </a:endParaRPr>
          </a:p>
        </p:txBody>
      </p:sp>
      <p:sp>
        <p:nvSpPr>
          <p:cNvPr id="3" name="object 3"/>
          <p:cNvSpPr txBox="1"/>
          <p:nvPr/>
        </p:nvSpPr>
        <p:spPr>
          <a:xfrm>
            <a:off x="422909" y="10350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登录</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923544" y="1837944"/>
            <a:ext cx="10343388" cy="4543044"/>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9769" y="0"/>
            <a:ext cx="2732405" cy="2799080"/>
          </a:xfrm>
          <a:custGeom>
            <a:avLst/>
            <a:gdLst/>
            <a:ahLst/>
            <a:cxnLst/>
            <a:rect l="l" t="t" r="r" b="b"/>
            <a:pathLst>
              <a:path w="2732404" h="2799080">
                <a:moveTo>
                  <a:pt x="2691742" y="2798787"/>
                </a:moveTo>
                <a:lnTo>
                  <a:pt x="2644816" y="2786099"/>
                </a:lnTo>
                <a:lnTo>
                  <a:pt x="2597788" y="2772031"/>
                </a:lnTo>
                <a:lnTo>
                  <a:pt x="2550708" y="2756653"/>
                </a:lnTo>
                <a:lnTo>
                  <a:pt x="2503625" y="2740040"/>
                </a:lnTo>
                <a:lnTo>
                  <a:pt x="2456591" y="2722264"/>
                </a:lnTo>
                <a:lnTo>
                  <a:pt x="2409655" y="2703396"/>
                </a:lnTo>
                <a:lnTo>
                  <a:pt x="2362869" y="2683510"/>
                </a:lnTo>
                <a:lnTo>
                  <a:pt x="2316280" y="2662678"/>
                </a:lnTo>
                <a:lnTo>
                  <a:pt x="2269942" y="2640973"/>
                </a:lnTo>
                <a:lnTo>
                  <a:pt x="2223902" y="2618467"/>
                </a:lnTo>
                <a:lnTo>
                  <a:pt x="2178212" y="2595233"/>
                </a:lnTo>
                <a:lnTo>
                  <a:pt x="2132921" y="2571343"/>
                </a:lnTo>
                <a:lnTo>
                  <a:pt x="2088080" y="2546869"/>
                </a:lnTo>
                <a:lnTo>
                  <a:pt x="2043740" y="2521885"/>
                </a:lnTo>
                <a:lnTo>
                  <a:pt x="1999950" y="2496462"/>
                </a:lnTo>
                <a:lnTo>
                  <a:pt x="1956760" y="2470673"/>
                </a:lnTo>
                <a:lnTo>
                  <a:pt x="1914221" y="2444591"/>
                </a:lnTo>
                <a:lnTo>
                  <a:pt x="1872383" y="2418288"/>
                </a:lnTo>
                <a:lnTo>
                  <a:pt x="1831296" y="2391837"/>
                </a:lnTo>
                <a:lnTo>
                  <a:pt x="1791010" y="2365310"/>
                </a:lnTo>
                <a:lnTo>
                  <a:pt x="1751576" y="2338780"/>
                </a:lnTo>
                <a:lnTo>
                  <a:pt x="1713043" y="2312319"/>
                </a:lnTo>
                <a:lnTo>
                  <a:pt x="1633389" y="2256336"/>
                </a:lnTo>
                <a:lnTo>
                  <a:pt x="1592143" y="2226051"/>
                </a:lnTo>
                <a:lnTo>
                  <a:pt x="1551701" y="2195146"/>
                </a:lnTo>
                <a:lnTo>
                  <a:pt x="1512042" y="2163619"/>
                </a:lnTo>
                <a:lnTo>
                  <a:pt x="1473140" y="2131470"/>
                </a:lnTo>
                <a:lnTo>
                  <a:pt x="1434974" y="2098697"/>
                </a:lnTo>
                <a:lnTo>
                  <a:pt x="1397520" y="2065302"/>
                </a:lnTo>
                <a:lnTo>
                  <a:pt x="1360756" y="2031282"/>
                </a:lnTo>
                <a:lnTo>
                  <a:pt x="1324656" y="1996637"/>
                </a:lnTo>
                <a:lnTo>
                  <a:pt x="1289200" y="1961366"/>
                </a:lnTo>
                <a:lnTo>
                  <a:pt x="1254363" y="1925469"/>
                </a:lnTo>
                <a:lnTo>
                  <a:pt x="1220122" y="1888946"/>
                </a:lnTo>
                <a:lnTo>
                  <a:pt x="1186454" y="1851795"/>
                </a:lnTo>
                <a:lnTo>
                  <a:pt x="1153337" y="1814016"/>
                </a:lnTo>
                <a:lnTo>
                  <a:pt x="1120746" y="1775608"/>
                </a:lnTo>
                <a:lnTo>
                  <a:pt x="1088659" y="1736571"/>
                </a:lnTo>
                <a:lnTo>
                  <a:pt x="1057052" y="1696904"/>
                </a:lnTo>
                <a:lnTo>
                  <a:pt x="1025903" y="1656606"/>
                </a:lnTo>
                <a:lnTo>
                  <a:pt x="995188" y="1615677"/>
                </a:lnTo>
                <a:lnTo>
                  <a:pt x="964884" y="1574116"/>
                </a:lnTo>
                <a:lnTo>
                  <a:pt x="934968" y="1531923"/>
                </a:lnTo>
                <a:lnTo>
                  <a:pt x="905416" y="1489096"/>
                </a:lnTo>
                <a:lnTo>
                  <a:pt x="876207" y="1445635"/>
                </a:lnTo>
                <a:lnTo>
                  <a:pt x="847315" y="1401540"/>
                </a:lnTo>
                <a:lnTo>
                  <a:pt x="818719" y="1356809"/>
                </a:lnTo>
                <a:lnTo>
                  <a:pt x="790395" y="1311443"/>
                </a:lnTo>
                <a:lnTo>
                  <a:pt x="762320" y="1265440"/>
                </a:lnTo>
                <a:lnTo>
                  <a:pt x="734558" y="1221000"/>
                </a:lnTo>
                <a:lnTo>
                  <a:pt x="679517" y="1132192"/>
                </a:lnTo>
                <a:lnTo>
                  <a:pt x="625071" y="1043498"/>
                </a:lnTo>
                <a:lnTo>
                  <a:pt x="544392" y="910713"/>
                </a:lnTo>
                <a:lnTo>
                  <a:pt x="464731" y="778300"/>
                </a:lnTo>
                <a:lnTo>
                  <a:pt x="100732" y="167312"/>
                </a:lnTo>
                <a:lnTo>
                  <a:pt x="0" y="0"/>
                </a:lnTo>
                <a:lnTo>
                  <a:pt x="303360" y="0"/>
                </a:lnTo>
                <a:lnTo>
                  <a:pt x="2732230" y="35775"/>
                </a:lnTo>
                <a:lnTo>
                  <a:pt x="2691742" y="2798787"/>
                </a:lnTo>
                <a:close/>
              </a:path>
            </a:pathLst>
          </a:custGeom>
          <a:solidFill>
            <a:srgbClr val="9EC0FF"/>
          </a:solidFill>
        </p:spPr>
        <p:txBody>
          <a:bodyPr wrap="square" lIns="0" tIns="0" rIns="0" bIns="0" rtlCol="0"/>
          <a:lstStyle/>
          <a:p/>
        </p:txBody>
      </p:sp>
      <p:sp>
        <p:nvSpPr>
          <p:cNvPr id="3" name="object 3"/>
          <p:cNvSpPr/>
          <p:nvPr/>
        </p:nvSpPr>
        <p:spPr>
          <a:xfrm>
            <a:off x="10478785" y="3992943"/>
            <a:ext cx="1713230" cy="2865120"/>
          </a:xfrm>
          <a:custGeom>
            <a:avLst/>
            <a:gdLst/>
            <a:ahLst/>
            <a:cxnLst/>
            <a:rect l="l" t="t" r="r" b="b"/>
            <a:pathLst>
              <a:path w="1713229" h="2865120">
                <a:moveTo>
                  <a:pt x="1673102" y="2865056"/>
                </a:moveTo>
                <a:lnTo>
                  <a:pt x="0" y="2865056"/>
                </a:lnTo>
                <a:lnTo>
                  <a:pt x="4210" y="2846634"/>
                </a:lnTo>
                <a:lnTo>
                  <a:pt x="16196" y="2796582"/>
                </a:lnTo>
                <a:lnTo>
                  <a:pt x="28659" y="2746818"/>
                </a:lnTo>
                <a:lnTo>
                  <a:pt x="41595" y="2697339"/>
                </a:lnTo>
                <a:lnTo>
                  <a:pt x="55001" y="2648144"/>
                </a:lnTo>
                <a:lnTo>
                  <a:pt x="68872" y="2599229"/>
                </a:lnTo>
                <a:lnTo>
                  <a:pt x="83205" y="2550594"/>
                </a:lnTo>
                <a:lnTo>
                  <a:pt x="97996" y="2502236"/>
                </a:lnTo>
                <a:lnTo>
                  <a:pt x="113241" y="2454154"/>
                </a:lnTo>
                <a:lnTo>
                  <a:pt x="128936" y="2406345"/>
                </a:lnTo>
                <a:lnTo>
                  <a:pt x="145078" y="2358808"/>
                </a:lnTo>
                <a:lnTo>
                  <a:pt x="161661" y="2311541"/>
                </a:lnTo>
                <a:lnTo>
                  <a:pt x="178684" y="2264541"/>
                </a:lnTo>
                <a:lnTo>
                  <a:pt x="196141" y="2217807"/>
                </a:lnTo>
                <a:lnTo>
                  <a:pt x="214029" y="2171336"/>
                </a:lnTo>
                <a:lnTo>
                  <a:pt x="232344" y="2125128"/>
                </a:lnTo>
                <a:lnTo>
                  <a:pt x="251083" y="2079180"/>
                </a:lnTo>
                <a:lnTo>
                  <a:pt x="270241" y="2033489"/>
                </a:lnTo>
                <a:lnTo>
                  <a:pt x="289814" y="1988055"/>
                </a:lnTo>
                <a:lnTo>
                  <a:pt x="309799" y="1942875"/>
                </a:lnTo>
                <a:lnTo>
                  <a:pt x="330192" y="1897947"/>
                </a:lnTo>
                <a:lnTo>
                  <a:pt x="350989" y="1853269"/>
                </a:lnTo>
                <a:lnTo>
                  <a:pt x="372185" y="1808840"/>
                </a:lnTo>
                <a:lnTo>
                  <a:pt x="393779" y="1764656"/>
                </a:lnTo>
                <a:lnTo>
                  <a:pt x="415764" y="1720718"/>
                </a:lnTo>
                <a:lnTo>
                  <a:pt x="438138" y="1677022"/>
                </a:lnTo>
                <a:lnTo>
                  <a:pt x="460897" y="1633566"/>
                </a:lnTo>
                <a:lnTo>
                  <a:pt x="484037" y="1590349"/>
                </a:lnTo>
                <a:lnTo>
                  <a:pt x="507554" y="1547369"/>
                </a:lnTo>
                <a:lnTo>
                  <a:pt x="531444" y="1504624"/>
                </a:lnTo>
                <a:lnTo>
                  <a:pt x="555704" y="1462111"/>
                </a:lnTo>
                <a:lnTo>
                  <a:pt x="580328" y="1419829"/>
                </a:lnTo>
                <a:lnTo>
                  <a:pt x="605315" y="1377776"/>
                </a:lnTo>
                <a:lnTo>
                  <a:pt x="630659" y="1335951"/>
                </a:lnTo>
                <a:lnTo>
                  <a:pt x="656358" y="1294350"/>
                </a:lnTo>
                <a:lnTo>
                  <a:pt x="682406" y="1252972"/>
                </a:lnTo>
                <a:lnTo>
                  <a:pt x="708801" y="1211816"/>
                </a:lnTo>
                <a:lnTo>
                  <a:pt x="735538" y="1170879"/>
                </a:lnTo>
                <a:lnTo>
                  <a:pt x="762613" y="1130159"/>
                </a:lnTo>
                <a:lnTo>
                  <a:pt x="790023" y="1089654"/>
                </a:lnTo>
                <a:lnTo>
                  <a:pt x="817764" y="1049363"/>
                </a:lnTo>
                <a:lnTo>
                  <a:pt x="845832" y="1009284"/>
                </a:lnTo>
                <a:lnTo>
                  <a:pt x="874224" y="969413"/>
                </a:lnTo>
                <a:lnTo>
                  <a:pt x="902934" y="929751"/>
                </a:lnTo>
                <a:lnTo>
                  <a:pt x="931960" y="890294"/>
                </a:lnTo>
                <a:lnTo>
                  <a:pt x="961298" y="851041"/>
                </a:lnTo>
                <a:lnTo>
                  <a:pt x="990943" y="811990"/>
                </a:lnTo>
                <a:lnTo>
                  <a:pt x="1020892" y="773139"/>
                </a:lnTo>
                <a:lnTo>
                  <a:pt x="1051142" y="734486"/>
                </a:lnTo>
                <a:lnTo>
                  <a:pt x="1081687" y="696028"/>
                </a:lnTo>
                <a:lnTo>
                  <a:pt x="1112525" y="657765"/>
                </a:lnTo>
                <a:lnTo>
                  <a:pt x="1143652" y="619694"/>
                </a:lnTo>
                <a:lnTo>
                  <a:pt x="1175063" y="581813"/>
                </a:lnTo>
                <a:lnTo>
                  <a:pt x="1206755" y="544120"/>
                </a:lnTo>
                <a:lnTo>
                  <a:pt x="1238724" y="506613"/>
                </a:lnTo>
                <a:lnTo>
                  <a:pt x="1270965" y="469291"/>
                </a:lnTo>
                <a:lnTo>
                  <a:pt x="1303477" y="432152"/>
                </a:lnTo>
                <a:lnTo>
                  <a:pt x="1336253" y="395193"/>
                </a:lnTo>
                <a:lnTo>
                  <a:pt x="1369292" y="358412"/>
                </a:lnTo>
                <a:lnTo>
                  <a:pt x="1402588" y="321808"/>
                </a:lnTo>
                <a:lnTo>
                  <a:pt x="1436137" y="285379"/>
                </a:lnTo>
                <a:lnTo>
                  <a:pt x="1469937" y="249122"/>
                </a:lnTo>
                <a:lnTo>
                  <a:pt x="1503983" y="213036"/>
                </a:lnTo>
                <a:lnTo>
                  <a:pt x="1538272" y="177119"/>
                </a:lnTo>
                <a:lnTo>
                  <a:pt x="1572798" y="141369"/>
                </a:lnTo>
                <a:lnTo>
                  <a:pt x="1607560" y="105784"/>
                </a:lnTo>
                <a:lnTo>
                  <a:pt x="1642552" y="70362"/>
                </a:lnTo>
                <a:lnTo>
                  <a:pt x="1677771" y="35101"/>
                </a:lnTo>
                <a:lnTo>
                  <a:pt x="1713214" y="0"/>
                </a:lnTo>
                <a:lnTo>
                  <a:pt x="1673102" y="2865056"/>
                </a:lnTo>
                <a:close/>
              </a:path>
            </a:pathLst>
          </a:custGeom>
          <a:solidFill>
            <a:srgbClr val="6097FF"/>
          </a:solidFill>
        </p:spPr>
        <p:txBody>
          <a:bodyPr wrap="square" lIns="0" tIns="0" rIns="0" bIns="0" rtlCol="0"/>
          <a:lstStyle/>
          <a:p/>
        </p:txBody>
      </p:sp>
      <p:sp>
        <p:nvSpPr>
          <p:cNvPr id="4" name="object 4"/>
          <p:cNvSpPr txBox="1">
            <a:spLocks noGrp="1"/>
          </p:cNvSpPr>
          <p:nvPr>
            <p:ph type="title"/>
          </p:nvPr>
        </p:nvSpPr>
        <p:spPr>
          <a:xfrm>
            <a:off x="281304" y="281304"/>
            <a:ext cx="6454775" cy="566420"/>
          </a:xfrm>
          <a:prstGeom prst="rect">
            <a:avLst/>
          </a:prstGeom>
        </p:spPr>
        <p:txBody>
          <a:bodyPr vert="horz" wrap="square" lIns="0" tIns="12700" rIns="0" bIns="0" rtlCol="0">
            <a:spAutoFit/>
          </a:bodyPr>
          <a:lstStyle/>
          <a:p>
            <a:pPr marL="12700">
              <a:lnSpc>
                <a:spcPct val="100000"/>
              </a:lnSpc>
              <a:spcBef>
                <a:spcPts val="100"/>
              </a:spcBef>
            </a:pPr>
            <a:r>
              <a:rPr sz="3600" dirty="0"/>
              <a:t>一、202</a:t>
            </a:r>
            <a:r>
              <a:rPr lang="en-US" sz="3600" dirty="0"/>
              <a:t>1</a:t>
            </a:r>
            <a:r>
              <a:rPr sz="3600" dirty="0"/>
              <a:t>年度火炬统计工作情</a:t>
            </a:r>
            <a:r>
              <a:rPr sz="3600" spc="-15" dirty="0"/>
              <a:t>况</a:t>
            </a:r>
            <a:endParaRPr sz="3600"/>
          </a:p>
        </p:txBody>
      </p:sp>
      <p:sp>
        <p:nvSpPr>
          <p:cNvPr id="5" name="object 5"/>
          <p:cNvSpPr txBox="1"/>
          <p:nvPr/>
        </p:nvSpPr>
        <p:spPr>
          <a:xfrm>
            <a:off x="1645920" y="1482090"/>
            <a:ext cx="9502140" cy="3971290"/>
          </a:xfrm>
          <a:prstGeom prst="rect">
            <a:avLst/>
          </a:prstGeom>
        </p:spPr>
        <p:txBody>
          <a:bodyPr vert="horz" wrap="square" lIns="0" tIns="3175" rIns="0" bIns="0" rtlCol="0">
            <a:spAutoFit/>
          </a:bodyPr>
          <a:lstStyle/>
          <a:p>
            <a:pPr>
              <a:lnSpc>
                <a:spcPct val="100000"/>
              </a:lnSpc>
              <a:spcBef>
                <a:spcPts val="25"/>
              </a:spcBef>
            </a:pPr>
            <a:endParaRPr sz="2850">
              <a:latin typeface="Times New Roman" panose="02020603050405020304"/>
              <a:cs typeface="Times New Roman" panose="02020603050405020304"/>
            </a:endParaRPr>
          </a:p>
          <a:p>
            <a:pPr marL="12700">
              <a:lnSpc>
                <a:spcPct val="100000"/>
              </a:lnSpc>
            </a:pPr>
            <a:r>
              <a:rPr sz="2000" b="1" spc="145" dirty="0">
                <a:solidFill>
                  <a:srgbClr val="FF3300"/>
                </a:solidFill>
                <a:latin typeface="宋体" panose="02010600030101010101" pitchFamily="2" charset="-122"/>
                <a:cs typeface="宋体" panose="02010600030101010101" pitchFamily="2" charset="-122"/>
              </a:rPr>
              <a:t>         </a:t>
            </a:r>
            <a:r>
              <a:rPr sz="3200" b="1" spc="-10" dirty="0">
                <a:solidFill>
                  <a:srgbClr val="FF3300"/>
                </a:solidFill>
                <a:latin typeface="宋体" panose="02010600030101010101" pitchFamily="2" charset="-122"/>
                <a:cs typeface="宋体" panose="02010600030101010101" pitchFamily="2" charset="-122"/>
              </a:rPr>
              <a:t> </a:t>
            </a:r>
            <a:endParaRPr sz="3200">
              <a:latin typeface="宋体" panose="02010600030101010101" pitchFamily="2" charset="-122"/>
              <a:cs typeface="宋体" panose="02010600030101010101" pitchFamily="2" charset="-122"/>
            </a:endParaRPr>
          </a:p>
          <a:p>
            <a:pPr>
              <a:lnSpc>
                <a:spcPct val="100000"/>
              </a:lnSpc>
              <a:spcBef>
                <a:spcPts val="45"/>
              </a:spcBef>
            </a:pPr>
            <a:endParaRPr sz="2900">
              <a:latin typeface="Times New Roman" panose="02020603050405020304"/>
              <a:cs typeface="Times New Roman" panose="02020603050405020304"/>
            </a:endParaRPr>
          </a:p>
          <a:p>
            <a:pPr marL="12700">
              <a:lnSpc>
                <a:spcPct val="100000"/>
              </a:lnSpc>
            </a:pPr>
            <a:r>
              <a:rPr sz="1800" spc="150" dirty="0">
                <a:solidFill>
                  <a:srgbClr val="404040"/>
                </a:solidFill>
                <a:latin typeface="宋体" panose="02010600030101010101" pitchFamily="2" charset="-122"/>
                <a:cs typeface="宋体" panose="02010600030101010101" pitchFamily="2" charset="-122"/>
              </a:rPr>
              <a:t>    </a:t>
            </a:r>
            <a:r>
              <a:rPr lang="zh-CN" sz="2800" b="1" spc="150" dirty="0">
                <a:solidFill>
                  <a:srgbClr val="404040"/>
                </a:solidFill>
                <a:latin typeface="宋体" panose="02010600030101010101" pitchFamily="2" charset="-122"/>
                <a:cs typeface="宋体" panose="02010600030101010101" pitchFamily="2" charset="-122"/>
              </a:rPr>
              <a:t>全市</a:t>
            </a:r>
            <a:r>
              <a:rPr sz="2800" b="1" spc="150" dirty="0">
                <a:solidFill>
                  <a:srgbClr val="404040"/>
                </a:solidFill>
                <a:latin typeface="宋体" panose="02010600030101010101" pitchFamily="2" charset="-122"/>
                <a:cs typeface="宋体" panose="02010600030101010101" pitchFamily="2" charset="-122"/>
              </a:rPr>
              <a:t>各级科技统计同仁</a:t>
            </a:r>
            <a:r>
              <a:rPr sz="2800" b="1" spc="150" dirty="0">
                <a:solidFill>
                  <a:srgbClr val="FF0000"/>
                </a:solidFill>
                <a:latin typeface="宋体" panose="02010600030101010101" pitchFamily="2" charset="-122"/>
                <a:cs typeface="宋体" panose="02010600030101010101" pitchFamily="2" charset="-122"/>
              </a:rPr>
              <a:t>共同努力</a:t>
            </a:r>
            <a:r>
              <a:rPr sz="2800" b="1" spc="150" dirty="0">
                <a:solidFill>
                  <a:srgbClr val="404040"/>
                </a:solidFill>
                <a:latin typeface="宋体" panose="02010600030101010101" pitchFamily="2" charset="-122"/>
                <a:cs typeface="宋体" panose="02010600030101010101" pitchFamily="2" charset="-122"/>
              </a:rPr>
              <a:t>，保障火炬统计</a:t>
            </a:r>
            <a:r>
              <a:rPr sz="2800" b="1" spc="-20" dirty="0">
                <a:solidFill>
                  <a:srgbClr val="404040"/>
                </a:solidFill>
                <a:latin typeface="宋体" panose="02010600030101010101" pitchFamily="2" charset="-122"/>
                <a:cs typeface="宋体" panose="02010600030101010101" pitchFamily="2" charset="-122"/>
              </a:rPr>
              <a:t>调</a:t>
            </a:r>
            <a:r>
              <a:rPr sz="2800" b="1" spc="150" dirty="0">
                <a:solidFill>
                  <a:srgbClr val="404040"/>
                </a:solidFill>
                <a:latin typeface="宋体" panose="02010600030101010101" pitchFamily="2" charset="-122"/>
                <a:cs typeface="宋体" panose="02010600030101010101" pitchFamily="2" charset="-122"/>
              </a:rPr>
              <a:t>查工作</a:t>
            </a:r>
            <a:r>
              <a:rPr sz="2800" b="1" spc="150" dirty="0">
                <a:solidFill>
                  <a:srgbClr val="FF0000"/>
                </a:solidFill>
                <a:latin typeface="宋体" panose="02010600030101010101" pitchFamily="2" charset="-122"/>
                <a:cs typeface="宋体" panose="02010600030101010101" pitchFamily="2" charset="-122"/>
              </a:rPr>
              <a:t>应报尽报</a:t>
            </a:r>
            <a:r>
              <a:rPr sz="2800" b="1" spc="150" dirty="0">
                <a:solidFill>
                  <a:srgbClr val="404040"/>
                </a:solidFill>
                <a:latin typeface="宋体" panose="02010600030101010101" pitchFamily="2" charset="-122"/>
                <a:cs typeface="宋体" panose="02010600030101010101" pitchFamily="2" charset="-122"/>
              </a:rPr>
              <a:t>，保质保量完成了调查数据的采集</a:t>
            </a:r>
            <a:r>
              <a:rPr sz="2800" b="1" spc="-15" dirty="0">
                <a:solidFill>
                  <a:srgbClr val="404040"/>
                </a:solidFill>
                <a:latin typeface="宋体" panose="02010600030101010101" pitchFamily="2" charset="-122"/>
                <a:cs typeface="宋体" panose="02010600030101010101" pitchFamily="2" charset="-122"/>
              </a:rPr>
              <a:t>、 </a:t>
            </a:r>
            <a:r>
              <a:rPr sz="2800" b="1" spc="150" dirty="0">
                <a:solidFill>
                  <a:srgbClr val="404040"/>
                </a:solidFill>
                <a:latin typeface="宋体" panose="02010600030101010101" pitchFamily="2" charset="-122"/>
                <a:cs typeface="宋体" panose="02010600030101010101" pitchFamily="2" charset="-122"/>
              </a:rPr>
              <a:t>报送工作</a:t>
            </a:r>
            <a:r>
              <a:rPr sz="2800" b="1" spc="-20" dirty="0">
                <a:solidFill>
                  <a:srgbClr val="404040"/>
                </a:solidFill>
                <a:latin typeface="宋体" panose="02010600030101010101" pitchFamily="2" charset="-122"/>
                <a:cs typeface="宋体" panose="02010600030101010101" pitchFamily="2" charset="-122"/>
              </a:rPr>
              <a:t>，</a:t>
            </a:r>
            <a:r>
              <a:rPr lang="zh-CN" sz="2800" b="1" spc="-20" dirty="0">
                <a:solidFill>
                  <a:srgbClr val="404040"/>
                </a:solidFill>
                <a:latin typeface="宋体" panose="02010600030101010101" pitchFamily="2" charset="-122"/>
                <a:cs typeface="宋体" panose="02010600030101010101" pitchFamily="2" charset="-122"/>
                <a:sym typeface="+mn-ea"/>
              </a:rPr>
              <a:t>企业报表上报率为</a:t>
            </a:r>
            <a:r>
              <a:rPr lang="en-US" altLang="zh-CN" sz="2800" b="1" spc="-20" dirty="0">
                <a:solidFill>
                  <a:srgbClr val="FF0000"/>
                </a:solidFill>
                <a:latin typeface="宋体" panose="02010600030101010101" pitchFamily="2" charset="-122"/>
                <a:cs typeface="宋体" panose="02010600030101010101" pitchFamily="2" charset="-122"/>
                <a:sym typeface="+mn-ea"/>
              </a:rPr>
              <a:t>99.2%</a:t>
            </a:r>
            <a:r>
              <a:rPr lang="zh-CN" altLang="en-US" sz="2800" b="1" spc="-20" dirty="0">
                <a:solidFill>
                  <a:srgbClr val="404040"/>
                </a:solidFill>
                <a:latin typeface="宋体" panose="02010600030101010101" pitchFamily="2" charset="-122"/>
                <a:cs typeface="宋体" panose="02010600030101010101" pitchFamily="2" charset="-122"/>
                <a:sym typeface="+mn-ea"/>
              </a:rPr>
              <a:t>，机构类报表上报率近乎</a:t>
            </a:r>
            <a:r>
              <a:rPr lang="en-US" altLang="zh-CN" sz="2800" b="1" spc="-20" dirty="0">
                <a:solidFill>
                  <a:srgbClr val="404040"/>
                </a:solidFill>
                <a:latin typeface="宋体" panose="02010600030101010101" pitchFamily="2" charset="-122"/>
                <a:cs typeface="宋体" panose="02010600030101010101" pitchFamily="2" charset="-122"/>
                <a:sym typeface="+mn-ea"/>
              </a:rPr>
              <a:t>100%</a:t>
            </a:r>
            <a:r>
              <a:rPr lang="zh-CN" altLang="en-US" sz="2800" b="1" spc="-20" dirty="0">
                <a:solidFill>
                  <a:srgbClr val="404040"/>
                </a:solidFill>
                <a:latin typeface="宋体" panose="02010600030101010101" pitchFamily="2" charset="-122"/>
                <a:cs typeface="宋体" panose="02010600030101010101" pitchFamily="2" charset="-122"/>
                <a:sym typeface="+mn-ea"/>
              </a:rPr>
              <a:t>。</a:t>
            </a:r>
            <a:endParaRPr lang="zh-CN" altLang="en-US" sz="2800" b="1" spc="-20" dirty="0">
              <a:solidFill>
                <a:srgbClr val="404040"/>
              </a:solidFill>
              <a:latin typeface="宋体" panose="02010600030101010101" pitchFamily="2" charset="-122"/>
              <a:cs typeface="宋体" panose="02010600030101010101" pitchFamily="2" charset="-122"/>
              <a:sym typeface="+mn-ea"/>
            </a:endParaRPr>
          </a:p>
          <a:p>
            <a:pPr marL="184150" marR="47625">
              <a:lnSpc>
                <a:spcPct val="150000"/>
              </a:lnSpc>
            </a:pPr>
            <a:r>
              <a:rPr lang="en-US" sz="2800" b="1" spc="150" dirty="0">
                <a:solidFill>
                  <a:srgbClr val="404040"/>
                </a:solidFill>
                <a:latin typeface="宋体" panose="02010600030101010101" pitchFamily="2" charset="-122"/>
                <a:cs typeface="宋体" panose="02010600030101010101" pitchFamily="2" charset="-122"/>
              </a:rPr>
              <a:t> </a:t>
            </a:r>
            <a:endParaRPr lang="en-US" sz="2800" b="1" spc="150" dirty="0">
              <a:solidFill>
                <a:srgbClr val="404040"/>
              </a:solidFill>
              <a:latin typeface="宋体" panose="02010600030101010101" pitchFamily="2" charset="-122"/>
              <a:cs typeface="宋体" panose="02010600030101010101" pitchFamily="2" charset="-122"/>
            </a:endParaRPr>
          </a:p>
          <a:p>
            <a:pPr marL="184150" marR="47625">
              <a:lnSpc>
                <a:spcPct val="150000"/>
              </a:lnSpc>
            </a:pPr>
            <a:r>
              <a:rPr lang="en-US" sz="2800" b="1" spc="150" dirty="0">
                <a:solidFill>
                  <a:srgbClr val="404040"/>
                </a:solidFill>
                <a:latin typeface="宋体" panose="02010600030101010101" pitchFamily="2" charset="-122"/>
                <a:cs typeface="宋体" panose="02010600030101010101" pitchFamily="2" charset="-122"/>
              </a:rPr>
              <a:t> </a:t>
            </a:r>
            <a:r>
              <a:rPr sz="2800" b="1" spc="150" dirty="0">
                <a:solidFill>
                  <a:srgbClr val="404040"/>
                </a:solidFill>
                <a:latin typeface="宋体" panose="02010600030101010101" pitchFamily="2" charset="-122"/>
                <a:cs typeface="宋体" panose="02010600030101010101" pitchFamily="2" charset="-122"/>
              </a:rPr>
              <a:t>圆满高效地完成了科技部布置的火炬统</a:t>
            </a:r>
            <a:r>
              <a:rPr sz="2800" b="1" spc="-20" dirty="0">
                <a:solidFill>
                  <a:srgbClr val="404040"/>
                </a:solidFill>
                <a:latin typeface="宋体" panose="02010600030101010101" pitchFamily="2" charset="-122"/>
                <a:cs typeface="宋体" panose="02010600030101010101" pitchFamily="2" charset="-122"/>
              </a:rPr>
              <a:t>计</a:t>
            </a:r>
            <a:r>
              <a:rPr sz="2800" b="1" spc="150" dirty="0">
                <a:solidFill>
                  <a:srgbClr val="404040"/>
                </a:solidFill>
                <a:latin typeface="宋体" panose="02010600030101010101" pitchFamily="2" charset="-122"/>
                <a:cs typeface="宋体" panose="02010600030101010101" pitchFamily="2" charset="-122"/>
              </a:rPr>
              <a:t>调查任务</a:t>
            </a:r>
            <a:r>
              <a:rPr sz="2800" b="1" spc="-20" dirty="0">
                <a:solidFill>
                  <a:srgbClr val="40404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
        <p:nvSpPr>
          <p:cNvPr id="6" name="object 6"/>
          <p:cNvSpPr/>
          <p:nvPr/>
        </p:nvSpPr>
        <p:spPr>
          <a:xfrm>
            <a:off x="3233267" y="1559133"/>
            <a:ext cx="5595703" cy="412975"/>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734" y="1075689"/>
            <a:ext cx="7272020" cy="331470"/>
          </a:xfrm>
          <a:prstGeom prst="rect">
            <a:avLst/>
          </a:prstGeom>
        </p:spPr>
        <p:txBody>
          <a:bodyPr vert="horz" wrap="square" lIns="0" tIns="13335" rIns="0" bIns="0" rtlCol="0">
            <a:spAutoFit/>
          </a:bodyPr>
          <a:lstStyle/>
          <a:p>
            <a:pPr marL="12700">
              <a:lnSpc>
                <a:spcPct val="100000"/>
              </a:lnSpc>
              <a:spcBef>
                <a:spcPts val="105"/>
              </a:spcBef>
            </a:pPr>
            <a:r>
              <a:rPr sz="2000" spc="-65" dirty="0">
                <a:latin typeface="Arial Unicode MS" panose="020B0604020202020204" charset="-122"/>
                <a:cs typeface="Arial Unicode MS" panose="020B0604020202020204" charset="-122"/>
              </a:rPr>
              <a:t>1</a:t>
            </a:r>
            <a:r>
              <a:rPr sz="2000" dirty="0">
                <a:latin typeface="Arial Unicode MS" panose="020B0604020202020204" charset="-122"/>
                <a:cs typeface="Arial Unicode MS" panose="020B0604020202020204" charset="-122"/>
              </a:rPr>
              <a:t>、调查单位—</a:t>
            </a:r>
            <a:r>
              <a:rPr sz="2000" dirty="0">
                <a:solidFill>
                  <a:srgbClr val="FF0000"/>
                </a:solidFill>
                <a:latin typeface="Arial Unicode MS" panose="020B0604020202020204" charset="-122"/>
                <a:cs typeface="Arial Unicode MS" panose="020B0604020202020204" charset="-122"/>
              </a:rPr>
              <a:t>企业登录—自然人账号进入火炬中心业务办理平</a:t>
            </a:r>
            <a:r>
              <a:rPr sz="2000" spc="5" dirty="0">
                <a:solidFill>
                  <a:srgbClr val="FF0000"/>
                </a:solidFill>
                <a:latin typeface="Arial Unicode MS" panose="020B0604020202020204" charset="-122"/>
                <a:cs typeface="Arial Unicode MS" panose="020B0604020202020204" charset="-122"/>
              </a:rPr>
              <a:t>台</a:t>
            </a:r>
            <a:endParaRPr sz="2000">
              <a:latin typeface="Arial Unicode MS" panose="020B0604020202020204" charset="-122"/>
              <a:cs typeface="Arial Unicode MS" panose="020B0604020202020204" charset="-122"/>
            </a:endParaRPr>
          </a:p>
        </p:txBody>
      </p:sp>
      <p:sp>
        <p:nvSpPr>
          <p:cNvPr id="3" name="object 3"/>
          <p:cNvSpPr txBox="1"/>
          <p:nvPr/>
        </p:nvSpPr>
        <p:spPr>
          <a:xfrm>
            <a:off x="422909" y="10350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登录</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2196083" y="1537716"/>
            <a:ext cx="7967472" cy="4997196"/>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734" y="1075689"/>
            <a:ext cx="6256020" cy="331470"/>
          </a:xfrm>
          <a:prstGeom prst="rect">
            <a:avLst/>
          </a:prstGeom>
        </p:spPr>
        <p:txBody>
          <a:bodyPr vert="horz" wrap="square" lIns="0" tIns="13335" rIns="0" bIns="0" rtlCol="0">
            <a:spAutoFit/>
          </a:bodyPr>
          <a:lstStyle/>
          <a:p>
            <a:pPr marL="12700">
              <a:lnSpc>
                <a:spcPct val="100000"/>
              </a:lnSpc>
              <a:spcBef>
                <a:spcPts val="105"/>
              </a:spcBef>
            </a:pPr>
            <a:r>
              <a:rPr sz="2000" spc="-65" dirty="0">
                <a:latin typeface="Arial Unicode MS" panose="020B0604020202020204" charset="-122"/>
                <a:cs typeface="Arial Unicode MS" panose="020B0604020202020204" charset="-122"/>
              </a:rPr>
              <a:t>1</a:t>
            </a:r>
            <a:r>
              <a:rPr sz="2000" dirty="0">
                <a:latin typeface="Arial Unicode MS" panose="020B0604020202020204" charset="-122"/>
                <a:cs typeface="Arial Unicode MS" panose="020B0604020202020204" charset="-122"/>
              </a:rPr>
              <a:t>、调查单位—</a:t>
            </a:r>
            <a:r>
              <a:rPr sz="2000" dirty="0">
                <a:solidFill>
                  <a:srgbClr val="FF0000"/>
                </a:solidFill>
                <a:latin typeface="Arial Unicode MS" panose="020B0604020202020204" charset="-122"/>
                <a:cs typeface="Arial Unicode MS" panose="020B0604020202020204" charset="-122"/>
              </a:rPr>
              <a:t>企业登录—自然人账号办理火炬统计业</a:t>
            </a:r>
            <a:r>
              <a:rPr sz="2000" spc="5" dirty="0">
                <a:solidFill>
                  <a:srgbClr val="FF0000"/>
                </a:solidFill>
                <a:latin typeface="Arial Unicode MS" panose="020B0604020202020204" charset="-122"/>
                <a:cs typeface="Arial Unicode MS" panose="020B0604020202020204" charset="-122"/>
              </a:rPr>
              <a:t>务</a:t>
            </a:r>
            <a:endParaRPr sz="2000">
              <a:latin typeface="Arial Unicode MS" panose="020B0604020202020204" charset="-122"/>
              <a:cs typeface="Arial Unicode MS" panose="020B0604020202020204" charset="-122"/>
            </a:endParaRPr>
          </a:p>
        </p:txBody>
      </p:sp>
      <p:sp>
        <p:nvSpPr>
          <p:cNvPr id="3" name="object 3"/>
          <p:cNvSpPr txBox="1"/>
          <p:nvPr/>
        </p:nvSpPr>
        <p:spPr>
          <a:xfrm>
            <a:off x="422909" y="10350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登录</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344424" y="1880616"/>
            <a:ext cx="11344656" cy="4454652"/>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0244" y="801370"/>
            <a:ext cx="3234055" cy="391160"/>
          </a:xfrm>
          <a:prstGeom prst="rect">
            <a:avLst/>
          </a:prstGeom>
        </p:spPr>
        <p:txBody>
          <a:bodyPr vert="horz" wrap="square" lIns="0" tIns="12700" rIns="0" bIns="0" rtlCol="0">
            <a:spAutoFit/>
          </a:bodyPr>
          <a:lstStyle/>
          <a:p>
            <a:pPr marL="12700">
              <a:lnSpc>
                <a:spcPct val="100000"/>
              </a:lnSpc>
              <a:spcBef>
                <a:spcPts val="100"/>
              </a:spcBef>
            </a:pPr>
            <a:r>
              <a:rPr sz="2400" spc="-75" dirty="0">
                <a:latin typeface="Arial Unicode MS" panose="020B0604020202020204" charset="-122"/>
                <a:cs typeface="Arial Unicode MS" panose="020B0604020202020204" charset="-122"/>
              </a:rPr>
              <a:t>2</a:t>
            </a:r>
            <a:r>
              <a:rPr sz="2400" spc="-75" dirty="0">
                <a:latin typeface="Arial Unicode MS" panose="020B0604020202020204" charset="-122"/>
                <a:cs typeface="Arial Unicode MS" panose="020B0604020202020204" charset="-122"/>
              </a:rPr>
              <a:t>、调查单位—</a:t>
            </a:r>
            <a:r>
              <a:rPr sz="2400" spc="-75" dirty="0">
                <a:solidFill>
                  <a:srgbClr val="FF0000"/>
                </a:solidFill>
                <a:latin typeface="Arial Unicode MS" panose="020B0604020202020204" charset="-122"/>
                <a:cs typeface="Arial Unicode MS" panose="020B0604020202020204" charset="-122"/>
              </a:rPr>
              <a:t>机构登录</a:t>
            </a:r>
            <a:endParaRPr sz="2400">
              <a:latin typeface="Arial Unicode MS" panose="020B0604020202020204" charset="-122"/>
              <a:cs typeface="Arial Unicode MS" panose="020B0604020202020204" charset="-122"/>
            </a:endParaRPr>
          </a:p>
        </p:txBody>
      </p:sp>
      <p:sp>
        <p:nvSpPr>
          <p:cNvPr id="3" name="object 3"/>
          <p:cNvSpPr txBox="1"/>
          <p:nvPr/>
        </p:nvSpPr>
        <p:spPr>
          <a:xfrm>
            <a:off x="422909" y="10350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登录</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719327" y="1510283"/>
            <a:ext cx="10754868" cy="5000244"/>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3740" y="1163320"/>
            <a:ext cx="4758055" cy="391160"/>
          </a:xfrm>
          <a:prstGeom prst="rect">
            <a:avLst/>
          </a:prstGeom>
        </p:spPr>
        <p:txBody>
          <a:bodyPr vert="horz" wrap="square" lIns="0" tIns="12700" rIns="0" bIns="0" rtlCol="0">
            <a:spAutoFit/>
          </a:bodyPr>
          <a:lstStyle/>
          <a:p>
            <a:pPr marL="12700">
              <a:lnSpc>
                <a:spcPct val="100000"/>
              </a:lnSpc>
              <a:spcBef>
                <a:spcPts val="100"/>
              </a:spcBef>
            </a:pPr>
            <a:r>
              <a:rPr sz="2400" spc="-75" dirty="0">
                <a:latin typeface="Arial Unicode MS" panose="020B0604020202020204" charset="-122"/>
                <a:cs typeface="Arial Unicode MS" panose="020B0604020202020204" charset="-122"/>
              </a:rPr>
              <a:t>2</a:t>
            </a:r>
            <a:r>
              <a:rPr sz="2400" spc="-75" dirty="0">
                <a:latin typeface="Arial Unicode MS" panose="020B0604020202020204" charset="-122"/>
                <a:cs typeface="Arial Unicode MS" panose="020B0604020202020204" charset="-122"/>
              </a:rPr>
              <a:t>、调查单位—</a:t>
            </a:r>
            <a:r>
              <a:rPr sz="2400" spc="-75" dirty="0">
                <a:solidFill>
                  <a:srgbClr val="FF0000"/>
                </a:solidFill>
                <a:latin typeface="Arial Unicode MS" panose="020B0604020202020204" charset="-122"/>
                <a:cs typeface="Arial Unicode MS" panose="020B0604020202020204" charset="-122"/>
              </a:rPr>
              <a:t>机构登录—我要办理</a:t>
            </a:r>
            <a:endParaRPr sz="2400">
              <a:latin typeface="Arial Unicode MS" panose="020B0604020202020204" charset="-122"/>
              <a:cs typeface="Arial Unicode MS" panose="020B0604020202020204" charset="-122"/>
            </a:endParaRPr>
          </a:p>
        </p:txBody>
      </p:sp>
      <p:sp>
        <p:nvSpPr>
          <p:cNvPr id="3" name="object 3"/>
          <p:cNvSpPr txBox="1"/>
          <p:nvPr/>
        </p:nvSpPr>
        <p:spPr>
          <a:xfrm>
            <a:off x="422909" y="10350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登录</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262127" y="2154935"/>
            <a:ext cx="11660124" cy="363474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9769" y="0"/>
            <a:ext cx="2732405" cy="2799080"/>
          </a:xfrm>
          <a:custGeom>
            <a:avLst/>
            <a:gdLst/>
            <a:ahLst/>
            <a:cxnLst/>
            <a:rect l="l" t="t" r="r" b="b"/>
            <a:pathLst>
              <a:path w="2732404" h="2799080">
                <a:moveTo>
                  <a:pt x="2691742" y="2798787"/>
                </a:moveTo>
                <a:lnTo>
                  <a:pt x="2644816" y="2786099"/>
                </a:lnTo>
                <a:lnTo>
                  <a:pt x="2597788" y="2772031"/>
                </a:lnTo>
                <a:lnTo>
                  <a:pt x="2550708" y="2756653"/>
                </a:lnTo>
                <a:lnTo>
                  <a:pt x="2503625" y="2740040"/>
                </a:lnTo>
                <a:lnTo>
                  <a:pt x="2456591" y="2722264"/>
                </a:lnTo>
                <a:lnTo>
                  <a:pt x="2409655" y="2703396"/>
                </a:lnTo>
                <a:lnTo>
                  <a:pt x="2362869" y="2683510"/>
                </a:lnTo>
                <a:lnTo>
                  <a:pt x="2316280" y="2662678"/>
                </a:lnTo>
                <a:lnTo>
                  <a:pt x="2269942" y="2640973"/>
                </a:lnTo>
                <a:lnTo>
                  <a:pt x="2223902" y="2618467"/>
                </a:lnTo>
                <a:lnTo>
                  <a:pt x="2178212" y="2595233"/>
                </a:lnTo>
                <a:lnTo>
                  <a:pt x="2132921" y="2571343"/>
                </a:lnTo>
                <a:lnTo>
                  <a:pt x="2088080" y="2546869"/>
                </a:lnTo>
                <a:lnTo>
                  <a:pt x="2043740" y="2521885"/>
                </a:lnTo>
                <a:lnTo>
                  <a:pt x="1999950" y="2496462"/>
                </a:lnTo>
                <a:lnTo>
                  <a:pt x="1956760" y="2470673"/>
                </a:lnTo>
                <a:lnTo>
                  <a:pt x="1914221" y="2444591"/>
                </a:lnTo>
                <a:lnTo>
                  <a:pt x="1872383" y="2418288"/>
                </a:lnTo>
                <a:lnTo>
                  <a:pt x="1831296" y="2391837"/>
                </a:lnTo>
                <a:lnTo>
                  <a:pt x="1791010" y="2365310"/>
                </a:lnTo>
                <a:lnTo>
                  <a:pt x="1751576" y="2338780"/>
                </a:lnTo>
                <a:lnTo>
                  <a:pt x="1713043" y="2312319"/>
                </a:lnTo>
                <a:lnTo>
                  <a:pt x="1633389" y="2256336"/>
                </a:lnTo>
                <a:lnTo>
                  <a:pt x="1592143" y="2226051"/>
                </a:lnTo>
                <a:lnTo>
                  <a:pt x="1551701" y="2195146"/>
                </a:lnTo>
                <a:lnTo>
                  <a:pt x="1512042" y="2163619"/>
                </a:lnTo>
                <a:lnTo>
                  <a:pt x="1473140" y="2131470"/>
                </a:lnTo>
                <a:lnTo>
                  <a:pt x="1434974" y="2098697"/>
                </a:lnTo>
                <a:lnTo>
                  <a:pt x="1397520" y="2065302"/>
                </a:lnTo>
                <a:lnTo>
                  <a:pt x="1360756" y="2031282"/>
                </a:lnTo>
                <a:lnTo>
                  <a:pt x="1324656" y="1996637"/>
                </a:lnTo>
                <a:lnTo>
                  <a:pt x="1289200" y="1961366"/>
                </a:lnTo>
                <a:lnTo>
                  <a:pt x="1254363" y="1925469"/>
                </a:lnTo>
                <a:lnTo>
                  <a:pt x="1220122" y="1888946"/>
                </a:lnTo>
                <a:lnTo>
                  <a:pt x="1186454" y="1851795"/>
                </a:lnTo>
                <a:lnTo>
                  <a:pt x="1153337" y="1814016"/>
                </a:lnTo>
                <a:lnTo>
                  <a:pt x="1120746" y="1775608"/>
                </a:lnTo>
                <a:lnTo>
                  <a:pt x="1088659" y="1736571"/>
                </a:lnTo>
                <a:lnTo>
                  <a:pt x="1057052" y="1696904"/>
                </a:lnTo>
                <a:lnTo>
                  <a:pt x="1025903" y="1656606"/>
                </a:lnTo>
                <a:lnTo>
                  <a:pt x="995188" y="1615677"/>
                </a:lnTo>
                <a:lnTo>
                  <a:pt x="964884" y="1574116"/>
                </a:lnTo>
                <a:lnTo>
                  <a:pt x="934968" y="1531923"/>
                </a:lnTo>
                <a:lnTo>
                  <a:pt x="905416" y="1489096"/>
                </a:lnTo>
                <a:lnTo>
                  <a:pt x="876207" y="1445635"/>
                </a:lnTo>
                <a:lnTo>
                  <a:pt x="847315" y="1401540"/>
                </a:lnTo>
                <a:lnTo>
                  <a:pt x="818719" y="1356809"/>
                </a:lnTo>
                <a:lnTo>
                  <a:pt x="790395" y="1311443"/>
                </a:lnTo>
                <a:lnTo>
                  <a:pt x="762320" y="1265440"/>
                </a:lnTo>
                <a:lnTo>
                  <a:pt x="734558" y="1221000"/>
                </a:lnTo>
                <a:lnTo>
                  <a:pt x="679517" y="1132192"/>
                </a:lnTo>
                <a:lnTo>
                  <a:pt x="625071" y="1043498"/>
                </a:lnTo>
                <a:lnTo>
                  <a:pt x="544392" y="910713"/>
                </a:lnTo>
                <a:lnTo>
                  <a:pt x="464731" y="778300"/>
                </a:lnTo>
                <a:lnTo>
                  <a:pt x="100732" y="167312"/>
                </a:lnTo>
                <a:lnTo>
                  <a:pt x="0" y="0"/>
                </a:lnTo>
                <a:lnTo>
                  <a:pt x="303360" y="0"/>
                </a:lnTo>
                <a:lnTo>
                  <a:pt x="2732230" y="35775"/>
                </a:lnTo>
                <a:lnTo>
                  <a:pt x="2691742" y="2798787"/>
                </a:lnTo>
                <a:close/>
              </a:path>
            </a:pathLst>
          </a:custGeom>
          <a:solidFill>
            <a:srgbClr val="9EC0FF"/>
          </a:solidFill>
        </p:spPr>
        <p:txBody>
          <a:bodyPr wrap="square" lIns="0" tIns="0" rIns="0" bIns="0" rtlCol="0"/>
          <a:lstStyle/>
          <a:p/>
        </p:txBody>
      </p:sp>
      <p:sp>
        <p:nvSpPr>
          <p:cNvPr id="3" name="object 3"/>
          <p:cNvSpPr/>
          <p:nvPr/>
        </p:nvSpPr>
        <p:spPr>
          <a:xfrm>
            <a:off x="10478785" y="3992943"/>
            <a:ext cx="1713230" cy="2865120"/>
          </a:xfrm>
          <a:custGeom>
            <a:avLst/>
            <a:gdLst/>
            <a:ahLst/>
            <a:cxnLst/>
            <a:rect l="l" t="t" r="r" b="b"/>
            <a:pathLst>
              <a:path w="1713229" h="2865120">
                <a:moveTo>
                  <a:pt x="1673102" y="2865056"/>
                </a:moveTo>
                <a:lnTo>
                  <a:pt x="0" y="2865056"/>
                </a:lnTo>
                <a:lnTo>
                  <a:pt x="4210" y="2846634"/>
                </a:lnTo>
                <a:lnTo>
                  <a:pt x="16196" y="2796582"/>
                </a:lnTo>
                <a:lnTo>
                  <a:pt x="28659" y="2746818"/>
                </a:lnTo>
                <a:lnTo>
                  <a:pt x="41595" y="2697339"/>
                </a:lnTo>
                <a:lnTo>
                  <a:pt x="55001" y="2648144"/>
                </a:lnTo>
                <a:lnTo>
                  <a:pt x="68872" y="2599229"/>
                </a:lnTo>
                <a:lnTo>
                  <a:pt x="83205" y="2550594"/>
                </a:lnTo>
                <a:lnTo>
                  <a:pt x="97996" y="2502236"/>
                </a:lnTo>
                <a:lnTo>
                  <a:pt x="113241" y="2454154"/>
                </a:lnTo>
                <a:lnTo>
                  <a:pt x="128936" y="2406345"/>
                </a:lnTo>
                <a:lnTo>
                  <a:pt x="145078" y="2358808"/>
                </a:lnTo>
                <a:lnTo>
                  <a:pt x="161661" y="2311541"/>
                </a:lnTo>
                <a:lnTo>
                  <a:pt x="178684" y="2264541"/>
                </a:lnTo>
                <a:lnTo>
                  <a:pt x="196141" y="2217807"/>
                </a:lnTo>
                <a:lnTo>
                  <a:pt x="214029" y="2171336"/>
                </a:lnTo>
                <a:lnTo>
                  <a:pt x="232344" y="2125128"/>
                </a:lnTo>
                <a:lnTo>
                  <a:pt x="251083" y="2079180"/>
                </a:lnTo>
                <a:lnTo>
                  <a:pt x="270241" y="2033489"/>
                </a:lnTo>
                <a:lnTo>
                  <a:pt x="289814" y="1988055"/>
                </a:lnTo>
                <a:lnTo>
                  <a:pt x="309799" y="1942875"/>
                </a:lnTo>
                <a:lnTo>
                  <a:pt x="330192" y="1897947"/>
                </a:lnTo>
                <a:lnTo>
                  <a:pt x="350989" y="1853269"/>
                </a:lnTo>
                <a:lnTo>
                  <a:pt x="372185" y="1808840"/>
                </a:lnTo>
                <a:lnTo>
                  <a:pt x="393779" y="1764656"/>
                </a:lnTo>
                <a:lnTo>
                  <a:pt x="415764" y="1720718"/>
                </a:lnTo>
                <a:lnTo>
                  <a:pt x="438138" y="1677022"/>
                </a:lnTo>
                <a:lnTo>
                  <a:pt x="460897" y="1633566"/>
                </a:lnTo>
                <a:lnTo>
                  <a:pt x="484037" y="1590349"/>
                </a:lnTo>
                <a:lnTo>
                  <a:pt x="507554" y="1547369"/>
                </a:lnTo>
                <a:lnTo>
                  <a:pt x="531444" y="1504624"/>
                </a:lnTo>
                <a:lnTo>
                  <a:pt x="555704" y="1462111"/>
                </a:lnTo>
                <a:lnTo>
                  <a:pt x="580328" y="1419829"/>
                </a:lnTo>
                <a:lnTo>
                  <a:pt x="605315" y="1377776"/>
                </a:lnTo>
                <a:lnTo>
                  <a:pt x="630659" y="1335951"/>
                </a:lnTo>
                <a:lnTo>
                  <a:pt x="656358" y="1294350"/>
                </a:lnTo>
                <a:lnTo>
                  <a:pt x="682406" y="1252972"/>
                </a:lnTo>
                <a:lnTo>
                  <a:pt x="708801" y="1211816"/>
                </a:lnTo>
                <a:lnTo>
                  <a:pt x="735538" y="1170879"/>
                </a:lnTo>
                <a:lnTo>
                  <a:pt x="762613" y="1130159"/>
                </a:lnTo>
                <a:lnTo>
                  <a:pt x="790023" y="1089654"/>
                </a:lnTo>
                <a:lnTo>
                  <a:pt x="817764" y="1049363"/>
                </a:lnTo>
                <a:lnTo>
                  <a:pt x="845832" y="1009284"/>
                </a:lnTo>
                <a:lnTo>
                  <a:pt x="874224" y="969413"/>
                </a:lnTo>
                <a:lnTo>
                  <a:pt x="902934" y="929751"/>
                </a:lnTo>
                <a:lnTo>
                  <a:pt x="931960" y="890294"/>
                </a:lnTo>
                <a:lnTo>
                  <a:pt x="961298" y="851041"/>
                </a:lnTo>
                <a:lnTo>
                  <a:pt x="990943" y="811990"/>
                </a:lnTo>
                <a:lnTo>
                  <a:pt x="1020892" y="773139"/>
                </a:lnTo>
                <a:lnTo>
                  <a:pt x="1051142" y="734486"/>
                </a:lnTo>
                <a:lnTo>
                  <a:pt x="1081687" y="696028"/>
                </a:lnTo>
                <a:lnTo>
                  <a:pt x="1112525" y="657765"/>
                </a:lnTo>
                <a:lnTo>
                  <a:pt x="1143652" y="619694"/>
                </a:lnTo>
                <a:lnTo>
                  <a:pt x="1175063" y="581813"/>
                </a:lnTo>
                <a:lnTo>
                  <a:pt x="1206755" y="544120"/>
                </a:lnTo>
                <a:lnTo>
                  <a:pt x="1238724" y="506613"/>
                </a:lnTo>
                <a:lnTo>
                  <a:pt x="1270965" y="469291"/>
                </a:lnTo>
                <a:lnTo>
                  <a:pt x="1303477" y="432152"/>
                </a:lnTo>
                <a:lnTo>
                  <a:pt x="1336253" y="395193"/>
                </a:lnTo>
                <a:lnTo>
                  <a:pt x="1369292" y="358412"/>
                </a:lnTo>
                <a:lnTo>
                  <a:pt x="1402588" y="321808"/>
                </a:lnTo>
                <a:lnTo>
                  <a:pt x="1436137" y="285379"/>
                </a:lnTo>
                <a:lnTo>
                  <a:pt x="1469937" y="249122"/>
                </a:lnTo>
                <a:lnTo>
                  <a:pt x="1503983" y="213036"/>
                </a:lnTo>
                <a:lnTo>
                  <a:pt x="1538272" y="177119"/>
                </a:lnTo>
                <a:lnTo>
                  <a:pt x="1572798" y="141369"/>
                </a:lnTo>
                <a:lnTo>
                  <a:pt x="1607560" y="105784"/>
                </a:lnTo>
                <a:lnTo>
                  <a:pt x="1642552" y="70362"/>
                </a:lnTo>
                <a:lnTo>
                  <a:pt x="1677771" y="35101"/>
                </a:lnTo>
                <a:lnTo>
                  <a:pt x="1713214" y="0"/>
                </a:lnTo>
                <a:lnTo>
                  <a:pt x="1673102" y="2865056"/>
                </a:lnTo>
                <a:close/>
              </a:path>
            </a:pathLst>
          </a:custGeom>
          <a:solidFill>
            <a:srgbClr val="6097FF"/>
          </a:solidFill>
        </p:spPr>
        <p:txBody>
          <a:bodyPr wrap="square" lIns="0" tIns="0" rIns="0" bIns="0" rtlCol="0"/>
          <a:lstStyle/>
          <a:p/>
        </p:txBody>
      </p:sp>
      <p:sp>
        <p:nvSpPr>
          <p:cNvPr id="4" name="object 4"/>
          <p:cNvSpPr txBox="1"/>
          <p:nvPr/>
        </p:nvSpPr>
        <p:spPr>
          <a:xfrm>
            <a:off x="654684" y="939165"/>
            <a:ext cx="10949305" cy="572198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0000"/>
                </a:solidFill>
                <a:latin typeface="Arial Unicode MS" panose="020B0604020202020204" charset="-122"/>
                <a:cs typeface="Arial Unicode MS" panose="020B0604020202020204" charset="-122"/>
              </a:rPr>
              <a:t>调查单位账号密码</a:t>
            </a:r>
            <a:endParaRPr sz="2400">
              <a:latin typeface="Arial Unicode MS" panose="020B0604020202020204" charset="-122"/>
              <a:cs typeface="Arial Unicode MS" panose="020B0604020202020204" charset="-122"/>
            </a:endParaRPr>
          </a:p>
          <a:p>
            <a:pPr>
              <a:lnSpc>
                <a:spcPct val="100000"/>
              </a:lnSpc>
            </a:pPr>
            <a:endParaRPr sz="2900">
              <a:latin typeface="Times New Roman" panose="02020603050405020304"/>
              <a:cs typeface="Times New Roman" panose="02020603050405020304"/>
            </a:endParaRPr>
          </a:p>
          <a:p>
            <a:pPr marL="12700">
              <a:lnSpc>
                <a:spcPct val="100000"/>
              </a:lnSpc>
            </a:pPr>
            <a:r>
              <a:rPr sz="2000" spc="-5" dirty="0">
                <a:latin typeface="宋体" panose="02010600030101010101" pitchFamily="2" charset="-122"/>
                <a:cs typeface="宋体" panose="02010600030101010101" pitchFamily="2" charset="-122"/>
              </a:rPr>
              <a:t>   </a:t>
            </a:r>
            <a:r>
              <a:rPr sz="2800" spc="-5" dirty="0">
                <a:latin typeface="宋体" panose="02010600030101010101" pitchFamily="2" charset="-122"/>
                <a:cs typeface="宋体" panose="02010600030101010101" pitchFamily="2" charset="-122"/>
              </a:rPr>
              <a:t> </a:t>
            </a:r>
            <a:r>
              <a:rPr sz="2800" b="1" u="heavy" dirty="0">
                <a:solidFill>
                  <a:srgbClr val="FF0000"/>
                </a:solidFill>
                <a:uFill>
                  <a:solidFill>
                    <a:srgbClr val="FF0000"/>
                  </a:solidFill>
                </a:uFill>
                <a:latin typeface="宋体" panose="02010600030101010101" pitchFamily="2" charset="-122"/>
                <a:cs typeface="宋体" panose="02010600030101010101" pitchFamily="2" charset="-122"/>
              </a:rPr>
              <a:t>企业</a:t>
            </a:r>
            <a:r>
              <a:rPr sz="2800" b="1" dirty="0">
                <a:latin typeface="宋体" panose="02010600030101010101" pitchFamily="2" charset="-122"/>
                <a:cs typeface="宋体" panose="02010600030101010101" pitchFamily="2" charset="-122"/>
              </a:rPr>
              <a:t>：帐号为企业统一社会信用代码或统计填报员手机号，密码</a:t>
            </a:r>
            <a:r>
              <a:rPr sz="2800" b="1" spc="-20" dirty="0">
                <a:latin typeface="宋体" panose="02010600030101010101" pitchFamily="2" charset="-122"/>
                <a:cs typeface="宋体" panose="02010600030101010101" pitchFamily="2" charset="-122"/>
              </a:rPr>
              <a:t>由</a:t>
            </a:r>
            <a:endParaRPr sz="2800">
              <a:latin typeface="宋体" panose="02010600030101010101" pitchFamily="2" charset="-122"/>
              <a:cs typeface="宋体" panose="02010600030101010101" pitchFamily="2" charset="-122"/>
            </a:endParaRPr>
          </a:p>
          <a:p>
            <a:pPr marL="12700" marR="27305">
              <a:lnSpc>
                <a:spcPct val="150000"/>
              </a:lnSpc>
            </a:pPr>
            <a:r>
              <a:rPr sz="2800" b="1" dirty="0">
                <a:latin typeface="宋体" panose="02010600030101010101" pitchFamily="2" charset="-122"/>
                <a:cs typeface="宋体" panose="02010600030101010101" pitchFamily="2" charset="-122"/>
              </a:rPr>
              <a:t>科技部政务服务平台（https://fuwu.most.gov.cn/，简称A平台）</a:t>
            </a:r>
            <a:r>
              <a:rPr sz="2800" b="1" spc="-20" dirty="0">
                <a:latin typeface="宋体" panose="02010600030101010101" pitchFamily="2" charset="-122"/>
                <a:cs typeface="宋体" panose="02010600030101010101" pitchFamily="2" charset="-122"/>
              </a:rPr>
              <a:t>管 </a:t>
            </a:r>
            <a:r>
              <a:rPr sz="2800" b="1" dirty="0">
                <a:latin typeface="宋体" panose="02010600030101010101" pitchFamily="2" charset="-122"/>
                <a:cs typeface="宋体" panose="02010600030101010101" pitchFamily="2" charset="-122"/>
              </a:rPr>
              <a:t>理，</a:t>
            </a:r>
            <a:r>
              <a:rPr sz="2800" b="1" dirty="0">
                <a:solidFill>
                  <a:srgbClr val="FF0000"/>
                </a:solidFill>
                <a:latin typeface="宋体" panose="02010600030101010101" pitchFamily="2" charset="-122"/>
                <a:cs typeface="宋体" panose="02010600030101010101" pitchFamily="2" charset="-122"/>
              </a:rPr>
              <a:t>若忘记密码，可按照A平台密码找回提示修改</a:t>
            </a:r>
            <a:r>
              <a:rPr sz="2800" b="1" dirty="0">
                <a:latin typeface="宋体" panose="02010600030101010101" pitchFamily="2" charset="-122"/>
                <a:cs typeface="宋体" panose="02010600030101010101" pitchFamily="2" charset="-122"/>
              </a:rPr>
              <a:t>；填报员手机账号</a:t>
            </a:r>
            <a:r>
              <a:rPr sz="2800" b="1" spc="-20" dirty="0">
                <a:latin typeface="宋体" panose="02010600030101010101" pitchFamily="2" charset="-122"/>
                <a:cs typeface="宋体" panose="02010600030101010101" pitchFamily="2" charset="-122"/>
              </a:rPr>
              <a:t>可 </a:t>
            </a:r>
            <a:r>
              <a:rPr sz="2800" b="1" dirty="0">
                <a:latin typeface="宋体" panose="02010600030101010101" pitchFamily="2" charset="-122"/>
                <a:cs typeface="宋体" panose="02010600030101010101" pitchFamily="2" charset="-122"/>
              </a:rPr>
              <a:t>以由统计管理员在统计系统中指定，若A平台无该手机帐号，需填报</a:t>
            </a:r>
            <a:r>
              <a:rPr sz="2800" b="1" spc="-20" dirty="0">
                <a:latin typeface="宋体" panose="02010600030101010101" pitchFamily="2" charset="-122"/>
                <a:cs typeface="宋体" panose="02010600030101010101" pitchFamily="2" charset="-122"/>
              </a:rPr>
              <a:t>员 </a:t>
            </a:r>
            <a:r>
              <a:rPr sz="2800" b="1" dirty="0">
                <a:latin typeface="宋体" panose="02010600030101010101" pitchFamily="2" charset="-122"/>
                <a:cs typeface="宋体" panose="02010600030101010101" pitchFamily="2" charset="-122"/>
              </a:rPr>
              <a:t>在A平台自己注册，若忘记密码，同样按照A平台密码找回提示修改</a:t>
            </a:r>
            <a:r>
              <a:rPr sz="2800" b="1" spc="-20" dirty="0">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a:p>
            <a:pPr>
              <a:lnSpc>
                <a:spcPct val="100000"/>
              </a:lnSpc>
            </a:pPr>
            <a:endParaRPr sz="2800">
              <a:latin typeface="Times New Roman" panose="02020603050405020304"/>
              <a:cs typeface="Times New Roman" panose="02020603050405020304"/>
            </a:endParaRPr>
          </a:p>
          <a:p>
            <a:pPr marL="12700" marR="203200">
              <a:lnSpc>
                <a:spcPct val="150000"/>
              </a:lnSpc>
              <a:spcBef>
                <a:spcPts val="1820"/>
              </a:spcBef>
            </a:pPr>
            <a:r>
              <a:rPr sz="2800" b="1" dirty="0">
                <a:latin typeface="宋体" panose="02010600030101010101" pitchFamily="2" charset="-122"/>
                <a:cs typeface="宋体" panose="02010600030101010101" pitchFamily="2" charset="-122"/>
              </a:rPr>
              <a:t>    </a:t>
            </a:r>
            <a:r>
              <a:rPr sz="2800" b="1" u="heavy" dirty="0">
                <a:solidFill>
                  <a:srgbClr val="FF0000"/>
                </a:solidFill>
                <a:uFill>
                  <a:solidFill>
                    <a:srgbClr val="FF0000"/>
                  </a:solidFill>
                </a:uFill>
                <a:latin typeface="宋体" panose="02010600030101010101" pitchFamily="2" charset="-122"/>
                <a:cs typeface="宋体" panose="02010600030101010101" pitchFamily="2" charset="-122"/>
              </a:rPr>
              <a:t>机构（非企业）</a:t>
            </a:r>
            <a:r>
              <a:rPr sz="2800" b="1" dirty="0">
                <a:latin typeface="宋体" panose="02010600030101010101" pitchFamily="2" charset="-122"/>
                <a:cs typeface="宋体" panose="02010600030101010101" pitchFamily="2" charset="-122"/>
              </a:rPr>
              <a:t>：账号、密码与上年一致，如忘记，可向统计</a:t>
            </a:r>
            <a:r>
              <a:rPr sz="2800" b="1" spc="-20" dirty="0">
                <a:latin typeface="宋体" panose="02010600030101010101" pitchFamily="2" charset="-122"/>
                <a:cs typeface="宋体" panose="02010600030101010101" pitchFamily="2" charset="-122"/>
              </a:rPr>
              <a:t>管 </a:t>
            </a:r>
            <a:r>
              <a:rPr sz="2800" b="1" dirty="0">
                <a:latin typeface="宋体" panose="02010600030101010101" pitchFamily="2" charset="-122"/>
                <a:cs typeface="宋体" panose="02010600030101010101" pitchFamily="2" charset="-122"/>
              </a:rPr>
              <a:t>理员申请修改</a:t>
            </a:r>
            <a:r>
              <a:rPr sz="2800" b="1" spc="-20" dirty="0">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
        <p:nvSpPr>
          <p:cNvPr id="5" name="object 5"/>
          <p:cNvSpPr txBox="1">
            <a:spLocks noGrp="1"/>
          </p:cNvSpPr>
          <p:nvPr>
            <p:ph type="title"/>
          </p:nvPr>
        </p:nvSpPr>
        <p:spPr>
          <a:xfrm>
            <a:off x="260984" y="173990"/>
            <a:ext cx="6553834"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000000"/>
                </a:solidFill>
                <a:latin typeface="宋体" panose="02010600030101010101" pitchFamily="2" charset="-122"/>
                <a:cs typeface="宋体" panose="02010600030101010101" pitchFamily="2" charset="-122"/>
              </a:rPr>
              <a:t>五、系统简介及操作说明—</a:t>
            </a:r>
            <a:r>
              <a:rPr sz="3600" b="0" dirty="0">
                <a:solidFill>
                  <a:srgbClr val="FF0000"/>
                </a:solidFill>
                <a:latin typeface="宋体" panose="02010600030101010101" pitchFamily="2" charset="-122"/>
                <a:cs typeface="宋体" panose="02010600030101010101" pitchFamily="2" charset="-122"/>
              </a:rPr>
              <a:t>登录</a:t>
            </a:r>
            <a:r>
              <a:rPr sz="2000" b="0" dirty="0">
                <a:solidFill>
                  <a:srgbClr val="000000"/>
                </a:solidFill>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395" y="21018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填报</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3" name="object 3"/>
          <p:cNvSpPr txBox="1"/>
          <p:nvPr/>
        </p:nvSpPr>
        <p:spPr>
          <a:xfrm>
            <a:off x="845819" y="1271270"/>
            <a:ext cx="58166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Unicode MS" panose="020B0604020202020204" charset="-122"/>
                <a:cs typeface="Arial Unicode MS" panose="020B0604020202020204" charset="-122"/>
              </a:rPr>
              <a:t>调查单位——</a:t>
            </a:r>
            <a:r>
              <a:rPr sz="2400" dirty="0">
                <a:solidFill>
                  <a:srgbClr val="FF0000"/>
                </a:solidFill>
                <a:latin typeface="Arial Unicode MS" panose="020B0604020202020204" charset="-122"/>
                <a:cs typeface="Arial Unicode MS" panose="020B0604020202020204" charset="-122"/>
              </a:rPr>
              <a:t>企业年报为例，其他年报类似</a:t>
            </a:r>
            <a:endParaRPr sz="2400">
              <a:latin typeface="Arial Unicode MS" panose="020B0604020202020204" charset="-122"/>
              <a:cs typeface="Arial Unicode MS" panose="020B0604020202020204" charset="-122"/>
            </a:endParaRPr>
          </a:p>
        </p:txBody>
      </p:sp>
      <p:sp>
        <p:nvSpPr>
          <p:cNvPr id="5" name="object 5"/>
          <p:cNvSpPr/>
          <p:nvPr/>
        </p:nvSpPr>
        <p:spPr>
          <a:xfrm>
            <a:off x="273177" y="2514600"/>
            <a:ext cx="11646408" cy="3179064"/>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395" y="21018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填报</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3" name="object 3"/>
          <p:cNvSpPr txBox="1"/>
          <p:nvPr/>
        </p:nvSpPr>
        <p:spPr>
          <a:xfrm>
            <a:off x="845819" y="1118870"/>
            <a:ext cx="45974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Unicode MS" panose="020B0604020202020204" charset="-122"/>
                <a:cs typeface="Arial Unicode MS" panose="020B0604020202020204" charset="-122"/>
              </a:rPr>
              <a:t>调查单位——</a:t>
            </a:r>
            <a:r>
              <a:rPr sz="2400" dirty="0">
                <a:solidFill>
                  <a:srgbClr val="FF0000"/>
                </a:solidFill>
                <a:latin typeface="Arial Unicode MS" panose="020B0604020202020204" charset="-122"/>
                <a:cs typeface="Arial Unicode MS" panose="020B0604020202020204" charset="-122"/>
              </a:rPr>
              <a:t>操作说明、指标解释</a:t>
            </a:r>
            <a:endParaRPr sz="2400">
              <a:latin typeface="Arial Unicode MS" panose="020B0604020202020204" charset="-122"/>
              <a:cs typeface="Arial Unicode MS" panose="020B0604020202020204" charset="-122"/>
            </a:endParaRPr>
          </a:p>
        </p:txBody>
      </p:sp>
      <p:sp>
        <p:nvSpPr>
          <p:cNvPr id="4" name="object 4"/>
          <p:cNvSpPr/>
          <p:nvPr/>
        </p:nvSpPr>
        <p:spPr>
          <a:xfrm>
            <a:off x="385572" y="1584960"/>
            <a:ext cx="11422380" cy="517398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7844" y="1059815"/>
            <a:ext cx="30734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Unicode MS" panose="020B0604020202020204" charset="-122"/>
                <a:cs typeface="Arial Unicode MS" panose="020B0604020202020204" charset="-122"/>
              </a:rPr>
              <a:t>调查单位——</a:t>
            </a:r>
            <a:r>
              <a:rPr sz="2400" dirty="0">
                <a:solidFill>
                  <a:srgbClr val="FF0000"/>
                </a:solidFill>
                <a:latin typeface="Arial Unicode MS" panose="020B0604020202020204" charset="-122"/>
                <a:cs typeface="Arial Unicode MS" panose="020B0604020202020204" charset="-122"/>
              </a:rPr>
              <a:t>数据管理</a:t>
            </a:r>
            <a:endParaRPr sz="2400">
              <a:latin typeface="Arial Unicode MS" panose="020B0604020202020204" charset="-122"/>
              <a:cs typeface="Arial Unicode MS" panose="020B0604020202020204" charset="-122"/>
            </a:endParaRPr>
          </a:p>
        </p:txBody>
      </p:sp>
      <p:sp>
        <p:nvSpPr>
          <p:cNvPr id="3" name="object 3"/>
          <p:cNvSpPr txBox="1"/>
          <p:nvPr/>
        </p:nvSpPr>
        <p:spPr>
          <a:xfrm>
            <a:off x="112395" y="21018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填报</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313943" y="1866900"/>
            <a:ext cx="11564112" cy="4623816"/>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5510" y="922654"/>
            <a:ext cx="30734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Unicode MS" panose="020B0604020202020204" charset="-122"/>
                <a:cs typeface="Arial Unicode MS" panose="020B0604020202020204" charset="-122"/>
              </a:rPr>
              <a:t>调查单位——</a:t>
            </a:r>
            <a:r>
              <a:rPr sz="2400" dirty="0">
                <a:solidFill>
                  <a:srgbClr val="FF0000"/>
                </a:solidFill>
                <a:latin typeface="Arial Unicode MS" panose="020B0604020202020204" charset="-122"/>
                <a:cs typeface="Arial Unicode MS" panose="020B0604020202020204" charset="-122"/>
              </a:rPr>
              <a:t>数据填报</a:t>
            </a:r>
            <a:endParaRPr sz="2400">
              <a:latin typeface="Arial Unicode MS" panose="020B0604020202020204" charset="-122"/>
              <a:cs typeface="Arial Unicode MS" panose="020B0604020202020204" charset="-122"/>
            </a:endParaRPr>
          </a:p>
        </p:txBody>
      </p:sp>
      <p:sp>
        <p:nvSpPr>
          <p:cNvPr id="3" name="object 3"/>
          <p:cNvSpPr txBox="1"/>
          <p:nvPr/>
        </p:nvSpPr>
        <p:spPr>
          <a:xfrm>
            <a:off x="636905" y="6277609"/>
            <a:ext cx="8662035"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0000"/>
                </a:solidFill>
                <a:latin typeface="Arial Unicode MS" panose="020B0604020202020204" charset="-122"/>
                <a:cs typeface="Arial Unicode MS" panose="020B0604020202020204" charset="-122"/>
              </a:rPr>
              <a:t>注：请务必关注数据指标变化幅度，避免看错单位等失误造成数据波动过大</a:t>
            </a:r>
            <a:r>
              <a:rPr sz="2000" spc="5" dirty="0">
                <a:solidFill>
                  <a:srgbClr val="FF0000"/>
                </a:solidFill>
                <a:latin typeface="Arial Unicode MS" panose="020B0604020202020204" charset="-122"/>
                <a:cs typeface="Arial Unicode MS" panose="020B0604020202020204" charset="-122"/>
              </a:rPr>
              <a:t>。</a:t>
            </a:r>
            <a:endParaRPr sz="2000">
              <a:latin typeface="Arial Unicode MS" panose="020B0604020202020204" charset="-122"/>
              <a:cs typeface="Arial Unicode MS" panose="020B0604020202020204" charset="-122"/>
            </a:endParaRPr>
          </a:p>
        </p:txBody>
      </p:sp>
      <p:sp>
        <p:nvSpPr>
          <p:cNvPr id="4" name="object 4"/>
          <p:cNvSpPr txBox="1"/>
          <p:nvPr/>
        </p:nvSpPr>
        <p:spPr>
          <a:xfrm>
            <a:off x="78739" y="21018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填报</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5" name="object 5"/>
          <p:cNvSpPr/>
          <p:nvPr/>
        </p:nvSpPr>
        <p:spPr>
          <a:xfrm>
            <a:off x="557783" y="1661160"/>
            <a:ext cx="10668000" cy="43434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5510" y="922654"/>
            <a:ext cx="30734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Unicode MS" panose="020B0604020202020204" charset="-122"/>
                <a:cs typeface="Arial Unicode MS" panose="020B0604020202020204" charset="-122"/>
              </a:rPr>
              <a:t>调查单位——</a:t>
            </a:r>
            <a:r>
              <a:rPr sz="2400" dirty="0">
                <a:solidFill>
                  <a:srgbClr val="FF0000"/>
                </a:solidFill>
                <a:latin typeface="Arial Unicode MS" panose="020B0604020202020204" charset="-122"/>
                <a:cs typeface="Arial Unicode MS" panose="020B0604020202020204" charset="-122"/>
              </a:rPr>
              <a:t>数据填报</a:t>
            </a:r>
            <a:endParaRPr sz="2400">
              <a:latin typeface="Arial Unicode MS" panose="020B0604020202020204" charset="-122"/>
              <a:cs typeface="Arial Unicode MS" panose="020B0604020202020204" charset="-122"/>
            </a:endParaRPr>
          </a:p>
        </p:txBody>
      </p:sp>
      <p:sp>
        <p:nvSpPr>
          <p:cNvPr id="3" name="object 3"/>
          <p:cNvSpPr txBox="1"/>
          <p:nvPr/>
        </p:nvSpPr>
        <p:spPr>
          <a:xfrm>
            <a:off x="636905" y="6277610"/>
            <a:ext cx="10906760" cy="62865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0000"/>
                </a:solidFill>
                <a:latin typeface="Arial Unicode MS" panose="020B0604020202020204" charset="-122"/>
                <a:cs typeface="Arial Unicode MS" panose="020B0604020202020204" charset="-122"/>
              </a:rPr>
              <a:t>注：企业对于不理解的指标含义，可以通过点击指标后方带问号的小图标，系统会弹出指标解释的对话框，可以帮助企业快速理解指标含义</a:t>
            </a:r>
            <a:endParaRPr sz="2000" dirty="0">
              <a:solidFill>
                <a:srgbClr val="FF0000"/>
              </a:solidFill>
              <a:latin typeface="Arial Unicode MS" panose="020B0604020202020204" charset="-122"/>
              <a:cs typeface="Arial Unicode MS" panose="020B0604020202020204" charset="-122"/>
            </a:endParaRPr>
          </a:p>
        </p:txBody>
      </p:sp>
      <p:sp>
        <p:nvSpPr>
          <p:cNvPr id="4" name="object 4"/>
          <p:cNvSpPr txBox="1"/>
          <p:nvPr/>
        </p:nvSpPr>
        <p:spPr>
          <a:xfrm>
            <a:off x="78739" y="21018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填报</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pic>
        <p:nvPicPr>
          <p:cNvPr id="6" name="图片 5" descr="5"/>
          <p:cNvPicPr>
            <a:picLocks noChangeAspect="1"/>
          </p:cNvPicPr>
          <p:nvPr/>
        </p:nvPicPr>
        <p:blipFill>
          <a:blip r:embed="rId1"/>
          <a:stretch>
            <a:fillRect/>
          </a:stretch>
        </p:blipFill>
        <p:spPr>
          <a:xfrm>
            <a:off x="838200" y="1219200"/>
            <a:ext cx="10183495" cy="47910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9769" y="0"/>
            <a:ext cx="2732405" cy="2799080"/>
          </a:xfrm>
          <a:custGeom>
            <a:avLst/>
            <a:gdLst/>
            <a:ahLst/>
            <a:cxnLst/>
            <a:rect l="l" t="t" r="r" b="b"/>
            <a:pathLst>
              <a:path w="2732404" h="2799080">
                <a:moveTo>
                  <a:pt x="2691742" y="2798787"/>
                </a:moveTo>
                <a:lnTo>
                  <a:pt x="2644816" y="2786099"/>
                </a:lnTo>
                <a:lnTo>
                  <a:pt x="2597788" y="2772031"/>
                </a:lnTo>
                <a:lnTo>
                  <a:pt x="2550708" y="2756653"/>
                </a:lnTo>
                <a:lnTo>
                  <a:pt x="2503625" y="2740040"/>
                </a:lnTo>
                <a:lnTo>
                  <a:pt x="2456591" y="2722264"/>
                </a:lnTo>
                <a:lnTo>
                  <a:pt x="2409655" y="2703396"/>
                </a:lnTo>
                <a:lnTo>
                  <a:pt x="2362869" y="2683510"/>
                </a:lnTo>
                <a:lnTo>
                  <a:pt x="2316280" y="2662678"/>
                </a:lnTo>
                <a:lnTo>
                  <a:pt x="2269942" y="2640973"/>
                </a:lnTo>
                <a:lnTo>
                  <a:pt x="2223902" y="2618467"/>
                </a:lnTo>
                <a:lnTo>
                  <a:pt x="2178212" y="2595233"/>
                </a:lnTo>
                <a:lnTo>
                  <a:pt x="2132921" y="2571343"/>
                </a:lnTo>
                <a:lnTo>
                  <a:pt x="2088080" y="2546869"/>
                </a:lnTo>
                <a:lnTo>
                  <a:pt x="2043740" y="2521885"/>
                </a:lnTo>
                <a:lnTo>
                  <a:pt x="1999950" y="2496462"/>
                </a:lnTo>
                <a:lnTo>
                  <a:pt x="1956760" y="2470673"/>
                </a:lnTo>
                <a:lnTo>
                  <a:pt x="1914221" y="2444591"/>
                </a:lnTo>
                <a:lnTo>
                  <a:pt x="1872383" y="2418288"/>
                </a:lnTo>
                <a:lnTo>
                  <a:pt x="1831296" y="2391837"/>
                </a:lnTo>
                <a:lnTo>
                  <a:pt x="1791010" y="2365310"/>
                </a:lnTo>
                <a:lnTo>
                  <a:pt x="1751576" y="2338780"/>
                </a:lnTo>
                <a:lnTo>
                  <a:pt x="1713043" y="2312319"/>
                </a:lnTo>
                <a:lnTo>
                  <a:pt x="1633389" y="2256336"/>
                </a:lnTo>
                <a:lnTo>
                  <a:pt x="1592143" y="2226051"/>
                </a:lnTo>
                <a:lnTo>
                  <a:pt x="1551701" y="2195146"/>
                </a:lnTo>
                <a:lnTo>
                  <a:pt x="1512042" y="2163619"/>
                </a:lnTo>
                <a:lnTo>
                  <a:pt x="1473140" y="2131470"/>
                </a:lnTo>
                <a:lnTo>
                  <a:pt x="1434974" y="2098697"/>
                </a:lnTo>
                <a:lnTo>
                  <a:pt x="1397520" y="2065302"/>
                </a:lnTo>
                <a:lnTo>
                  <a:pt x="1360756" y="2031282"/>
                </a:lnTo>
                <a:lnTo>
                  <a:pt x="1324656" y="1996637"/>
                </a:lnTo>
                <a:lnTo>
                  <a:pt x="1289200" y="1961366"/>
                </a:lnTo>
                <a:lnTo>
                  <a:pt x="1254363" y="1925469"/>
                </a:lnTo>
                <a:lnTo>
                  <a:pt x="1220122" y="1888946"/>
                </a:lnTo>
                <a:lnTo>
                  <a:pt x="1186454" y="1851795"/>
                </a:lnTo>
                <a:lnTo>
                  <a:pt x="1153337" y="1814016"/>
                </a:lnTo>
                <a:lnTo>
                  <a:pt x="1120746" y="1775608"/>
                </a:lnTo>
                <a:lnTo>
                  <a:pt x="1088659" y="1736571"/>
                </a:lnTo>
                <a:lnTo>
                  <a:pt x="1057052" y="1696904"/>
                </a:lnTo>
                <a:lnTo>
                  <a:pt x="1025903" y="1656606"/>
                </a:lnTo>
                <a:lnTo>
                  <a:pt x="995188" y="1615677"/>
                </a:lnTo>
                <a:lnTo>
                  <a:pt x="964884" y="1574116"/>
                </a:lnTo>
                <a:lnTo>
                  <a:pt x="934968" y="1531923"/>
                </a:lnTo>
                <a:lnTo>
                  <a:pt x="905416" y="1489096"/>
                </a:lnTo>
                <a:lnTo>
                  <a:pt x="876207" y="1445635"/>
                </a:lnTo>
                <a:lnTo>
                  <a:pt x="847315" y="1401540"/>
                </a:lnTo>
                <a:lnTo>
                  <a:pt x="818719" y="1356809"/>
                </a:lnTo>
                <a:lnTo>
                  <a:pt x="790395" y="1311443"/>
                </a:lnTo>
                <a:lnTo>
                  <a:pt x="762320" y="1265440"/>
                </a:lnTo>
                <a:lnTo>
                  <a:pt x="734558" y="1221000"/>
                </a:lnTo>
                <a:lnTo>
                  <a:pt x="679517" y="1132192"/>
                </a:lnTo>
                <a:lnTo>
                  <a:pt x="625071" y="1043498"/>
                </a:lnTo>
                <a:lnTo>
                  <a:pt x="544392" y="910713"/>
                </a:lnTo>
                <a:lnTo>
                  <a:pt x="464731" y="778300"/>
                </a:lnTo>
                <a:lnTo>
                  <a:pt x="100732" y="167312"/>
                </a:lnTo>
                <a:lnTo>
                  <a:pt x="0" y="0"/>
                </a:lnTo>
                <a:lnTo>
                  <a:pt x="303360" y="0"/>
                </a:lnTo>
                <a:lnTo>
                  <a:pt x="2732230" y="35775"/>
                </a:lnTo>
                <a:lnTo>
                  <a:pt x="2691742" y="2798787"/>
                </a:lnTo>
                <a:close/>
              </a:path>
            </a:pathLst>
          </a:custGeom>
          <a:solidFill>
            <a:srgbClr val="9EC0FF"/>
          </a:solidFill>
        </p:spPr>
        <p:txBody>
          <a:bodyPr wrap="square" lIns="0" tIns="0" rIns="0" bIns="0" rtlCol="0"/>
          <a:lstStyle/>
          <a:p/>
        </p:txBody>
      </p:sp>
      <p:sp>
        <p:nvSpPr>
          <p:cNvPr id="3" name="object 3"/>
          <p:cNvSpPr/>
          <p:nvPr/>
        </p:nvSpPr>
        <p:spPr>
          <a:xfrm>
            <a:off x="10478785" y="3992943"/>
            <a:ext cx="1713230" cy="2865120"/>
          </a:xfrm>
          <a:custGeom>
            <a:avLst/>
            <a:gdLst/>
            <a:ahLst/>
            <a:cxnLst/>
            <a:rect l="l" t="t" r="r" b="b"/>
            <a:pathLst>
              <a:path w="1713229" h="2865120">
                <a:moveTo>
                  <a:pt x="1673102" y="2865056"/>
                </a:moveTo>
                <a:lnTo>
                  <a:pt x="0" y="2865056"/>
                </a:lnTo>
                <a:lnTo>
                  <a:pt x="4210" y="2846634"/>
                </a:lnTo>
                <a:lnTo>
                  <a:pt x="16196" y="2796582"/>
                </a:lnTo>
                <a:lnTo>
                  <a:pt x="28659" y="2746818"/>
                </a:lnTo>
                <a:lnTo>
                  <a:pt x="41595" y="2697339"/>
                </a:lnTo>
                <a:lnTo>
                  <a:pt x="55001" y="2648144"/>
                </a:lnTo>
                <a:lnTo>
                  <a:pt x="68872" y="2599229"/>
                </a:lnTo>
                <a:lnTo>
                  <a:pt x="83205" y="2550594"/>
                </a:lnTo>
                <a:lnTo>
                  <a:pt x="97996" y="2502236"/>
                </a:lnTo>
                <a:lnTo>
                  <a:pt x="113241" y="2454154"/>
                </a:lnTo>
                <a:lnTo>
                  <a:pt x="128936" y="2406345"/>
                </a:lnTo>
                <a:lnTo>
                  <a:pt x="145078" y="2358808"/>
                </a:lnTo>
                <a:lnTo>
                  <a:pt x="161661" y="2311541"/>
                </a:lnTo>
                <a:lnTo>
                  <a:pt x="178684" y="2264541"/>
                </a:lnTo>
                <a:lnTo>
                  <a:pt x="196141" y="2217807"/>
                </a:lnTo>
                <a:lnTo>
                  <a:pt x="214029" y="2171336"/>
                </a:lnTo>
                <a:lnTo>
                  <a:pt x="232344" y="2125128"/>
                </a:lnTo>
                <a:lnTo>
                  <a:pt x="251083" y="2079180"/>
                </a:lnTo>
                <a:lnTo>
                  <a:pt x="270241" y="2033489"/>
                </a:lnTo>
                <a:lnTo>
                  <a:pt x="289814" y="1988055"/>
                </a:lnTo>
                <a:lnTo>
                  <a:pt x="309799" y="1942875"/>
                </a:lnTo>
                <a:lnTo>
                  <a:pt x="330192" y="1897947"/>
                </a:lnTo>
                <a:lnTo>
                  <a:pt x="350989" y="1853269"/>
                </a:lnTo>
                <a:lnTo>
                  <a:pt x="372185" y="1808840"/>
                </a:lnTo>
                <a:lnTo>
                  <a:pt x="393779" y="1764656"/>
                </a:lnTo>
                <a:lnTo>
                  <a:pt x="415764" y="1720718"/>
                </a:lnTo>
                <a:lnTo>
                  <a:pt x="438138" y="1677022"/>
                </a:lnTo>
                <a:lnTo>
                  <a:pt x="460897" y="1633566"/>
                </a:lnTo>
                <a:lnTo>
                  <a:pt x="484037" y="1590349"/>
                </a:lnTo>
                <a:lnTo>
                  <a:pt x="507554" y="1547369"/>
                </a:lnTo>
                <a:lnTo>
                  <a:pt x="531444" y="1504624"/>
                </a:lnTo>
                <a:lnTo>
                  <a:pt x="555704" y="1462111"/>
                </a:lnTo>
                <a:lnTo>
                  <a:pt x="580328" y="1419829"/>
                </a:lnTo>
                <a:lnTo>
                  <a:pt x="605315" y="1377776"/>
                </a:lnTo>
                <a:lnTo>
                  <a:pt x="630659" y="1335951"/>
                </a:lnTo>
                <a:lnTo>
                  <a:pt x="656358" y="1294350"/>
                </a:lnTo>
                <a:lnTo>
                  <a:pt x="682406" y="1252972"/>
                </a:lnTo>
                <a:lnTo>
                  <a:pt x="708801" y="1211816"/>
                </a:lnTo>
                <a:lnTo>
                  <a:pt x="735538" y="1170879"/>
                </a:lnTo>
                <a:lnTo>
                  <a:pt x="762613" y="1130159"/>
                </a:lnTo>
                <a:lnTo>
                  <a:pt x="790023" y="1089654"/>
                </a:lnTo>
                <a:lnTo>
                  <a:pt x="817764" y="1049363"/>
                </a:lnTo>
                <a:lnTo>
                  <a:pt x="845832" y="1009284"/>
                </a:lnTo>
                <a:lnTo>
                  <a:pt x="874224" y="969413"/>
                </a:lnTo>
                <a:lnTo>
                  <a:pt x="902934" y="929751"/>
                </a:lnTo>
                <a:lnTo>
                  <a:pt x="931960" y="890294"/>
                </a:lnTo>
                <a:lnTo>
                  <a:pt x="961298" y="851041"/>
                </a:lnTo>
                <a:lnTo>
                  <a:pt x="990943" y="811990"/>
                </a:lnTo>
                <a:lnTo>
                  <a:pt x="1020892" y="773139"/>
                </a:lnTo>
                <a:lnTo>
                  <a:pt x="1051142" y="734486"/>
                </a:lnTo>
                <a:lnTo>
                  <a:pt x="1081687" y="696028"/>
                </a:lnTo>
                <a:lnTo>
                  <a:pt x="1112525" y="657765"/>
                </a:lnTo>
                <a:lnTo>
                  <a:pt x="1143652" y="619694"/>
                </a:lnTo>
                <a:lnTo>
                  <a:pt x="1175063" y="581813"/>
                </a:lnTo>
                <a:lnTo>
                  <a:pt x="1206755" y="544120"/>
                </a:lnTo>
                <a:lnTo>
                  <a:pt x="1238724" y="506613"/>
                </a:lnTo>
                <a:lnTo>
                  <a:pt x="1270965" y="469291"/>
                </a:lnTo>
                <a:lnTo>
                  <a:pt x="1303477" y="432152"/>
                </a:lnTo>
                <a:lnTo>
                  <a:pt x="1336253" y="395193"/>
                </a:lnTo>
                <a:lnTo>
                  <a:pt x="1369292" y="358412"/>
                </a:lnTo>
                <a:lnTo>
                  <a:pt x="1402588" y="321808"/>
                </a:lnTo>
                <a:lnTo>
                  <a:pt x="1436137" y="285379"/>
                </a:lnTo>
                <a:lnTo>
                  <a:pt x="1469937" y="249122"/>
                </a:lnTo>
                <a:lnTo>
                  <a:pt x="1503983" y="213036"/>
                </a:lnTo>
                <a:lnTo>
                  <a:pt x="1538272" y="177119"/>
                </a:lnTo>
                <a:lnTo>
                  <a:pt x="1572798" y="141369"/>
                </a:lnTo>
                <a:lnTo>
                  <a:pt x="1607560" y="105784"/>
                </a:lnTo>
                <a:lnTo>
                  <a:pt x="1642552" y="70362"/>
                </a:lnTo>
                <a:lnTo>
                  <a:pt x="1677771" y="35101"/>
                </a:lnTo>
                <a:lnTo>
                  <a:pt x="1713214" y="0"/>
                </a:lnTo>
                <a:lnTo>
                  <a:pt x="1673102" y="2865056"/>
                </a:lnTo>
                <a:close/>
              </a:path>
            </a:pathLst>
          </a:custGeom>
          <a:solidFill>
            <a:srgbClr val="6097FF"/>
          </a:solidFill>
        </p:spPr>
        <p:txBody>
          <a:bodyPr wrap="square" lIns="0" tIns="0" rIns="0" bIns="0" rtlCol="0"/>
          <a:lstStyle/>
          <a:p/>
        </p:txBody>
      </p:sp>
      <p:sp>
        <p:nvSpPr>
          <p:cNvPr id="4" name="object 4"/>
          <p:cNvSpPr/>
          <p:nvPr/>
        </p:nvSpPr>
        <p:spPr>
          <a:xfrm>
            <a:off x="3474763" y="1245479"/>
            <a:ext cx="2577531" cy="414161"/>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6314519" y="1245443"/>
            <a:ext cx="2493396" cy="412975"/>
          </a:xfrm>
          <a:prstGeom prst="rect">
            <a:avLst/>
          </a:prstGeom>
          <a:blipFill>
            <a:blip r:embed="rId2" cstate="print"/>
            <a:stretch>
              <a:fillRect/>
            </a:stretch>
          </a:blipFill>
        </p:spPr>
        <p:txBody>
          <a:bodyPr wrap="square" lIns="0" tIns="0" rIns="0" bIns="0" rtlCol="0"/>
          <a:lstStyle/>
          <a:p/>
        </p:txBody>
      </p:sp>
      <p:sp>
        <p:nvSpPr>
          <p:cNvPr id="6" name="object 6"/>
          <p:cNvSpPr txBox="1"/>
          <p:nvPr/>
        </p:nvSpPr>
        <p:spPr>
          <a:xfrm>
            <a:off x="1552575" y="887433"/>
            <a:ext cx="5775325" cy="5189220"/>
          </a:xfrm>
          <a:prstGeom prst="rect">
            <a:avLst/>
          </a:prstGeom>
        </p:spPr>
        <p:txBody>
          <a:bodyPr vert="horz" wrap="square" lIns="0" tIns="6985" rIns="0" bIns="0" rtlCol="0">
            <a:spAutoFit/>
          </a:bodyPr>
          <a:lstStyle/>
          <a:p>
            <a:pPr>
              <a:lnSpc>
                <a:spcPct val="100000"/>
              </a:lnSpc>
              <a:spcBef>
                <a:spcPts val="55"/>
              </a:spcBef>
            </a:pPr>
            <a:endParaRPr sz="4750">
              <a:latin typeface="Times New Roman" panose="02020603050405020304"/>
              <a:cs typeface="Times New Roman" panose="02020603050405020304"/>
            </a:endParaRPr>
          </a:p>
          <a:p>
            <a:pPr marL="234950">
              <a:lnSpc>
                <a:spcPct val="100000"/>
              </a:lnSpc>
            </a:pPr>
            <a:r>
              <a:rPr sz="3200" b="1" dirty="0">
                <a:solidFill>
                  <a:srgbClr val="FF0000"/>
                </a:solidFill>
                <a:latin typeface="宋体" panose="02010600030101010101" pitchFamily="2" charset="-122"/>
                <a:cs typeface="宋体" panose="02010600030101010101" pitchFamily="2" charset="-122"/>
              </a:rPr>
              <a:t>       </a:t>
            </a:r>
            <a:r>
              <a:rPr sz="3200" b="1" spc="-10" dirty="0">
                <a:solidFill>
                  <a:srgbClr val="FF0000"/>
                </a:solidFill>
                <a:latin typeface="宋体" panose="02010600030101010101" pitchFamily="2" charset="-122"/>
                <a:cs typeface="宋体" panose="02010600030101010101" pitchFamily="2" charset="-122"/>
              </a:rPr>
              <a:t> </a:t>
            </a:r>
            <a:endParaRPr sz="3200">
              <a:latin typeface="宋体" panose="02010600030101010101" pitchFamily="2" charset="-122"/>
              <a:cs typeface="宋体" panose="02010600030101010101" pitchFamily="2" charset="-122"/>
            </a:endParaRPr>
          </a:p>
          <a:p>
            <a:pPr>
              <a:lnSpc>
                <a:spcPct val="100000"/>
              </a:lnSpc>
              <a:spcBef>
                <a:spcPts val="20"/>
              </a:spcBef>
            </a:pPr>
            <a:endParaRPr sz="3450">
              <a:latin typeface="Times New Roman" panose="02020603050405020304"/>
              <a:cs typeface="Times New Roman" panose="02020603050405020304"/>
            </a:endParaRPr>
          </a:p>
          <a:p>
            <a:pPr marL="234950">
              <a:lnSpc>
                <a:spcPts val="45"/>
              </a:lnSpc>
            </a:pPr>
            <a:r>
              <a:rPr sz="2000" b="1" spc="-5" dirty="0">
                <a:solidFill>
                  <a:srgbClr val="404040"/>
                </a:solidFill>
                <a:latin typeface="宋体" panose="02010600030101010101" pitchFamily="2" charset="-122"/>
                <a:cs typeface="宋体" panose="02010600030101010101" pitchFamily="2" charset="-122"/>
              </a:rPr>
              <a:t>   </a:t>
            </a:r>
            <a:r>
              <a:rPr sz="2000" b="1" spc="-10" dirty="0">
                <a:solidFill>
                  <a:srgbClr val="404040"/>
                </a:solidFill>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a:p>
            <a:pPr marL="187325" indent="-174625">
              <a:lnSpc>
                <a:spcPts val="2315"/>
              </a:lnSpc>
              <a:buFont typeface="Segoe UI Semibold" panose="020B0702040204020203"/>
              <a:buChar char="•"/>
              <a:tabLst>
                <a:tab pos="187325" algn="l"/>
              </a:tabLst>
            </a:pPr>
            <a:r>
              <a:rPr sz="2000" b="1" dirty="0">
                <a:latin typeface="宋体" panose="02010600030101010101" pitchFamily="2" charset="-122"/>
                <a:cs typeface="宋体" panose="02010600030101010101" pitchFamily="2" charset="-122"/>
              </a:rPr>
              <a:t>对内印发《火炬中心关于落实</a:t>
            </a:r>
            <a:r>
              <a:rPr sz="2000" b="1" spc="-5" dirty="0">
                <a:latin typeface="Segoe UI Semibold" panose="020B0702040204020203"/>
                <a:cs typeface="Segoe UI Semibold" panose="020B0702040204020203"/>
              </a:rPr>
              <a:t>&lt;</a:t>
            </a:r>
            <a:r>
              <a:rPr sz="2000" b="1" dirty="0">
                <a:latin typeface="宋体" panose="02010600030101010101" pitchFamily="2" charset="-122"/>
                <a:cs typeface="宋体" panose="02010600030101010101" pitchFamily="2" charset="-122"/>
              </a:rPr>
              <a:t>科技部防范和</a:t>
            </a:r>
            <a:r>
              <a:rPr sz="2000" b="1" spc="-5" dirty="0">
                <a:latin typeface="宋体" panose="02010600030101010101" pitchFamily="2" charset="-122"/>
                <a:cs typeface="宋体" panose="02010600030101010101" pitchFamily="2" charset="-122"/>
              </a:rPr>
              <a:t>惩</a:t>
            </a:r>
            <a:endParaRPr sz="2000">
              <a:latin typeface="宋体" panose="02010600030101010101" pitchFamily="2" charset="-122"/>
              <a:cs typeface="宋体" panose="02010600030101010101" pitchFamily="2" charset="-122"/>
            </a:endParaRPr>
          </a:p>
          <a:p>
            <a:pPr marL="12700" marR="218440">
              <a:lnSpc>
                <a:spcPts val="4900"/>
              </a:lnSpc>
              <a:spcBef>
                <a:spcPts val="480"/>
              </a:spcBef>
            </a:pPr>
            <a:r>
              <a:rPr sz="2000" b="1" dirty="0">
                <a:latin typeface="宋体" panose="02010600030101010101" pitchFamily="2" charset="-122"/>
                <a:cs typeface="宋体" panose="02010600030101010101" pitchFamily="2" charset="-122"/>
              </a:rPr>
              <a:t>治科技统计造假、弄虚作假有关责任的规定</a:t>
            </a:r>
            <a:r>
              <a:rPr sz="2000" b="1" spc="-5" dirty="0">
                <a:latin typeface="Segoe UI Semibold" panose="020B0702040204020203"/>
                <a:cs typeface="Segoe UI Semibold" panose="020B0702040204020203"/>
              </a:rPr>
              <a:t>&gt;</a:t>
            </a:r>
            <a:r>
              <a:rPr sz="2000" b="1" dirty="0">
                <a:latin typeface="宋体" panose="02010600030101010101" pitchFamily="2" charset="-122"/>
                <a:cs typeface="宋体" panose="02010600030101010101" pitchFamily="2" charset="-122"/>
              </a:rPr>
              <a:t>的</a:t>
            </a:r>
            <a:r>
              <a:rPr sz="2000" b="1" spc="-5" dirty="0">
                <a:latin typeface="宋体" panose="02010600030101010101" pitchFamily="2" charset="-122"/>
                <a:cs typeface="宋体" panose="02010600030101010101" pitchFamily="2" charset="-122"/>
              </a:rPr>
              <a:t>工 </a:t>
            </a:r>
            <a:r>
              <a:rPr sz="2000" b="1" dirty="0">
                <a:latin typeface="宋体" panose="02010600030101010101" pitchFamily="2" charset="-122"/>
                <a:cs typeface="宋体" panose="02010600030101010101" pitchFamily="2" charset="-122"/>
              </a:rPr>
              <a:t>作方案</a:t>
            </a:r>
            <a:r>
              <a:rPr sz="2000" b="1" spc="-5" dirty="0">
                <a:latin typeface="宋体" panose="02010600030101010101" pitchFamily="2" charset="-122"/>
                <a:cs typeface="宋体" panose="02010600030101010101" pitchFamily="2" charset="-122"/>
              </a:rPr>
              <a:t>》</a:t>
            </a:r>
            <a:endParaRPr sz="2000">
              <a:latin typeface="宋体" panose="02010600030101010101" pitchFamily="2" charset="-122"/>
              <a:cs typeface="宋体" panose="02010600030101010101" pitchFamily="2" charset="-122"/>
            </a:endParaRPr>
          </a:p>
          <a:p>
            <a:pPr marL="257175" lvl="1" indent="-174625">
              <a:lnSpc>
                <a:spcPct val="100000"/>
              </a:lnSpc>
              <a:spcBef>
                <a:spcPts val="1720"/>
              </a:spcBef>
              <a:buFont typeface="Segoe UI Semibold" panose="020B0702040204020203"/>
              <a:buChar char="•"/>
              <a:tabLst>
                <a:tab pos="257175" algn="l"/>
              </a:tabLst>
            </a:pPr>
            <a:r>
              <a:rPr sz="2000" b="1" dirty="0">
                <a:latin typeface="宋体" panose="02010600030101010101" pitchFamily="2" charset="-122"/>
                <a:cs typeface="宋体" panose="02010600030101010101" pitchFamily="2" charset="-122"/>
              </a:rPr>
              <a:t>对外印发《科技部火炬中心关于防范和惩治火</a:t>
            </a:r>
            <a:r>
              <a:rPr sz="2000" b="1" spc="-5" dirty="0">
                <a:latin typeface="宋体" panose="02010600030101010101" pitchFamily="2" charset="-122"/>
                <a:cs typeface="宋体" panose="02010600030101010101" pitchFamily="2" charset="-122"/>
              </a:rPr>
              <a:t>炬</a:t>
            </a:r>
            <a:endParaRPr sz="2000">
              <a:latin typeface="宋体" panose="02010600030101010101" pitchFamily="2" charset="-122"/>
              <a:cs typeface="宋体" panose="02010600030101010101" pitchFamily="2" charset="-122"/>
            </a:endParaRPr>
          </a:p>
          <a:p>
            <a:pPr marL="12700" marR="5080">
              <a:lnSpc>
                <a:spcPct val="200000"/>
              </a:lnSpc>
              <a:spcBef>
                <a:spcPts val="95"/>
              </a:spcBef>
            </a:pPr>
            <a:r>
              <a:rPr sz="2000" b="1" dirty="0">
                <a:latin typeface="宋体" panose="02010600030101010101" pitchFamily="2" charset="-122"/>
                <a:cs typeface="宋体" panose="02010600030101010101" pitchFamily="2" charset="-122"/>
              </a:rPr>
              <a:t>统计造假、弄虚作假有关责任的通知》（国科火</a:t>
            </a:r>
            <a:r>
              <a:rPr sz="2000" b="1" spc="-5" dirty="0">
                <a:latin typeface="宋体" panose="02010600030101010101" pitchFamily="2" charset="-122"/>
                <a:cs typeface="宋体" panose="02010600030101010101" pitchFamily="2" charset="-122"/>
              </a:rPr>
              <a:t>字 </a:t>
            </a:r>
            <a:r>
              <a:rPr sz="2000" b="1" spc="-5" dirty="0">
                <a:latin typeface="Segoe UI Semibold" panose="020B0702040204020203"/>
                <a:cs typeface="Segoe UI Semibold" panose="020B0702040204020203"/>
              </a:rPr>
              <a:t>[2021]155</a:t>
            </a:r>
            <a:r>
              <a:rPr sz="2000" b="1" dirty="0">
                <a:latin typeface="宋体" panose="02010600030101010101" pitchFamily="2" charset="-122"/>
                <a:cs typeface="宋体" panose="02010600030101010101" pitchFamily="2" charset="-122"/>
              </a:rPr>
              <a:t>号，压实火炬业务工作中统计责任体系</a:t>
            </a:r>
            <a:r>
              <a:rPr sz="2000" b="1" spc="-5" dirty="0">
                <a:latin typeface="宋体" panose="02010600030101010101" pitchFamily="2" charset="-122"/>
                <a:cs typeface="宋体" panose="02010600030101010101" pitchFamily="2" charset="-122"/>
              </a:rPr>
              <a:t>， </a:t>
            </a:r>
            <a:r>
              <a:rPr sz="2000" b="1" dirty="0">
                <a:latin typeface="宋体" panose="02010600030101010101" pitchFamily="2" charset="-122"/>
                <a:cs typeface="宋体" panose="02010600030101010101" pitchFamily="2" charset="-122"/>
              </a:rPr>
              <a:t>提升依法依规统计责</a:t>
            </a:r>
            <a:r>
              <a:rPr sz="2000" b="1" spc="-5" dirty="0">
                <a:latin typeface="宋体" panose="02010600030101010101" pitchFamily="2" charset="-122"/>
                <a:cs typeface="宋体" panose="02010600030101010101" pitchFamily="2" charset="-122"/>
              </a:rPr>
              <a:t>任</a:t>
            </a:r>
            <a:endParaRPr sz="2000">
              <a:latin typeface="宋体" panose="02010600030101010101" pitchFamily="2" charset="-122"/>
              <a:cs typeface="宋体" panose="02010600030101010101" pitchFamily="2" charset="-122"/>
            </a:endParaRPr>
          </a:p>
        </p:txBody>
      </p:sp>
      <p:sp>
        <p:nvSpPr>
          <p:cNvPr id="7" name="object 7"/>
          <p:cNvSpPr/>
          <p:nvPr/>
        </p:nvSpPr>
        <p:spPr>
          <a:xfrm>
            <a:off x="7589519" y="2029967"/>
            <a:ext cx="3113531" cy="3810000"/>
          </a:xfrm>
          <a:prstGeom prst="rect">
            <a:avLst/>
          </a:prstGeom>
          <a:blipFill>
            <a:blip r:embed="rId3" cstate="print"/>
            <a:stretch>
              <a:fillRect/>
            </a:stretch>
          </a:blipFill>
        </p:spPr>
        <p:txBody>
          <a:bodyPr wrap="square" lIns="0" tIns="0" rIns="0" bIns="0" rtlCol="0"/>
          <a:lstStyle/>
          <a:p/>
        </p:txBody>
      </p:sp>
      <p:sp>
        <p:nvSpPr>
          <p:cNvPr id="8" name="object 8"/>
          <p:cNvSpPr txBox="1">
            <a:spLocks noGrp="1"/>
          </p:cNvSpPr>
          <p:nvPr>
            <p:ph type="title"/>
          </p:nvPr>
        </p:nvSpPr>
        <p:spPr>
          <a:xfrm>
            <a:off x="330200" y="267334"/>
            <a:ext cx="6454775" cy="566420"/>
          </a:xfrm>
          <a:prstGeom prst="rect">
            <a:avLst/>
          </a:prstGeom>
        </p:spPr>
        <p:txBody>
          <a:bodyPr vert="horz" wrap="square" lIns="0" tIns="12700" rIns="0" bIns="0" rtlCol="0">
            <a:spAutoFit/>
          </a:bodyPr>
          <a:lstStyle/>
          <a:p>
            <a:pPr marL="12700">
              <a:lnSpc>
                <a:spcPct val="100000"/>
              </a:lnSpc>
              <a:spcBef>
                <a:spcPts val="100"/>
              </a:spcBef>
            </a:pPr>
            <a:r>
              <a:rPr sz="3600" dirty="0"/>
              <a:t>一、202</a:t>
            </a:r>
            <a:r>
              <a:rPr lang="en-US" sz="3600" dirty="0"/>
              <a:t>1</a:t>
            </a:r>
            <a:r>
              <a:rPr sz="3600" dirty="0"/>
              <a:t>年度火炬统计工作情</a:t>
            </a:r>
            <a:r>
              <a:rPr sz="3600" spc="-15" dirty="0"/>
              <a:t>况</a:t>
            </a:r>
            <a:endParaRPr sz="36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5510" y="922654"/>
            <a:ext cx="30734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Unicode MS" panose="020B0604020202020204" charset="-122"/>
                <a:cs typeface="Arial Unicode MS" panose="020B0604020202020204" charset="-122"/>
              </a:rPr>
              <a:t>调查单位——</a:t>
            </a:r>
            <a:r>
              <a:rPr sz="2400" dirty="0">
                <a:solidFill>
                  <a:srgbClr val="FF0000"/>
                </a:solidFill>
                <a:latin typeface="Arial Unicode MS" panose="020B0604020202020204" charset="-122"/>
                <a:cs typeface="Arial Unicode MS" panose="020B0604020202020204" charset="-122"/>
              </a:rPr>
              <a:t>数据填报</a:t>
            </a:r>
            <a:endParaRPr sz="2400">
              <a:latin typeface="Arial Unicode MS" panose="020B0604020202020204" charset="-122"/>
              <a:cs typeface="Arial Unicode MS" panose="020B0604020202020204" charset="-122"/>
            </a:endParaRPr>
          </a:p>
        </p:txBody>
      </p:sp>
      <p:sp>
        <p:nvSpPr>
          <p:cNvPr id="3" name="object 3"/>
          <p:cNvSpPr txBox="1"/>
          <p:nvPr/>
        </p:nvSpPr>
        <p:spPr>
          <a:xfrm>
            <a:off x="636905" y="6277609"/>
            <a:ext cx="8662035"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0000"/>
                </a:solidFill>
                <a:latin typeface="Arial Unicode MS" panose="020B0604020202020204" charset="-122"/>
                <a:cs typeface="Arial Unicode MS" panose="020B0604020202020204" charset="-122"/>
              </a:rPr>
              <a:t>注：请务必关注数据指标变化幅度，避免看错单位等失误造成数据波动过大</a:t>
            </a:r>
            <a:r>
              <a:rPr sz="2000" spc="5" dirty="0">
                <a:solidFill>
                  <a:srgbClr val="FF0000"/>
                </a:solidFill>
                <a:latin typeface="Arial Unicode MS" panose="020B0604020202020204" charset="-122"/>
                <a:cs typeface="Arial Unicode MS" panose="020B0604020202020204" charset="-122"/>
              </a:rPr>
              <a:t>。</a:t>
            </a:r>
            <a:endParaRPr sz="2000">
              <a:latin typeface="Arial Unicode MS" panose="020B0604020202020204" charset="-122"/>
              <a:cs typeface="Arial Unicode MS" panose="020B0604020202020204" charset="-122"/>
            </a:endParaRPr>
          </a:p>
        </p:txBody>
      </p:sp>
      <p:sp>
        <p:nvSpPr>
          <p:cNvPr id="4" name="object 4"/>
          <p:cNvSpPr txBox="1"/>
          <p:nvPr/>
        </p:nvSpPr>
        <p:spPr>
          <a:xfrm>
            <a:off x="78739" y="21018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填报</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pic>
        <p:nvPicPr>
          <p:cNvPr id="6" name="图片 5" descr="6"/>
          <p:cNvPicPr>
            <a:picLocks noChangeAspect="1"/>
          </p:cNvPicPr>
          <p:nvPr/>
        </p:nvPicPr>
        <p:blipFill>
          <a:blip r:embed="rId1"/>
          <a:stretch>
            <a:fillRect/>
          </a:stretch>
        </p:blipFill>
        <p:spPr>
          <a:xfrm>
            <a:off x="457200" y="1313815"/>
            <a:ext cx="10506075" cy="479107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1219" y="1038225"/>
            <a:ext cx="49022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Unicode MS" panose="020B0604020202020204" charset="-122"/>
                <a:cs typeface="Arial Unicode MS" panose="020B0604020202020204" charset="-122"/>
              </a:rPr>
              <a:t>调查单位——</a:t>
            </a:r>
            <a:r>
              <a:rPr sz="2400" dirty="0">
                <a:solidFill>
                  <a:srgbClr val="FF0000"/>
                </a:solidFill>
                <a:latin typeface="Arial Unicode MS" panose="020B0604020202020204" charset="-122"/>
                <a:cs typeface="Arial Unicode MS" panose="020B0604020202020204" charset="-122"/>
              </a:rPr>
              <a:t>数据检查</a:t>
            </a:r>
            <a:r>
              <a:rPr sz="2400" dirty="0">
                <a:latin typeface="Arial Unicode MS" panose="020B0604020202020204" charset="-122"/>
                <a:cs typeface="Arial Unicode MS" panose="020B0604020202020204" charset="-122"/>
              </a:rPr>
              <a:t>——</a:t>
            </a:r>
            <a:r>
              <a:rPr sz="2400" dirty="0">
                <a:solidFill>
                  <a:srgbClr val="FF0000"/>
                </a:solidFill>
                <a:latin typeface="Arial Unicode MS" panose="020B0604020202020204" charset="-122"/>
                <a:cs typeface="Arial Unicode MS" panose="020B0604020202020204" charset="-122"/>
              </a:rPr>
              <a:t>修改数据</a:t>
            </a:r>
            <a:endParaRPr sz="2400">
              <a:latin typeface="Arial Unicode MS" panose="020B0604020202020204" charset="-122"/>
              <a:cs typeface="Arial Unicode MS" panose="020B0604020202020204" charset="-122"/>
            </a:endParaRPr>
          </a:p>
        </p:txBody>
      </p:sp>
      <p:sp>
        <p:nvSpPr>
          <p:cNvPr id="3" name="object 3"/>
          <p:cNvSpPr txBox="1"/>
          <p:nvPr/>
        </p:nvSpPr>
        <p:spPr>
          <a:xfrm>
            <a:off x="112395" y="21018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填报</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359663" y="1737360"/>
            <a:ext cx="11337036" cy="4614672"/>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4859" y="1064259"/>
            <a:ext cx="36830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Unicode MS" panose="020B0604020202020204" charset="-122"/>
                <a:cs typeface="Arial Unicode MS" panose="020B0604020202020204" charset="-122"/>
              </a:rPr>
              <a:t>调查单位——</a:t>
            </a:r>
            <a:r>
              <a:rPr sz="2400" dirty="0">
                <a:solidFill>
                  <a:srgbClr val="FF0000"/>
                </a:solidFill>
                <a:latin typeface="Arial Unicode MS" panose="020B0604020202020204" charset="-122"/>
                <a:cs typeface="Arial Unicode MS" panose="020B0604020202020204" charset="-122"/>
              </a:rPr>
              <a:t>填写警告说明</a:t>
            </a:r>
            <a:endParaRPr sz="2400">
              <a:latin typeface="Arial Unicode MS" panose="020B0604020202020204" charset="-122"/>
              <a:cs typeface="Arial Unicode MS" panose="020B0604020202020204" charset="-122"/>
            </a:endParaRPr>
          </a:p>
        </p:txBody>
      </p:sp>
      <p:sp>
        <p:nvSpPr>
          <p:cNvPr id="3" name="object 3"/>
          <p:cNvSpPr txBox="1"/>
          <p:nvPr/>
        </p:nvSpPr>
        <p:spPr>
          <a:xfrm>
            <a:off x="112395" y="21018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填报</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251459" y="1752600"/>
            <a:ext cx="11573256" cy="469392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9000" y="1037590"/>
            <a:ext cx="30734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Unicode MS" panose="020B0604020202020204" charset="-122"/>
                <a:cs typeface="Arial Unicode MS" panose="020B0604020202020204" charset="-122"/>
              </a:rPr>
              <a:t>调查单位——</a:t>
            </a:r>
            <a:r>
              <a:rPr sz="2400" dirty="0">
                <a:solidFill>
                  <a:srgbClr val="FF0000"/>
                </a:solidFill>
                <a:latin typeface="Arial Unicode MS" panose="020B0604020202020204" charset="-122"/>
                <a:cs typeface="Arial Unicode MS" panose="020B0604020202020204" charset="-122"/>
              </a:rPr>
              <a:t>提交数据</a:t>
            </a:r>
            <a:endParaRPr sz="2400">
              <a:latin typeface="Arial Unicode MS" panose="020B0604020202020204" charset="-122"/>
              <a:cs typeface="Arial Unicode MS" panose="020B0604020202020204" charset="-122"/>
            </a:endParaRPr>
          </a:p>
        </p:txBody>
      </p:sp>
      <p:sp>
        <p:nvSpPr>
          <p:cNvPr id="3" name="object 3"/>
          <p:cNvSpPr txBox="1"/>
          <p:nvPr/>
        </p:nvSpPr>
        <p:spPr>
          <a:xfrm>
            <a:off x="112395" y="21018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填报</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179831" y="1772411"/>
            <a:ext cx="11728704" cy="476250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969645"/>
            <a:ext cx="30734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Unicode MS" panose="020B0604020202020204" charset="-122"/>
                <a:cs typeface="Arial Unicode MS" panose="020B0604020202020204" charset="-122"/>
              </a:rPr>
              <a:t>调查单位——</a:t>
            </a:r>
            <a:r>
              <a:rPr sz="2400" dirty="0">
                <a:solidFill>
                  <a:srgbClr val="FF0000"/>
                </a:solidFill>
                <a:latin typeface="Arial Unicode MS" panose="020B0604020202020204" charset="-122"/>
                <a:cs typeface="Arial Unicode MS" panose="020B0604020202020204" charset="-122"/>
              </a:rPr>
              <a:t>审核过程</a:t>
            </a:r>
            <a:endParaRPr sz="2400">
              <a:latin typeface="Arial Unicode MS" panose="020B0604020202020204" charset="-122"/>
              <a:cs typeface="Arial Unicode MS" panose="020B0604020202020204" charset="-122"/>
            </a:endParaRPr>
          </a:p>
        </p:txBody>
      </p:sp>
      <p:sp>
        <p:nvSpPr>
          <p:cNvPr id="3" name="object 3"/>
          <p:cNvSpPr txBox="1"/>
          <p:nvPr/>
        </p:nvSpPr>
        <p:spPr>
          <a:xfrm>
            <a:off x="112395" y="21018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填报</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396240" y="1808988"/>
            <a:ext cx="11574780" cy="466344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3425" y="926465"/>
            <a:ext cx="30734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Unicode MS" panose="020B0604020202020204" charset="-122"/>
                <a:cs typeface="Arial Unicode MS" panose="020B0604020202020204" charset="-122"/>
              </a:rPr>
              <a:t>调查单位——</a:t>
            </a:r>
            <a:r>
              <a:rPr sz="2400" dirty="0">
                <a:solidFill>
                  <a:srgbClr val="FF0000"/>
                </a:solidFill>
                <a:latin typeface="Arial Unicode MS" panose="020B0604020202020204" charset="-122"/>
                <a:cs typeface="Arial Unicode MS" panose="020B0604020202020204" charset="-122"/>
              </a:rPr>
              <a:t>数据打印</a:t>
            </a:r>
            <a:endParaRPr sz="2400">
              <a:latin typeface="Arial Unicode MS" panose="020B0604020202020204" charset="-122"/>
              <a:cs typeface="Arial Unicode MS" panose="020B0604020202020204" charset="-122"/>
            </a:endParaRPr>
          </a:p>
        </p:txBody>
      </p:sp>
      <p:sp>
        <p:nvSpPr>
          <p:cNvPr id="3" name="object 3"/>
          <p:cNvSpPr txBox="1"/>
          <p:nvPr/>
        </p:nvSpPr>
        <p:spPr>
          <a:xfrm>
            <a:off x="112395" y="21018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填报</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1557527" y="1476755"/>
            <a:ext cx="8519160" cy="5161788"/>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1665" y="1097915"/>
            <a:ext cx="58166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Arial Unicode MS" panose="020B0604020202020204" charset="-122"/>
                <a:cs typeface="Arial Unicode MS" panose="020B0604020202020204" charset="-122"/>
              </a:rPr>
              <a:t>调查单位——特色产业基地等其他</a:t>
            </a:r>
            <a:r>
              <a:rPr sz="2400" dirty="0">
                <a:solidFill>
                  <a:srgbClr val="FF0000"/>
                </a:solidFill>
                <a:latin typeface="Arial Unicode MS" panose="020B0604020202020204" charset="-122"/>
                <a:cs typeface="Arial Unicode MS" panose="020B0604020202020204" charset="-122"/>
              </a:rPr>
              <a:t>机构年报</a:t>
            </a:r>
            <a:endParaRPr sz="2400">
              <a:latin typeface="Arial Unicode MS" panose="020B0604020202020204" charset="-122"/>
              <a:cs typeface="Arial Unicode MS" panose="020B0604020202020204" charset="-122"/>
            </a:endParaRPr>
          </a:p>
        </p:txBody>
      </p:sp>
      <p:sp>
        <p:nvSpPr>
          <p:cNvPr id="3" name="object 3"/>
          <p:cNvSpPr txBox="1"/>
          <p:nvPr/>
        </p:nvSpPr>
        <p:spPr>
          <a:xfrm>
            <a:off x="112395" y="210184"/>
            <a:ext cx="65538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a:t>
            </a:r>
            <a:r>
              <a:rPr sz="3600" spc="-5" dirty="0">
                <a:latin typeface="宋体" panose="02010600030101010101" pitchFamily="2" charset="-122"/>
                <a:cs typeface="宋体" panose="02010600030101010101" pitchFamily="2" charset="-122"/>
              </a:rPr>
              <a:t>明</a:t>
            </a:r>
            <a:r>
              <a:rPr sz="3600" spc="-1800" dirty="0">
                <a:latin typeface="宋体" panose="02010600030101010101" pitchFamily="2" charset="-122"/>
                <a:cs typeface="宋体" panose="02010600030101010101" pitchFamily="2" charset="-122"/>
              </a:rPr>
              <a:t> </a:t>
            </a:r>
            <a:r>
              <a:rPr sz="3600" dirty="0">
                <a:latin typeface="宋体" panose="02010600030101010101" pitchFamily="2" charset="-122"/>
                <a:cs typeface="宋体" panose="02010600030101010101" pitchFamily="2" charset="-122"/>
              </a:rPr>
              <a:t>—</a:t>
            </a:r>
            <a:r>
              <a:rPr sz="3600" dirty="0">
                <a:solidFill>
                  <a:srgbClr val="FF0000"/>
                </a:solidFill>
                <a:latin typeface="宋体" panose="02010600030101010101" pitchFamily="2" charset="-122"/>
                <a:cs typeface="宋体" panose="02010600030101010101" pitchFamily="2" charset="-122"/>
              </a:rPr>
              <a:t>填报</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809244" y="1708404"/>
            <a:ext cx="10573512" cy="4986528"/>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395" y="210184"/>
            <a:ext cx="7468234"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000000"/>
                </a:solidFill>
                <a:latin typeface="宋体" panose="02010600030101010101" pitchFamily="2" charset="-122"/>
                <a:cs typeface="宋体" panose="02010600030101010101" pitchFamily="2" charset="-122"/>
              </a:rPr>
              <a:t>五、系统简介及操作说明—</a:t>
            </a:r>
            <a:r>
              <a:rPr sz="3600" b="0" dirty="0">
                <a:solidFill>
                  <a:srgbClr val="FF0000"/>
                </a:solidFill>
                <a:latin typeface="宋体" panose="02010600030101010101" pitchFamily="2" charset="-122"/>
                <a:cs typeface="宋体" panose="02010600030101010101" pitchFamily="2" charset="-122"/>
              </a:rPr>
              <a:t>管理审核</a:t>
            </a:r>
            <a:r>
              <a:rPr sz="2000" b="0" dirty="0">
                <a:solidFill>
                  <a:srgbClr val="FF0000"/>
                </a:solidFill>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3" name="object 3"/>
          <p:cNvSpPr/>
          <p:nvPr/>
        </p:nvSpPr>
        <p:spPr>
          <a:xfrm>
            <a:off x="3998976" y="1571244"/>
            <a:ext cx="3927348" cy="4223004"/>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4577" y="1123315"/>
            <a:ext cx="216662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幼圆" panose="02010509060101010101" charset="-122"/>
                <a:cs typeface="幼圆" panose="02010509060101010101" charset="-122"/>
              </a:rPr>
              <a:t>各级统计管理</a:t>
            </a:r>
            <a:r>
              <a:rPr sz="2400" b="1" spc="-10" dirty="0">
                <a:solidFill>
                  <a:srgbClr val="FF0000"/>
                </a:solidFill>
                <a:latin typeface="幼圆" panose="02010509060101010101" charset="-122"/>
                <a:cs typeface="幼圆" panose="02010509060101010101" charset="-122"/>
              </a:rPr>
              <a:t>员</a:t>
            </a:r>
            <a:endParaRPr sz="2400">
              <a:latin typeface="幼圆" panose="02010509060101010101" charset="-122"/>
              <a:cs typeface="幼圆" panose="02010509060101010101" charset="-122"/>
            </a:endParaRPr>
          </a:p>
        </p:txBody>
      </p:sp>
      <p:sp>
        <p:nvSpPr>
          <p:cNvPr id="3" name="object 3"/>
          <p:cNvSpPr/>
          <p:nvPr/>
        </p:nvSpPr>
        <p:spPr>
          <a:xfrm>
            <a:off x="435863" y="1828800"/>
            <a:ext cx="11320272" cy="4733544"/>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112395" y="210184"/>
            <a:ext cx="74682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a:t>
            </a:r>
            <a:r>
              <a:rPr sz="3600" spc="-5" dirty="0">
                <a:latin typeface="宋体" panose="02010600030101010101" pitchFamily="2" charset="-122"/>
                <a:cs typeface="宋体" panose="02010600030101010101" pitchFamily="2" charset="-122"/>
              </a:rPr>
              <a:t>明</a:t>
            </a:r>
            <a:r>
              <a:rPr sz="3600" spc="-1800" dirty="0">
                <a:latin typeface="宋体" panose="02010600030101010101" pitchFamily="2" charset="-122"/>
                <a:cs typeface="宋体" panose="02010600030101010101" pitchFamily="2" charset="-122"/>
              </a:rPr>
              <a:t> </a:t>
            </a:r>
            <a:r>
              <a:rPr sz="3600" dirty="0">
                <a:latin typeface="宋体" panose="02010600030101010101" pitchFamily="2" charset="-122"/>
                <a:cs typeface="宋体" panose="02010600030101010101" pitchFamily="2" charset="-122"/>
              </a:rPr>
              <a:t>—</a:t>
            </a:r>
            <a:r>
              <a:rPr sz="3600" dirty="0">
                <a:solidFill>
                  <a:srgbClr val="FF0000"/>
                </a:solidFill>
                <a:latin typeface="宋体" panose="02010600030101010101" pitchFamily="2" charset="-122"/>
                <a:cs typeface="宋体" panose="02010600030101010101" pitchFamily="2" charset="-122"/>
              </a:rPr>
              <a:t>管理审核</a:t>
            </a:r>
            <a:r>
              <a:rPr sz="2000" dirty="0">
                <a:solidFill>
                  <a:srgbClr val="FF0000"/>
                </a:solidFill>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9769" y="0"/>
            <a:ext cx="2732405" cy="2799080"/>
          </a:xfrm>
          <a:custGeom>
            <a:avLst/>
            <a:gdLst/>
            <a:ahLst/>
            <a:cxnLst/>
            <a:rect l="l" t="t" r="r" b="b"/>
            <a:pathLst>
              <a:path w="2732404" h="2799080">
                <a:moveTo>
                  <a:pt x="2691742" y="2798787"/>
                </a:moveTo>
                <a:lnTo>
                  <a:pt x="2644816" y="2786099"/>
                </a:lnTo>
                <a:lnTo>
                  <a:pt x="2597788" y="2772031"/>
                </a:lnTo>
                <a:lnTo>
                  <a:pt x="2550708" y="2756653"/>
                </a:lnTo>
                <a:lnTo>
                  <a:pt x="2503625" y="2740040"/>
                </a:lnTo>
                <a:lnTo>
                  <a:pt x="2456591" y="2722264"/>
                </a:lnTo>
                <a:lnTo>
                  <a:pt x="2409655" y="2703396"/>
                </a:lnTo>
                <a:lnTo>
                  <a:pt x="2362869" y="2683510"/>
                </a:lnTo>
                <a:lnTo>
                  <a:pt x="2316280" y="2662678"/>
                </a:lnTo>
                <a:lnTo>
                  <a:pt x="2269942" y="2640973"/>
                </a:lnTo>
                <a:lnTo>
                  <a:pt x="2223902" y="2618467"/>
                </a:lnTo>
                <a:lnTo>
                  <a:pt x="2178212" y="2595233"/>
                </a:lnTo>
                <a:lnTo>
                  <a:pt x="2132921" y="2571343"/>
                </a:lnTo>
                <a:lnTo>
                  <a:pt x="2088080" y="2546869"/>
                </a:lnTo>
                <a:lnTo>
                  <a:pt x="2043740" y="2521885"/>
                </a:lnTo>
                <a:lnTo>
                  <a:pt x="1999950" y="2496462"/>
                </a:lnTo>
                <a:lnTo>
                  <a:pt x="1956760" y="2470673"/>
                </a:lnTo>
                <a:lnTo>
                  <a:pt x="1914221" y="2444591"/>
                </a:lnTo>
                <a:lnTo>
                  <a:pt x="1872383" y="2418288"/>
                </a:lnTo>
                <a:lnTo>
                  <a:pt x="1831296" y="2391837"/>
                </a:lnTo>
                <a:lnTo>
                  <a:pt x="1791010" y="2365310"/>
                </a:lnTo>
                <a:lnTo>
                  <a:pt x="1751576" y="2338780"/>
                </a:lnTo>
                <a:lnTo>
                  <a:pt x="1713043" y="2312319"/>
                </a:lnTo>
                <a:lnTo>
                  <a:pt x="1633389" y="2256336"/>
                </a:lnTo>
                <a:lnTo>
                  <a:pt x="1592143" y="2226051"/>
                </a:lnTo>
                <a:lnTo>
                  <a:pt x="1551701" y="2195146"/>
                </a:lnTo>
                <a:lnTo>
                  <a:pt x="1512042" y="2163619"/>
                </a:lnTo>
                <a:lnTo>
                  <a:pt x="1473140" y="2131470"/>
                </a:lnTo>
                <a:lnTo>
                  <a:pt x="1434974" y="2098697"/>
                </a:lnTo>
                <a:lnTo>
                  <a:pt x="1397520" y="2065302"/>
                </a:lnTo>
                <a:lnTo>
                  <a:pt x="1360756" y="2031282"/>
                </a:lnTo>
                <a:lnTo>
                  <a:pt x="1324656" y="1996637"/>
                </a:lnTo>
                <a:lnTo>
                  <a:pt x="1289200" y="1961366"/>
                </a:lnTo>
                <a:lnTo>
                  <a:pt x="1254363" y="1925469"/>
                </a:lnTo>
                <a:lnTo>
                  <a:pt x="1220122" y="1888946"/>
                </a:lnTo>
                <a:lnTo>
                  <a:pt x="1186454" y="1851795"/>
                </a:lnTo>
                <a:lnTo>
                  <a:pt x="1153337" y="1814016"/>
                </a:lnTo>
                <a:lnTo>
                  <a:pt x="1120746" y="1775608"/>
                </a:lnTo>
                <a:lnTo>
                  <a:pt x="1088659" y="1736571"/>
                </a:lnTo>
                <a:lnTo>
                  <a:pt x="1057052" y="1696904"/>
                </a:lnTo>
                <a:lnTo>
                  <a:pt x="1025903" y="1656606"/>
                </a:lnTo>
                <a:lnTo>
                  <a:pt x="995188" y="1615677"/>
                </a:lnTo>
                <a:lnTo>
                  <a:pt x="964884" y="1574116"/>
                </a:lnTo>
                <a:lnTo>
                  <a:pt x="934968" y="1531923"/>
                </a:lnTo>
                <a:lnTo>
                  <a:pt x="905416" y="1489096"/>
                </a:lnTo>
                <a:lnTo>
                  <a:pt x="876207" y="1445635"/>
                </a:lnTo>
                <a:lnTo>
                  <a:pt x="847315" y="1401540"/>
                </a:lnTo>
                <a:lnTo>
                  <a:pt x="818719" y="1356809"/>
                </a:lnTo>
                <a:lnTo>
                  <a:pt x="790395" y="1311443"/>
                </a:lnTo>
                <a:lnTo>
                  <a:pt x="762320" y="1265440"/>
                </a:lnTo>
                <a:lnTo>
                  <a:pt x="734558" y="1221000"/>
                </a:lnTo>
                <a:lnTo>
                  <a:pt x="679517" y="1132192"/>
                </a:lnTo>
                <a:lnTo>
                  <a:pt x="625071" y="1043498"/>
                </a:lnTo>
                <a:lnTo>
                  <a:pt x="544392" y="910713"/>
                </a:lnTo>
                <a:lnTo>
                  <a:pt x="464731" y="778300"/>
                </a:lnTo>
                <a:lnTo>
                  <a:pt x="100732" y="167312"/>
                </a:lnTo>
                <a:lnTo>
                  <a:pt x="0" y="0"/>
                </a:lnTo>
                <a:lnTo>
                  <a:pt x="303360" y="0"/>
                </a:lnTo>
                <a:lnTo>
                  <a:pt x="2732230" y="35775"/>
                </a:lnTo>
                <a:lnTo>
                  <a:pt x="2691742" y="2798787"/>
                </a:lnTo>
                <a:close/>
              </a:path>
            </a:pathLst>
          </a:custGeom>
          <a:solidFill>
            <a:srgbClr val="9EC0FF"/>
          </a:solidFill>
        </p:spPr>
        <p:txBody>
          <a:bodyPr wrap="square" lIns="0" tIns="0" rIns="0" bIns="0" rtlCol="0"/>
          <a:lstStyle/>
          <a:p/>
        </p:txBody>
      </p:sp>
      <p:sp>
        <p:nvSpPr>
          <p:cNvPr id="3" name="object 3"/>
          <p:cNvSpPr/>
          <p:nvPr/>
        </p:nvSpPr>
        <p:spPr>
          <a:xfrm>
            <a:off x="10478785" y="3992943"/>
            <a:ext cx="1713230" cy="2865120"/>
          </a:xfrm>
          <a:custGeom>
            <a:avLst/>
            <a:gdLst/>
            <a:ahLst/>
            <a:cxnLst/>
            <a:rect l="l" t="t" r="r" b="b"/>
            <a:pathLst>
              <a:path w="1713229" h="2865120">
                <a:moveTo>
                  <a:pt x="1673102" y="2865056"/>
                </a:moveTo>
                <a:lnTo>
                  <a:pt x="0" y="2865056"/>
                </a:lnTo>
                <a:lnTo>
                  <a:pt x="4210" y="2846634"/>
                </a:lnTo>
                <a:lnTo>
                  <a:pt x="16196" y="2796582"/>
                </a:lnTo>
                <a:lnTo>
                  <a:pt x="28659" y="2746818"/>
                </a:lnTo>
                <a:lnTo>
                  <a:pt x="41595" y="2697339"/>
                </a:lnTo>
                <a:lnTo>
                  <a:pt x="55001" y="2648144"/>
                </a:lnTo>
                <a:lnTo>
                  <a:pt x="68872" y="2599229"/>
                </a:lnTo>
                <a:lnTo>
                  <a:pt x="83205" y="2550594"/>
                </a:lnTo>
                <a:lnTo>
                  <a:pt x="97996" y="2502236"/>
                </a:lnTo>
                <a:lnTo>
                  <a:pt x="113241" y="2454154"/>
                </a:lnTo>
                <a:lnTo>
                  <a:pt x="128936" y="2406345"/>
                </a:lnTo>
                <a:lnTo>
                  <a:pt x="145078" y="2358808"/>
                </a:lnTo>
                <a:lnTo>
                  <a:pt x="161661" y="2311541"/>
                </a:lnTo>
                <a:lnTo>
                  <a:pt x="178684" y="2264541"/>
                </a:lnTo>
                <a:lnTo>
                  <a:pt x="196141" y="2217807"/>
                </a:lnTo>
                <a:lnTo>
                  <a:pt x="214029" y="2171336"/>
                </a:lnTo>
                <a:lnTo>
                  <a:pt x="232344" y="2125128"/>
                </a:lnTo>
                <a:lnTo>
                  <a:pt x="251083" y="2079180"/>
                </a:lnTo>
                <a:lnTo>
                  <a:pt x="270241" y="2033489"/>
                </a:lnTo>
                <a:lnTo>
                  <a:pt x="289814" y="1988055"/>
                </a:lnTo>
                <a:lnTo>
                  <a:pt x="309799" y="1942875"/>
                </a:lnTo>
                <a:lnTo>
                  <a:pt x="330192" y="1897947"/>
                </a:lnTo>
                <a:lnTo>
                  <a:pt x="350989" y="1853269"/>
                </a:lnTo>
                <a:lnTo>
                  <a:pt x="372185" y="1808840"/>
                </a:lnTo>
                <a:lnTo>
                  <a:pt x="393779" y="1764656"/>
                </a:lnTo>
                <a:lnTo>
                  <a:pt x="415764" y="1720718"/>
                </a:lnTo>
                <a:lnTo>
                  <a:pt x="438138" y="1677022"/>
                </a:lnTo>
                <a:lnTo>
                  <a:pt x="460897" y="1633566"/>
                </a:lnTo>
                <a:lnTo>
                  <a:pt x="484037" y="1590349"/>
                </a:lnTo>
                <a:lnTo>
                  <a:pt x="507554" y="1547369"/>
                </a:lnTo>
                <a:lnTo>
                  <a:pt x="531444" y="1504624"/>
                </a:lnTo>
                <a:lnTo>
                  <a:pt x="555704" y="1462111"/>
                </a:lnTo>
                <a:lnTo>
                  <a:pt x="580328" y="1419829"/>
                </a:lnTo>
                <a:lnTo>
                  <a:pt x="605315" y="1377776"/>
                </a:lnTo>
                <a:lnTo>
                  <a:pt x="630659" y="1335951"/>
                </a:lnTo>
                <a:lnTo>
                  <a:pt x="656358" y="1294350"/>
                </a:lnTo>
                <a:lnTo>
                  <a:pt x="682406" y="1252972"/>
                </a:lnTo>
                <a:lnTo>
                  <a:pt x="708801" y="1211816"/>
                </a:lnTo>
                <a:lnTo>
                  <a:pt x="735538" y="1170879"/>
                </a:lnTo>
                <a:lnTo>
                  <a:pt x="762613" y="1130159"/>
                </a:lnTo>
                <a:lnTo>
                  <a:pt x="790023" y="1089654"/>
                </a:lnTo>
                <a:lnTo>
                  <a:pt x="817764" y="1049363"/>
                </a:lnTo>
                <a:lnTo>
                  <a:pt x="845832" y="1009284"/>
                </a:lnTo>
                <a:lnTo>
                  <a:pt x="874224" y="969413"/>
                </a:lnTo>
                <a:lnTo>
                  <a:pt x="902934" y="929751"/>
                </a:lnTo>
                <a:lnTo>
                  <a:pt x="931960" y="890294"/>
                </a:lnTo>
                <a:lnTo>
                  <a:pt x="961298" y="851041"/>
                </a:lnTo>
                <a:lnTo>
                  <a:pt x="990943" y="811990"/>
                </a:lnTo>
                <a:lnTo>
                  <a:pt x="1020892" y="773139"/>
                </a:lnTo>
                <a:lnTo>
                  <a:pt x="1051142" y="734486"/>
                </a:lnTo>
                <a:lnTo>
                  <a:pt x="1081687" y="696028"/>
                </a:lnTo>
                <a:lnTo>
                  <a:pt x="1112525" y="657765"/>
                </a:lnTo>
                <a:lnTo>
                  <a:pt x="1143652" y="619694"/>
                </a:lnTo>
                <a:lnTo>
                  <a:pt x="1175063" y="581813"/>
                </a:lnTo>
                <a:lnTo>
                  <a:pt x="1206755" y="544120"/>
                </a:lnTo>
                <a:lnTo>
                  <a:pt x="1238724" y="506613"/>
                </a:lnTo>
                <a:lnTo>
                  <a:pt x="1270965" y="469291"/>
                </a:lnTo>
                <a:lnTo>
                  <a:pt x="1303477" y="432152"/>
                </a:lnTo>
                <a:lnTo>
                  <a:pt x="1336253" y="395193"/>
                </a:lnTo>
                <a:lnTo>
                  <a:pt x="1369292" y="358412"/>
                </a:lnTo>
                <a:lnTo>
                  <a:pt x="1402588" y="321808"/>
                </a:lnTo>
                <a:lnTo>
                  <a:pt x="1436137" y="285379"/>
                </a:lnTo>
                <a:lnTo>
                  <a:pt x="1469937" y="249122"/>
                </a:lnTo>
                <a:lnTo>
                  <a:pt x="1503983" y="213036"/>
                </a:lnTo>
                <a:lnTo>
                  <a:pt x="1538272" y="177119"/>
                </a:lnTo>
                <a:lnTo>
                  <a:pt x="1572798" y="141369"/>
                </a:lnTo>
                <a:lnTo>
                  <a:pt x="1607560" y="105784"/>
                </a:lnTo>
                <a:lnTo>
                  <a:pt x="1642552" y="70362"/>
                </a:lnTo>
                <a:lnTo>
                  <a:pt x="1677771" y="35101"/>
                </a:lnTo>
                <a:lnTo>
                  <a:pt x="1713214" y="0"/>
                </a:lnTo>
                <a:lnTo>
                  <a:pt x="1673102" y="2865056"/>
                </a:lnTo>
                <a:close/>
              </a:path>
            </a:pathLst>
          </a:custGeom>
          <a:solidFill>
            <a:srgbClr val="6097FF"/>
          </a:solidFill>
        </p:spPr>
        <p:txBody>
          <a:bodyPr wrap="square" lIns="0" tIns="0" rIns="0" bIns="0" rtlCol="0"/>
          <a:lstStyle/>
          <a:p/>
        </p:txBody>
      </p:sp>
      <p:sp>
        <p:nvSpPr>
          <p:cNvPr id="4" name="object 4"/>
          <p:cNvSpPr txBox="1"/>
          <p:nvPr/>
        </p:nvSpPr>
        <p:spPr>
          <a:xfrm>
            <a:off x="1037589" y="995997"/>
            <a:ext cx="400050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幼圆" panose="02010509060101010101" charset="-122"/>
                <a:cs typeface="幼圆" panose="02010509060101010101" charset="-122"/>
              </a:rPr>
              <a:t>各级统计管理员</a:t>
            </a:r>
            <a:r>
              <a:rPr sz="2400" b="1" dirty="0">
                <a:latin typeface="Century Gothic" panose="020B0502020202020204"/>
                <a:cs typeface="Century Gothic" panose="020B0502020202020204"/>
              </a:rPr>
              <a:t>——</a:t>
            </a:r>
            <a:r>
              <a:rPr sz="2400" b="1" dirty="0">
                <a:solidFill>
                  <a:srgbClr val="FF0000"/>
                </a:solidFill>
                <a:latin typeface="幼圆" panose="02010509060101010101" charset="-122"/>
                <a:cs typeface="幼圆" panose="02010509060101010101" charset="-122"/>
              </a:rPr>
              <a:t>登录界</a:t>
            </a:r>
            <a:r>
              <a:rPr sz="2400" b="1" spc="-10" dirty="0">
                <a:solidFill>
                  <a:srgbClr val="FF0000"/>
                </a:solidFill>
                <a:latin typeface="幼圆" panose="02010509060101010101" charset="-122"/>
                <a:cs typeface="幼圆" panose="02010509060101010101" charset="-122"/>
              </a:rPr>
              <a:t>面</a:t>
            </a:r>
            <a:endParaRPr sz="2400">
              <a:latin typeface="幼圆" panose="02010509060101010101" charset="-122"/>
              <a:cs typeface="幼圆" panose="02010509060101010101" charset="-122"/>
            </a:endParaRPr>
          </a:p>
        </p:txBody>
      </p:sp>
      <p:sp>
        <p:nvSpPr>
          <p:cNvPr id="5" name="object 5"/>
          <p:cNvSpPr/>
          <p:nvPr/>
        </p:nvSpPr>
        <p:spPr>
          <a:xfrm>
            <a:off x="1536191" y="1520952"/>
            <a:ext cx="8894064" cy="4197096"/>
          </a:xfrm>
          <a:prstGeom prst="rect">
            <a:avLst/>
          </a:prstGeom>
          <a:blipFill>
            <a:blip r:embed="rId1" cstate="print"/>
            <a:stretch>
              <a:fillRect/>
            </a:stretch>
          </a:blipFill>
        </p:spPr>
        <p:txBody>
          <a:bodyPr wrap="square" lIns="0" tIns="0" rIns="0" bIns="0" rtlCol="0"/>
          <a:lstStyle/>
          <a:p/>
        </p:txBody>
      </p:sp>
      <p:sp>
        <p:nvSpPr>
          <p:cNvPr id="6" name="object 6"/>
          <p:cNvSpPr txBox="1"/>
          <p:nvPr/>
        </p:nvSpPr>
        <p:spPr>
          <a:xfrm>
            <a:off x="2292985" y="5814695"/>
            <a:ext cx="7569200" cy="84836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Arial Unicode MS" panose="020B0604020202020204" charset="-122"/>
                <a:cs typeface="Arial Unicode MS" panose="020B0604020202020204" charset="-122"/>
              </a:rPr>
              <a:t>上级统计管理员可以查看并设置下级管理员账号、密码等信息。一般由省级 下发市级帐号，市级下发县区级帐号。管理员登陆统计系统后，可以在</a:t>
            </a:r>
            <a:r>
              <a:rPr sz="1800" spc="35" dirty="0">
                <a:latin typeface="Arial Unicode MS" panose="020B0604020202020204" charset="-122"/>
                <a:cs typeface="Arial Unicode MS" panose="020B0604020202020204" charset="-122"/>
              </a:rPr>
              <a:t>“</a:t>
            </a:r>
            <a:r>
              <a:rPr sz="1800" dirty="0">
                <a:latin typeface="Arial Unicode MS" panose="020B0604020202020204" charset="-122"/>
                <a:cs typeface="Arial Unicode MS" panose="020B0604020202020204" charset="-122"/>
              </a:rPr>
              <a:t>市 县用户</a:t>
            </a:r>
            <a:r>
              <a:rPr sz="1800" spc="35" dirty="0">
                <a:latin typeface="Arial Unicode MS" panose="020B0604020202020204" charset="-122"/>
                <a:cs typeface="Arial Unicode MS" panose="020B0604020202020204" charset="-122"/>
              </a:rPr>
              <a:t>“</a:t>
            </a:r>
            <a:r>
              <a:rPr sz="1800" dirty="0">
                <a:latin typeface="Arial Unicode MS" panose="020B0604020202020204" charset="-122"/>
                <a:cs typeface="Arial Unicode MS" panose="020B0604020202020204" charset="-122"/>
              </a:rPr>
              <a:t>获得所辖范围内各市、县、区管理员帐号。</a:t>
            </a:r>
            <a:endParaRPr sz="1800">
              <a:latin typeface="Arial Unicode MS" panose="020B0604020202020204" charset="-122"/>
              <a:cs typeface="Arial Unicode MS" panose="020B0604020202020204" charset="-122"/>
            </a:endParaRPr>
          </a:p>
        </p:txBody>
      </p:sp>
      <p:sp>
        <p:nvSpPr>
          <p:cNvPr id="7" name="object 7"/>
          <p:cNvSpPr txBox="1">
            <a:spLocks noGrp="1"/>
          </p:cNvSpPr>
          <p:nvPr>
            <p:ph type="title"/>
          </p:nvPr>
        </p:nvSpPr>
        <p:spPr>
          <a:xfrm>
            <a:off x="112395" y="210184"/>
            <a:ext cx="7468234" cy="574040"/>
          </a:xfrm>
          <a:prstGeom prst="rect">
            <a:avLst/>
          </a:prstGeom>
        </p:spPr>
        <p:txBody>
          <a:bodyPr vert="horz" wrap="square" lIns="0" tIns="12700" rIns="0" bIns="0" rtlCol="0">
            <a:spAutoFit/>
          </a:bodyPr>
          <a:lstStyle/>
          <a:p>
            <a:pPr marL="12700">
              <a:lnSpc>
                <a:spcPct val="100000"/>
              </a:lnSpc>
              <a:spcBef>
                <a:spcPts val="100"/>
              </a:spcBef>
            </a:pPr>
            <a:r>
              <a:rPr sz="3600" b="0" dirty="0">
                <a:solidFill>
                  <a:srgbClr val="000000"/>
                </a:solidFill>
                <a:latin typeface="宋体" panose="02010600030101010101" pitchFamily="2" charset="-122"/>
                <a:cs typeface="宋体" panose="02010600030101010101" pitchFamily="2" charset="-122"/>
              </a:rPr>
              <a:t>五、系统简介及操作说</a:t>
            </a:r>
            <a:r>
              <a:rPr sz="3600" b="0" spc="-5" dirty="0">
                <a:solidFill>
                  <a:srgbClr val="000000"/>
                </a:solidFill>
                <a:latin typeface="宋体" panose="02010600030101010101" pitchFamily="2" charset="-122"/>
                <a:cs typeface="宋体" panose="02010600030101010101" pitchFamily="2" charset="-122"/>
              </a:rPr>
              <a:t>明</a:t>
            </a:r>
            <a:r>
              <a:rPr sz="3600" b="0" spc="-1800" dirty="0">
                <a:solidFill>
                  <a:srgbClr val="000000"/>
                </a:solidFill>
                <a:latin typeface="宋体" panose="02010600030101010101" pitchFamily="2" charset="-122"/>
                <a:cs typeface="宋体" panose="02010600030101010101" pitchFamily="2" charset="-122"/>
              </a:rPr>
              <a:t> </a:t>
            </a:r>
            <a:r>
              <a:rPr sz="3600" b="0" dirty="0">
                <a:solidFill>
                  <a:srgbClr val="000000"/>
                </a:solidFill>
                <a:latin typeface="宋体" panose="02010600030101010101" pitchFamily="2" charset="-122"/>
                <a:cs typeface="宋体" panose="02010600030101010101" pitchFamily="2" charset="-122"/>
              </a:rPr>
              <a:t>—</a:t>
            </a:r>
            <a:r>
              <a:rPr sz="3600" b="0" dirty="0">
                <a:solidFill>
                  <a:srgbClr val="FF0000"/>
                </a:solidFill>
                <a:latin typeface="宋体" panose="02010600030101010101" pitchFamily="2" charset="-122"/>
                <a:cs typeface="宋体" panose="02010600030101010101" pitchFamily="2" charset="-122"/>
              </a:rPr>
              <a:t>管理审核</a:t>
            </a:r>
            <a:r>
              <a:rPr sz="2000" b="0" dirty="0">
                <a:solidFill>
                  <a:srgbClr val="FF0000"/>
                </a:solidFill>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2488564"/>
            <a:ext cx="7887334" cy="690245"/>
          </a:xfrm>
          <a:prstGeom prst="rect">
            <a:avLst/>
          </a:prstGeom>
        </p:spPr>
        <p:txBody>
          <a:bodyPr vert="horz" wrap="square" lIns="0" tIns="13335" rIns="0" bIns="0" rtlCol="0">
            <a:spAutoFit/>
          </a:bodyPr>
          <a:lstStyle/>
          <a:p>
            <a:pPr marL="12700">
              <a:lnSpc>
                <a:spcPct val="100000"/>
              </a:lnSpc>
              <a:spcBef>
                <a:spcPts val="105"/>
              </a:spcBef>
            </a:pPr>
            <a:r>
              <a:rPr sz="4400" dirty="0"/>
              <a:t>二、202</a:t>
            </a:r>
            <a:r>
              <a:rPr lang="en-US" sz="4400" dirty="0"/>
              <a:t>2</a:t>
            </a:r>
            <a:r>
              <a:rPr sz="4400" dirty="0"/>
              <a:t>年度火炬统计工作部</a:t>
            </a:r>
            <a:r>
              <a:rPr sz="4400" spc="-15" dirty="0"/>
              <a:t>署</a:t>
            </a:r>
            <a:endParaRPr sz="4400"/>
          </a:p>
        </p:txBody>
      </p:sp>
      <p:sp>
        <p:nvSpPr>
          <p:cNvPr id="3" name="object 3"/>
          <p:cNvSpPr/>
          <p:nvPr/>
        </p:nvSpPr>
        <p:spPr>
          <a:xfrm>
            <a:off x="180596" y="0"/>
            <a:ext cx="1203195" cy="137922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37589" y="1081722"/>
            <a:ext cx="3388360" cy="391160"/>
          </a:xfrm>
          <a:prstGeom prst="rect">
            <a:avLst/>
          </a:prstGeom>
        </p:spPr>
        <p:txBody>
          <a:bodyPr vert="horz" wrap="square" lIns="0" tIns="12700" rIns="0" bIns="0" rtlCol="0">
            <a:spAutoFit/>
          </a:bodyPr>
          <a:lstStyle/>
          <a:p>
            <a:pPr marL="12700">
              <a:lnSpc>
                <a:spcPct val="100000"/>
              </a:lnSpc>
              <a:spcBef>
                <a:spcPts val="100"/>
              </a:spcBef>
            </a:pPr>
            <a:r>
              <a:rPr sz="2400" b="1" dirty="0">
                <a:latin typeface="幼圆" panose="02010509060101010101" charset="-122"/>
                <a:cs typeface="幼圆" panose="02010509060101010101" charset="-122"/>
              </a:rPr>
              <a:t>各级统计管理员</a:t>
            </a:r>
            <a:r>
              <a:rPr sz="2400" b="1" dirty="0">
                <a:latin typeface="Century Gothic" panose="020B0502020202020204"/>
                <a:cs typeface="Century Gothic" panose="020B0502020202020204"/>
              </a:rPr>
              <a:t>——</a:t>
            </a:r>
            <a:r>
              <a:rPr sz="2400" b="1" dirty="0">
                <a:solidFill>
                  <a:srgbClr val="FF0000"/>
                </a:solidFill>
                <a:latin typeface="幼圆" panose="02010509060101010101" charset="-122"/>
                <a:cs typeface="幼圆" panose="02010509060101010101" charset="-122"/>
              </a:rPr>
              <a:t>首</a:t>
            </a:r>
            <a:r>
              <a:rPr sz="2400" b="1" spc="-10" dirty="0">
                <a:solidFill>
                  <a:srgbClr val="FF0000"/>
                </a:solidFill>
                <a:latin typeface="幼圆" panose="02010509060101010101" charset="-122"/>
                <a:cs typeface="幼圆" panose="02010509060101010101" charset="-122"/>
              </a:rPr>
              <a:t>页</a:t>
            </a:r>
            <a:endParaRPr sz="2400">
              <a:latin typeface="幼圆" panose="02010509060101010101" charset="-122"/>
              <a:cs typeface="幼圆" panose="02010509060101010101" charset="-122"/>
            </a:endParaRPr>
          </a:p>
        </p:txBody>
      </p:sp>
      <p:sp>
        <p:nvSpPr>
          <p:cNvPr id="3" name="object 3"/>
          <p:cNvSpPr txBox="1"/>
          <p:nvPr/>
        </p:nvSpPr>
        <p:spPr>
          <a:xfrm>
            <a:off x="112395" y="210184"/>
            <a:ext cx="74682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a:t>
            </a:r>
            <a:r>
              <a:rPr sz="3600" spc="-5" dirty="0">
                <a:latin typeface="宋体" panose="02010600030101010101" pitchFamily="2" charset="-122"/>
                <a:cs typeface="宋体" panose="02010600030101010101" pitchFamily="2" charset="-122"/>
              </a:rPr>
              <a:t>明</a:t>
            </a:r>
            <a:r>
              <a:rPr sz="3600" spc="-1800" dirty="0">
                <a:latin typeface="宋体" panose="02010600030101010101" pitchFamily="2" charset="-122"/>
                <a:cs typeface="宋体" panose="02010600030101010101" pitchFamily="2" charset="-122"/>
              </a:rPr>
              <a:t> </a:t>
            </a:r>
            <a:r>
              <a:rPr sz="3600" dirty="0">
                <a:latin typeface="宋体" panose="02010600030101010101" pitchFamily="2" charset="-122"/>
                <a:cs typeface="宋体" panose="02010600030101010101" pitchFamily="2" charset="-122"/>
              </a:rPr>
              <a:t>—</a:t>
            </a:r>
            <a:r>
              <a:rPr sz="3600" dirty="0">
                <a:solidFill>
                  <a:srgbClr val="FF0000"/>
                </a:solidFill>
                <a:latin typeface="宋体" panose="02010600030101010101" pitchFamily="2" charset="-122"/>
                <a:cs typeface="宋体" panose="02010600030101010101" pitchFamily="2" charset="-122"/>
              </a:rPr>
              <a:t>管理审核</a:t>
            </a:r>
            <a:r>
              <a:rPr sz="2000" dirty="0">
                <a:solidFill>
                  <a:srgbClr val="FF0000"/>
                </a:solidFill>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341375" y="1780032"/>
            <a:ext cx="11509248" cy="4607052"/>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9927" y="1129347"/>
            <a:ext cx="58166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幼圆" panose="02010509060101010101" charset="-122"/>
                <a:cs typeface="幼圆" panose="02010509060101010101" charset="-122"/>
              </a:rPr>
              <a:t>各级统计管理员</a:t>
            </a:r>
            <a:r>
              <a:rPr sz="2400" dirty="0">
                <a:latin typeface="Century Gothic" panose="020B0502020202020204"/>
                <a:cs typeface="Century Gothic" panose="020B0502020202020204"/>
              </a:rPr>
              <a:t>——</a:t>
            </a:r>
            <a:r>
              <a:rPr sz="2400" dirty="0">
                <a:solidFill>
                  <a:srgbClr val="FF0000"/>
                </a:solidFill>
                <a:latin typeface="幼圆" panose="02010509060101010101" charset="-122"/>
                <a:cs typeface="幼圆" panose="02010509060101010101" charset="-122"/>
              </a:rPr>
              <a:t>数据管理（科技部门）</a:t>
            </a:r>
            <a:endParaRPr sz="2400">
              <a:latin typeface="幼圆" panose="02010509060101010101" charset="-122"/>
              <a:cs typeface="幼圆" panose="02010509060101010101" charset="-122"/>
            </a:endParaRPr>
          </a:p>
        </p:txBody>
      </p:sp>
      <p:sp>
        <p:nvSpPr>
          <p:cNvPr id="3" name="object 3"/>
          <p:cNvSpPr/>
          <p:nvPr/>
        </p:nvSpPr>
        <p:spPr>
          <a:xfrm>
            <a:off x="972311" y="1665732"/>
            <a:ext cx="9916668" cy="4690872"/>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112395" y="210184"/>
            <a:ext cx="74682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a:t>
            </a:r>
            <a:r>
              <a:rPr sz="3600" spc="-5" dirty="0">
                <a:latin typeface="宋体" panose="02010600030101010101" pitchFamily="2" charset="-122"/>
                <a:cs typeface="宋体" panose="02010600030101010101" pitchFamily="2" charset="-122"/>
              </a:rPr>
              <a:t>明</a:t>
            </a:r>
            <a:r>
              <a:rPr sz="3600" spc="-1800" dirty="0">
                <a:latin typeface="宋体" panose="02010600030101010101" pitchFamily="2" charset="-122"/>
                <a:cs typeface="宋体" panose="02010600030101010101" pitchFamily="2" charset="-122"/>
              </a:rPr>
              <a:t> </a:t>
            </a:r>
            <a:r>
              <a:rPr sz="3600" dirty="0">
                <a:latin typeface="宋体" panose="02010600030101010101" pitchFamily="2" charset="-122"/>
                <a:cs typeface="宋体" panose="02010600030101010101" pitchFamily="2" charset="-122"/>
              </a:rPr>
              <a:t>—</a:t>
            </a:r>
            <a:r>
              <a:rPr sz="3600" dirty="0">
                <a:solidFill>
                  <a:srgbClr val="FF0000"/>
                </a:solidFill>
                <a:latin typeface="宋体" panose="02010600030101010101" pitchFamily="2" charset="-122"/>
                <a:cs typeface="宋体" panose="02010600030101010101" pitchFamily="2" charset="-122"/>
              </a:rPr>
              <a:t>管理审核</a:t>
            </a:r>
            <a:r>
              <a:rPr sz="2000" dirty="0">
                <a:solidFill>
                  <a:srgbClr val="FF0000"/>
                </a:solidFill>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5" name="object 5"/>
          <p:cNvSpPr/>
          <p:nvPr/>
        </p:nvSpPr>
        <p:spPr>
          <a:xfrm>
            <a:off x="4683188" y="6281369"/>
            <a:ext cx="2469984" cy="347103"/>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0244" y="1129665"/>
            <a:ext cx="73406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幼圆" panose="02010509060101010101" charset="-122"/>
                <a:cs typeface="幼圆" panose="02010509060101010101" charset="-122"/>
              </a:rPr>
              <a:t>各级统计管理员</a:t>
            </a:r>
            <a:r>
              <a:rPr sz="2400" dirty="0">
                <a:latin typeface="Century Gothic" panose="020B0502020202020204"/>
                <a:cs typeface="Century Gothic" panose="020B0502020202020204"/>
              </a:rPr>
              <a:t>——</a:t>
            </a:r>
            <a:r>
              <a:rPr sz="2400" dirty="0">
                <a:solidFill>
                  <a:srgbClr val="FF0000"/>
                </a:solidFill>
                <a:latin typeface="幼圆" panose="02010509060101010101" charset="-122"/>
                <a:cs typeface="幼圆" panose="02010509060101010101" charset="-122"/>
              </a:rPr>
              <a:t>查询及打印警告原因（科技部门）</a:t>
            </a:r>
            <a:endParaRPr sz="2400">
              <a:latin typeface="幼圆" panose="02010509060101010101" charset="-122"/>
              <a:cs typeface="幼圆" panose="02010509060101010101" charset="-122"/>
            </a:endParaRPr>
          </a:p>
        </p:txBody>
      </p:sp>
      <p:sp>
        <p:nvSpPr>
          <p:cNvPr id="3" name="object 3"/>
          <p:cNvSpPr txBox="1"/>
          <p:nvPr/>
        </p:nvSpPr>
        <p:spPr>
          <a:xfrm>
            <a:off x="112395" y="210184"/>
            <a:ext cx="74682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a:t>
            </a:r>
            <a:r>
              <a:rPr sz="3600" spc="-5" dirty="0">
                <a:latin typeface="宋体" panose="02010600030101010101" pitchFamily="2" charset="-122"/>
                <a:cs typeface="宋体" panose="02010600030101010101" pitchFamily="2" charset="-122"/>
              </a:rPr>
              <a:t>明</a:t>
            </a:r>
            <a:r>
              <a:rPr sz="3600" spc="-1800" dirty="0">
                <a:latin typeface="宋体" panose="02010600030101010101" pitchFamily="2" charset="-122"/>
                <a:cs typeface="宋体" panose="02010600030101010101" pitchFamily="2" charset="-122"/>
              </a:rPr>
              <a:t> </a:t>
            </a:r>
            <a:r>
              <a:rPr sz="3600" dirty="0">
                <a:latin typeface="宋体" panose="02010600030101010101" pitchFamily="2" charset="-122"/>
                <a:cs typeface="宋体" panose="02010600030101010101" pitchFamily="2" charset="-122"/>
              </a:rPr>
              <a:t>—</a:t>
            </a:r>
            <a:r>
              <a:rPr sz="3600" dirty="0">
                <a:solidFill>
                  <a:srgbClr val="FF0000"/>
                </a:solidFill>
                <a:latin typeface="宋体" panose="02010600030101010101" pitchFamily="2" charset="-122"/>
                <a:cs typeface="宋体" panose="02010600030101010101" pitchFamily="2" charset="-122"/>
              </a:rPr>
              <a:t>管理审核</a:t>
            </a:r>
            <a:r>
              <a:rPr sz="2000" dirty="0">
                <a:solidFill>
                  <a:srgbClr val="FF0000"/>
                </a:solidFill>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388620" y="1819655"/>
            <a:ext cx="11416284" cy="4709160"/>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0244" y="1129665"/>
            <a:ext cx="64262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幼圆" panose="02010509060101010101" charset="-122"/>
                <a:cs typeface="幼圆" panose="02010509060101010101" charset="-122"/>
              </a:rPr>
              <a:t>各级统计管理员</a:t>
            </a:r>
            <a:r>
              <a:rPr sz="2400" dirty="0">
                <a:latin typeface="Century Gothic" panose="020B0502020202020204"/>
                <a:cs typeface="Century Gothic" panose="020B0502020202020204"/>
              </a:rPr>
              <a:t>——</a:t>
            </a:r>
            <a:r>
              <a:rPr sz="2400" dirty="0">
                <a:solidFill>
                  <a:srgbClr val="FF0000"/>
                </a:solidFill>
                <a:latin typeface="幼圆" panose="02010509060101010101" charset="-122"/>
                <a:cs typeface="幼圆" panose="02010509060101010101" charset="-122"/>
              </a:rPr>
              <a:t>常用筛选条件（科技部门）</a:t>
            </a:r>
            <a:endParaRPr sz="2400">
              <a:latin typeface="幼圆" panose="02010509060101010101" charset="-122"/>
              <a:cs typeface="幼圆" panose="02010509060101010101" charset="-122"/>
            </a:endParaRPr>
          </a:p>
        </p:txBody>
      </p:sp>
      <p:sp>
        <p:nvSpPr>
          <p:cNvPr id="3" name="object 3"/>
          <p:cNvSpPr txBox="1"/>
          <p:nvPr/>
        </p:nvSpPr>
        <p:spPr>
          <a:xfrm>
            <a:off x="112395" y="210184"/>
            <a:ext cx="74682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a:t>
            </a:r>
            <a:r>
              <a:rPr sz="3600" spc="-5" dirty="0">
                <a:latin typeface="宋体" panose="02010600030101010101" pitchFamily="2" charset="-122"/>
                <a:cs typeface="宋体" panose="02010600030101010101" pitchFamily="2" charset="-122"/>
              </a:rPr>
              <a:t>明</a:t>
            </a:r>
            <a:r>
              <a:rPr sz="3600" spc="-1800" dirty="0">
                <a:latin typeface="宋体" panose="02010600030101010101" pitchFamily="2" charset="-122"/>
                <a:cs typeface="宋体" panose="02010600030101010101" pitchFamily="2" charset="-122"/>
              </a:rPr>
              <a:t> </a:t>
            </a:r>
            <a:r>
              <a:rPr sz="3600" dirty="0">
                <a:latin typeface="宋体" panose="02010600030101010101" pitchFamily="2" charset="-122"/>
                <a:cs typeface="宋体" panose="02010600030101010101" pitchFamily="2" charset="-122"/>
              </a:rPr>
              <a:t>—</a:t>
            </a:r>
            <a:r>
              <a:rPr sz="3600" dirty="0">
                <a:solidFill>
                  <a:srgbClr val="FF0000"/>
                </a:solidFill>
                <a:latin typeface="宋体" panose="02010600030101010101" pitchFamily="2" charset="-122"/>
                <a:cs typeface="宋体" panose="02010600030101010101" pitchFamily="2" charset="-122"/>
              </a:rPr>
              <a:t>管理审核</a:t>
            </a:r>
            <a:r>
              <a:rPr sz="2000" dirty="0">
                <a:solidFill>
                  <a:srgbClr val="FF0000"/>
                </a:solidFill>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298704" y="1723644"/>
            <a:ext cx="11594592" cy="4817364"/>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5214" y="991234"/>
            <a:ext cx="52070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幼圆" panose="02010509060101010101" charset="-122"/>
                <a:cs typeface="幼圆" panose="02010509060101010101" charset="-122"/>
              </a:rPr>
              <a:t>各级统计管理员</a:t>
            </a:r>
            <a:r>
              <a:rPr sz="2400" dirty="0">
                <a:latin typeface="Century Gothic" panose="020B0502020202020204"/>
                <a:cs typeface="Century Gothic" panose="020B0502020202020204"/>
              </a:rPr>
              <a:t>——</a:t>
            </a:r>
            <a:r>
              <a:rPr sz="2400" dirty="0">
                <a:solidFill>
                  <a:srgbClr val="FF0000"/>
                </a:solidFill>
                <a:latin typeface="幼圆" panose="02010509060101010101" charset="-122"/>
                <a:cs typeface="幼圆" panose="02010509060101010101" charset="-122"/>
              </a:rPr>
              <a:t>打回调查单位数据</a:t>
            </a:r>
            <a:endParaRPr sz="2400">
              <a:latin typeface="幼圆" panose="02010509060101010101" charset="-122"/>
              <a:cs typeface="幼圆" panose="02010509060101010101" charset="-122"/>
            </a:endParaRPr>
          </a:p>
        </p:txBody>
      </p:sp>
      <p:sp>
        <p:nvSpPr>
          <p:cNvPr id="3" name="object 3"/>
          <p:cNvSpPr txBox="1"/>
          <p:nvPr/>
        </p:nvSpPr>
        <p:spPr>
          <a:xfrm>
            <a:off x="112395" y="229234"/>
            <a:ext cx="74682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管理审核</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403859" y="1524000"/>
            <a:ext cx="11192256" cy="5274564"/>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8539" y="1000759"/>
            <a:ext cx="39878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幼圆" panose="02010509060101010101" charset="-122"/>
                <a:cs typeface="幼圆" panose="02010509060101010101" charset="-122"/>
              </a:rPr>
              <a:t>各级统计管理员</a:t>
            </a:r>
            <a:r>
              <a:rPr sz="2400" dirty="0">
                <a:latin typeface="Century Gothic" panose="020B0502020202020204"/>
                <a:cs typeface="Century Gothic" panose="020B0502020202020204"/>
              </a:rPr>
              <a:t>——</a:t>
            </a:r>
            <a:r>
              <a:rPr sz="2400" dirty="0">
                <a:solidFill>
                  <a:srgbClr val="FF0000"/>
                </a:solidFill>
                <a:latin typeface="幼圆" panose="02010509060101010101" charset="-122"/>
                <a:cs typeface="幼圆" panose="02010509060101010101" charset="-122"/>
              </a:rPr>
              <a:t>审核过程</a:t>
            </a:r>
            <a:endParaRPr sz="2400">
              <a:latin typeface="幼圆" panose="02010509060101010101" charset="-122"/>
              <a:cs typeface="幼圆" panose="02010509060101010101" charset="-122"/>
            </a:endParaRPr>
          </a:p>
        </p:txBody>
      </p:sp>
      <p:sp>
        <p:nvSpPr>
          <p:cNvPr id="3" name="object 3"/>
          <p:cNvSpPr txBox="1"/>
          <p:nvPr/>
        </p:nvSpPr>
        <p:spPr>
          <a:xfrm>
            <a:off x="112395" y="229234"/>
            <a:ext cx="74682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管理审核</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289559" y="1732788"/>
            <a:ext cx="11614404" cy="4768596"/>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6302" y="991234"/>
            <a:ext cx="58166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幼圆" panose="02010509060101010101" charset="-122"/>
                <a:cs typeface="幼圆" panose="02010509060101010101" charset="-122"/>
              </a:rPr>
              <a:t>各级统计管理员</a:t>
            </a:r>
            <a:r>
              <a:rPr sz="2400" dirty="0">
                <a:latin typeface="Century Gothic" panose="020B0502020202020204"/>
                <a:cs typeface="Century Gothic" panose="020B0502020202020204"/>
              </a:rPr>
              <a:t>——</a:t>
            </a:r>
            <a:r>
              <a:rPr sz="2400" dirty="0">
                <a:solidFill>
                  <a:srgbClr val="FF0000"/>
                </a:solidFill>
                <a:latin typeface="幼圆" panose="02010509060101010101" charset="-122"/>
                <a:cs typeface="幼圆" panose="02010509060101010101" charset="-122"/>
              </a:rPr>
              <a:t>提交调查单位撤消申请</a:t>
            </a:r>
            <a:endParaRPr sz="2400">
              <a:latin typeface="幼圆" panose="02010509060101010101" charset="-122"/>
              <a:cs typeface="幼圆" panose="02010509060101010101" charset="-122"/>
            </a:endParaRPr>
          </a:p>
        </p:txBody>
      </p:sp>
      <p:sp>
        <p:nvSpPr>
          <p:cNvPr id="3" name="object 3"/>
          <p:cNvSpPr txBox="1"/>
          <p:nvPr/>
        </p:nvSpPr>
        <p:spPr>
          <a:xfrm>
            <a:off x="112395" y="229234"/>
            <a:ext cx="74682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管理审核</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sp>
        <p:nvSpPr>
          <p:cNvPr id="4" name="object 4"/>
          <p:cNvSpPr/>
          <p:nvPr/>
        </p:nvSpPr>
        <p:spPr>
          <a:xfrm>
            <a:off x="251459" y="1738883"/>
            <a:ext cx="11689080" cy="4742688"/>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0504" y="1022984"/>
            <a:ext cx="39878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幼圆" panose="02010509060101010101" charset="-122"/>
                <a:cs typeface="幼圆" panose="02010509060101010101" charset="-122"/>
              </a:rPr>
              <a:t>各级统计管理员</a:t>
            </a:r>
            <a:r>
              <a:rPr sz="2400" dirty="0">
                <a:latin typeface="Century Gothic" panose="020B0502020202020204"/>
                <a:cs typeface="Century Gothic" panose="020B0502020202020204"/>
              </a:rPr>
              <a:t>——</a:t>
            </a:r>
            <a:r>
              <a:rPr sz="2400" dirty="0">
                <a:solidFill>
                  <a:srgbClr val="FF0000"/>
                </a:solidFill>
                <a:latin typeface="幼圆" panose="02010509060101010101" charset="-122"/>
                <a:cs typeface="幼圆" panose="02010509060101010101" charset="-122"/>
              </a:rPr>
              <a:t>数据导出</a:t>
            </a:r>
            <a:endParaRPr sz="2400">
              <a:latin typeface="幼圆" panose="02010509060101010101" charset="-122"/>
              <a:cs typeface="幼圆" panose="02010509060101010101" charset="-122"/>
            </a:endParaRPr>
          </a:p>
        </p:txBody>
      </p:sp>
      <p:sp>
        <p:nvSpPr>
          <p:cNvPr id="3" name="object 3"/>
          <p:cNvSpPr txBox="1"/>
          <p:nvPr/>
        </p:nvSpPr>
        <p:spPr>
          <a:xfrm>
            <a:off x="112395" y="229234"/>
            <a:ext cx="74682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管理审核</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pic>
        <p:nvPicPr>
          <p:cNvPr id="5" name="图片 4" descr="1"/>
          <p:cNvPicPr>
            <a:picLocks noChangeAspect="1"/>
          </p:cNvPicPr>
          <p:nvPr/>
        </p:nvPicPr>
        <p:blipFill>
          <a:blip r:embed="rId1"/>
          <a:stretch>
            <a:fillRect/>
          </a:stretch>
        </p:blipFill>
        <p:spPr>
          <a:xfrm>
            <a:off x="762000" y="1600200"/>
            <a:ext cx="9667875" cy="380555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0504" y="1022984"/>
            <a:ext cx="39878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幼圆" panose="02010509060101010101" charset="-122"/>
                <a:cs typeface="幼圆" panose="02010509060101010101" charset="-122"/>
              </a:rPr>
              <a:t>各级统计管理员</a:t>
            </a:r>
            <a:r>
              <a:rPr sz="2400" dirty="0">
                <a:latin typeface="Century Gothic" panose="020B0502020202020204"/>
                <a:cs typeface="Century Gothic" panose="020B0502020202020204"/>
              </a:rPr>
              <a:t>——</a:t>
            </a:r>
            <a:r>
              <a:rPr sz="2400" dirty="0">
                <a:solidFill>
                  <a:srgbClr val="FF0000"/>
                </a:solidFill>
                <a:latin typeface="幼圆" panose="02010509060101010101" charset="-122"/>
                <a:cs typeface="幼圆" panose="02010509060101010101" charset="-122"/>
              </a:rPr>
              <a:t>数据导出</a:t>
            </a:r>
            <a:endParaRPr sz="2400">
              <a:latin typeface="幼圆" panose="02010509060101010101" charset="-122"/>
              <a:cs typeface="幼圆" panose="02010509060101010101" charset="-122"/>
            </a:endParaRPr>
          </a:p>
        </p:txBody>
      </p:sp>
      <p:sp>
        <p:nvSpPr>
          <p:cNvPr id="3" name="object 3"/>
          <p:cNvSpPr txBox="1"/>
          <p:nvPr/>
        </p:nvSpPr>
        <p:spPr>
          <a:xfrm>
            <a:off x="112395" y="229234"/>
            <a:ext cx="74682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管理审核</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pic>
        <p:nvPicPr>
          <p:cNvPr id="5" name="图片 4" descr="2"/>
          <p:cNvPicPr>
            <a:picLocks noChangeAspect="1"/>
          </p:cNvPicPr>
          <p:nvPr>
            <p:custDataLst>
              <p:tags r:id="rId1"/>
            </p:custDataLst>
          </p:nvPr>
        </p:nvPicPr>
        <p:blipFill>
          <a:blip r:embed="rId2"/>
          <a:stretch>
            <a:fillRect/>
          </a:stretch>
        </p:blipFill>
        <p:spPr>
          <a:xfrm>
            <a:off x="76200" y="1414145"/>
            <a:ext cx="8743315" cy="5313045"/>
          </a:xfrm>
          <a:prstGeom prst="rect">
            <a:avLst/>
          </a:prstGeom>
        </p:spPr>
      </p:pic>
      <p:pic>
        <p:nvPicPr>
          <p:cNvPr id="6" name="图片 5" descr="3"/>
          <p:cNvPicPr>
            <a:picLocks noChangeAspect="1"/>
          </p:cNvPicPr>
          <p:nvPr/>
        </p:nvPicPr>
        <p:blipFill>
          <a:blip r:embed="rId3"/>
          <a:stretch>
            <a:fillRect/>
          </a:stretch>
        </p:blipFill>
        <p:spPr>
          <a:xfrm>
            <a:off x="5029200" y="914400"/>
            <a:ext cx="9503410" cy="5833745"/>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0504" y="1022984"/>
            <a:ext cx="398780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幼圆" panose="02010509060101010101" charset="-122"/>
                <a:cs typeface="幼圆" panose="02010509060101010101" charset="-122"/>
              </a:rPr>
              <a:t>各级统计管理员</a:t>
            </a:r>
            <a:r>
              <a:rPr sz="2400" dirty="0">
                <a:latin typeface="Century Gothic" panose="020B0502020202020204"/>
                <a:cs typeface="Century Gothic" panose="020B0502020202020204"/>
              </a:rPr>
              <a:t>——</a:t>
            </a:r>
            <a:r>
              <a:rPr sz="2400" dirty="0">
                <a:solidFill>
                  <a:srgbClr val="FF0000"/>
                </a:solidFill>
                <a:latin typeface="幼圆" panose="02010509060101010101" charset="-122"/>
                <a:cs typeface="幼圆" panose="02010509060101010101" charset="-122"/>
              </a:rPr>
              <a:t>数据导出</a:t>
            </a:r>
            <a:endParaRPr sz="2400">
              <a:latin typeface="幼圆" panose="02010509060101010101" charset="-122"/>
              <a:cs typeface="幼圆" panose="02010509060101010101" charset="-122"/>
            </a:endParaRPr>
          </a:p>
        </p:txBody>
      </p:sp>
      <p:sp>
        <p:nvSpPr>
          <p:cNvPr id="3" name="object 3"/>
          <p:cNvSpPr txBox="1"/>
          <p:nvPr/>
        </p:nvSpPr>
        <p:spPr>
          <a:xfrm>
            <a:off x="112395" y="229234"/>
            <a:ext cx="7468234"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宋体" panose="02010600030101010101" pitchFamily="2" charset="-122"/>
                <a:cs typeface="宋体" panose="02010600030101010101" pitchFamily="2" charset="-122"/>
              </a:rPr>
              <a:t>五、系统简介及操作说明—</a:t>
            </a:r>
            <a:r>
              <a:rPr sz="3600" dirty="0">
                <a:solidFill>
                  <a:srgbClr val="FF0000"/>
                </a:solidFill>
                <a:latin typeface="宋体" panose="02010600030101010101" pitchFamily="2" charset="-122"/>
                <a:cs typeface="宋体" panose="02010600030101010101" pitchFamily="2" charset="-122"/>
              </a:rPr>
              <a:t>管理审核</a:t>
            </a:r>
            <a:r>
              <a:rPr sz="2000" dirty="0">
                <a:latin typeface="宋体" panose="02010600030101010101" pitchFamily="2" charset="-122"/>
                <a:cs typeface="宋体" panose="02010600030101010101" pitchFamily="2" charset="-122"/>
              </a:rPr>
              <a:t> </a:t>
            </a:r>
            <a:endParaRPr sz="2000">
              <a:latin typeface="宋体" panose="02010600030101010101" pitchFamily="2" charset="-122"/>
              <a:cs typeface="宋体" panose="02010600030101010101" pitchFamily="2" charset="-122"/>
            </a:endParaRPr>
          </a:p>
        </p:txBody>
      </p:sp>
      <p:pic>
        <p:nvPicPr>
          <p:cNvPr id="4" name="图片 3" descr="4"/>
          <p:cNvPicPr>
            <a:picLocks noChangeAspect="1"/>
          </p:cNvPicPr>
          <p:nvPr/>
        </p:nvPicPr>
        <p:blipFill>
          <a:blip r:embed="rId1"/>
          <a:stretch>
            <a:fillRect/>
          </a:stretch>
        </p:blipFill>
        <p:spPr>
          <a:xfrm>
            <a:off x="1524000" y="1414145"/>
            <a:ext cx="8142605" cy="53143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01139" y="1374140"/>
            <a:ext cx="262636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宋体" panose="02010600030101010101" pitchFamily="2" charset="-122"/>
                <a:cs typeface="宋体" panose="02010600030101010101" pitchFamily="2" charset="-122"/>
              </a:rPr>
              <a:t>火炬统计调查制度</a:t>
            </a:r>
            <a:r>
              <a:rPr sz="2400" dirty="0">
                <a:latin typeface="宋体" panose="02010600030101010101" pitchFamily="2" charset="-122"/>
                <a:cs typeface="宋体" panose="02010600030101010101" pitchFamily="2" charset="-122"/>
              </a:rPr>
              <a:t> </a:t>
            </a:r>
            <a:endParaRPr sz="2400">
              <a:latin typeface="宋体" panose="02010600030101010101" pitchFamily="2" charset="-122"/>
              <a:cs typeface="宋体" panose="02010600030101010101" pitchFamily="2" charset="-122"/>
            </a:endParaRPr>
          </a:p>
        </p:txBody>
      </p:sp>
      <p:sp>
        <p:nvSpPr>
          <p:cNvPr id="3" name="object 3"/>
          <p:cNvSpPr txBox="1"/>
          <p:nvPr/>
        </p:nvSpPr>
        <p:spPr>
          <a:xfrm>
            <a:off x="187325" y="302259"/>
            <a:ext cx="6660515" cy="56642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2F2F2F"/>
                </a:solidFill>
                <a:latin typeface="宋体" panose="02010600030101010101" pitchFamily="2" charset="-122"/>
                <a:cs typeface="宋体" panose="02010600030101010101" pitchFamily="2" charset="-122"/>
              </a:rPr>
              <a:t>二、</a:t>
            </a:r>
            <a:r>
              <a:rPr sz="3600" b="1" dirty="0">
                <a:solidFill>
                  <a:srgbClr val="252525"/>
                </a:solidFill>
                <a:latin typeface="宋体" panose="02010600030101010101" pitchFamily="2" charset="-122"/>
                <a:cs typeface="宋体" panose="02010600030101010101" pitchFamily="2" charset="-122"/>
              </a:rPr>
              <a:t>202</a:t>
            </a:r>
            <a:r>
              <a:rPr lang="en-US" sz="3600" b="1" dirty="0">
                <a:solidFill>
                  <a:srgbClr val="252525"/>
                </a:solidFill>
                <a:latin typeface="宋体" panose="02010600030101010101" pitchFamily="2" charset="-122"/>
                <a:cs typeface="宋体" panose="02010600030101010101" pitchFamily="2" charset="-122"/>
              </a:rPr>
              <a:t>2</a:t>
            </a:r>
            <a:r>
              <a:rPr sz="3600" b="1" dirty="0">
                <a:solidFill>
                  <a:srgbClr val="252525"/>
                </a:solidFill>
                <a:latin typeface="宋体" panose="02010600030101010101" pitchFamily="2" charset="-122"/>
                <a:cs typeface="宋体" panose="02010600030101010101" pitchFamily="2" charset="-122"/>
              </a:rPr>
              <a:t>年度火炬统计工作部署</a:t>
            </a:r>
            <a:r>
              <a:rPr sz="3200" b="1" spc="-10" dirty="0">
                <a:latin typeface="宋体" panose="02010600030101010101" pitchFamily="2" charset="-122"/>
                <a:cs typeface="宋体" panose="02010600030101010101" pitchFamily="2" charset="-122"/>
              </a:rPr>
              <a:t> </a:t>
            </a:r>
            <a:endParaRPr sz="3200">
              <a:latin typeface="宋体" panose="02010600030101010101" pitchFamily="2" charset="-122"/>
              <a:cs typeface="宋体" panose="02010600030101010101" pitchFamily="2" charset="-122"/>
            </a:endParaRPr>
          </a:p>
        </p:txBody>
      </p:sp>
      <p:sp>
        <p:nvSpPr>
          <p:cNvPr id="4" name="object 4"/>
          <p:cNvSpPr/>
          <p:nvPr/>
        </p:nvSpPr>
        <p:spPr>
          <a:xfrm>
            <a:off x="944880" y="2197607"/>
            <a:ext cx="10303764" cy="4049267"/>
          </a:xfrm>
          <a:prstGeom prst="rect">
            <a:avLst/>
          </a:prstGeom>
          <a:blipFill>
            <a:blip r:embed="rId1" cstate="print"/>
            <a:stretch>
              <a:fillRect/>
            </a:stretch>
          </a:blipFill>
        </p:spPr>
        <p:txBody>
          <a:bodyPr wrap="square" lIns="0" tIns="0" rIns="0" bIns="0" rtlCol="0"/>
          <a:lstStyle/>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068939" y="0"/>
            <a:ext cx="3123060" cy="3251929"/>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0"/>
            <a:ext cx="5081016" cy="6858000"/>
          </a:xfrm>
          <a:prstGeom prst="rect">
            <a:avLst/>
          </a:prstGeom>
          <a:blipFill>
            <a:blip r:embed="rId2" cstate="print"/>
            <a:stretch>
              <a:fillRect/>
            </a:stretch>
          </a:blipFill>
        </p:spPr>
        <p:txBody>
          <a:bodyPr wrap="square" lIns="0" tIns="0" rIns="0" bIns="0" rtlCol="0"/>
          <a:lstStyle/>
          <a:p/>
        </p:txBody>
      </p:sp>
      <p:sp>
        <p:nvSpPr>
          <p:cNvPr id="4" name="object 4"/>
          <p:cNvSpPr txBox="1">
            <a:spLocks noGrp="1"/>
          </p:cNvSpPr>
          <p:nvPr>
            <p:ph type="ctrTitle"/>
          </p:nvPr>
        </p:nvSpPr>
        <p:spPr>
          <a:prstGeom prst="rect">
            <a:avLst/>
          </a:prstGeom>
        </p:spPr>
        <p:txBody>
          <a:bodyPr vert="horz" wrap="square" lIns="0" tIns="12700" rIns="0" bIns="0" rtlCol="0">
            <a:spAutoFit/>
          </a:bodyPr>
          <a:lstStyle/>
          <a:p>
            <a:pPr marL="692785">
              <a:lnSpc>
                <a:spcPct val="100000"/>
              </a:lnSpc>
              <a:spcBef>
                <a:spcPts val="100"/>
              </a:spcBef>
            </a:pPr>
            <a:r>
              <a:rPr spc="-30" dirty="0"/>
              <a:t>感</a:t>
            </a:r>
            <a:r>
              <a:rPr spc="-1325" dirty="0"/>
              <a:t> </a:t>
            </a:r>
            <a:r>
              <a:rPr spc="-30" dirty="0"/>
              <a:t>谢</a:t>
            </a:r>
            <a:r>
              <a:rPr spc="-1320" dirty="0"/>
              <a:t> </a:t>
            </a:r>
            <a:r>
              <a:rPr spc="-30" dirty="0"/>
              <a:t>聆</a:t>
            </a:r>
            <a:r>
              <a:rPr spc="-1315" dirty="0"/>
              <a:t> </a:t>
            </a:r>
            <a:r>
              <a:rPr spc="-30" dirty="0"/>
              <a:t>听</a:t>
            </a:r>
            <a:endParaRPr spc="-3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9769" y="0"/>
            <a:ext cx="2732405" cy="2799080"/>
          </a:xfrm>
          <a:custGeom>
            <a:avLst/>
            <a:gdLst/>
            <a:ahLst/>
            <a:cxnLst/>
            <a:rect l="l" t="t" r="r" b="b"/>
            <a:pathLst>
              <a:path w="2732404" h="2799080">
                <a:moveTo>
                  <a:pt x="2691742" y="2798787"/>
                </a:moveTo>
                <a:lnTo>
                  <a:pt x="2644816" y="2786099"/>
                </a:lnTo>
                <a:lnTo>
                  <a:pt x="2597788" y="2772031"/>
                </a:lnTo>
                <a:lnTo>
                  <a:pt x="2550708" y="2756653"/>
                </a:lnTo>
                <a:lnTo>
                  <a:pt x="2503625" y="2740040"/>
                </a:lnTo>
                <a:lnTo>
                  <a:pt x="2456591" y="2722264"/>
                </a:lnTo>
                <a:lnTo>
                  <a:pt x="2409655" y="2703396"/>
                </a:lnTo>
                <a:lnTo>
                  <a:pt x="2362869" y="2683510"/>
                </a:lnTo>
                <a:lnTo>
                  <a:pt x="2316280" y="2662678"/>
                </a:lnTo>
                <a:lnTo>
                  <a:pt x="2269942" y="2640973"/>
                </a:lnTo>
                <a:lnTo>
                  <a:pt x="2223902" y="2618467"/>
                </a:lnTo>
                <a:lnTo>
                  <a:pt x="2178212" y="2595233"/>
                </a:lnTo>
                <a:lnTo>
                  <a:pt x="2132921" y="2571343"/>
                </a:lnTo>
                <a:lnTo>
                  <a:pt x="2088080" y="2546869"/>
                </a:lnTo>
                <a:lnTo>
                  <a:pt x="2043740" y="2521885"/>
                </a:lnTo>
                <a:lnTo>
                  <a:pt x="1999950" y="2496462"/>
                </a:lnTo>
                <a:lnTo>
                  <a:pt x="1956760" y="2470673"/>
                </a:lnTo>
                <a:lnTo>
                  <a:pt x="1914221" y="2444591"/>
                </a:lnTo>
                <a:lnTo>
                  <a:pt x="1872383" y="2418288"/>
                </a:lnTo>
                <a:lnTo>
                  <a:pt x="1831296" y="2391837"/>
                </a:lnTo>
                <a:lnTo>
                  <a:pt x="1791010" y="2365310"/>
                </a:lnTo>
                <a:lnTo>
                  <a:pt x="1751576" y="2338780"/>
                </a:lnTo>
                <a:lnTo>
                  <a:pt x="1713043" y="2312319"/>
                </a:lnTo>
                <a:lnTo>
                  <a:pt x="1633389" y="2256336"/>
                </a:lnTo>
                <a:lnTo>
                  <a:pt x="1592143" y="2226051"/>
                </a:lnTo>
                <a:lnTo>
                  <a:pt x="1551701" y="2195146"/>
                </a:lnTo>
                <a:lnTo>
                  <a:pt x="1512042" y="2163619"/>
                </a:lnTo>
                <a:lnTo>
                  <a:pt x="1473140" y="2131470"/>
                </a:lnTo>
                <a:lnTo>
                  <a:pt x="1434974" y="2098697"/>
                </a:lnTo>
                <a:lnTo>
                  <a:pt x="1397520" y="2065302"/>
                </a:lnTo>
                <a:lnTo>
                  <a:pt x="1360756" y="2031282"/>
                </a:lnTo>
                <a:lnTo>
                  <a:pt x="1324656" y="1996637"/>
                </a:lnTo>
                <a:lnTo>
                  <a:pt x="1289200" y="1961366"/>
                </a:lnTo>
                <a:lnTo>
                  <a:pt x="1254363" y="1925469"/>
                </a:lnTo>
                <a:lnTo>
                  <a:pt x="1220122" y="1888946"/>
                </a:lnTo>
                <a:lnTo>
                  <a:pt x="1186454" y="1851795"/>
                </a:lnTo>
                <a:lnTo>
                  <a:pt x="1153337" y="1814016"/>
                </a:lnTo>
                <a:lnTo>
                  <a:pt x="1120746" y="1775608"/>
                </a:lnTo>
                <a:lnTo>
                  <a:pt x="1088659" y="1736571"/>
                </a:lnTo>
                <a:lnTo>
                  <a:pt x="1057052" y="1696904"/>
                </a:lnTo>
                <a:lnTo>
                  <a:pt x="1025903" y="1656606"/>
                </a:lnTo>
                <a:lnTo>
                  <a:pt x="995188" y="1615677"/>
                </a:lnTo>
                <a:lnTo>
                  <a:pt x="964884" y="1574116"/>
                </a:lnTo>
                <a:lnTo>
                  <a:pt x="934968" y="1531923"/>
                </a:lnTo>
                <a:lnTo>
                  <a:pt x="905416" y="1489096"/>
                </a:lnTo>
                <a:lnTo>
                  <a:pt x="876207" y="1445635"/>
                </a:lnTo>
                <a:lnTo>
                  <a:pt x="847315" y="1401540"/>
                </a:lnTo>
                <a:lnTo>
                  <a:pt x="818719" y="1356809"/>
                </a:lnTo>
                <a:lnTo>
                  <a:pt x="790395" y="1311443"/>
                </a:lnTo>
                <a:lnTo>
                  <a:pt x="762320" y="1265440"/>
                </a:lnTo>
                <a:lnTo>
                  <a:pt x="734558" y="1221000"/>
                </a:lnTo>
                <a:lnTo>
                  <a:pt x="679517" y="1132192"/>
                </a:lnTo>
                <a:lnTo>
                  <a:pt x="625071" y="1043498"/>
                </a:lnTo>
                <a:lnTo>
                  <a:pt x="544392" y="910713"/>
                </a:lnTo>
                <a:lnTo>
                  <a:pt x="464731" y="778300"/>
                </a:lnTo>
                <a:lnTo>
                  <a:pt x="100732" y="167312"/>
                </a:lnTo>
                <a:lnTo>
                  <a:pt x="0" y="0"/>
                </a:lnTo>
                <a:lnTo>
                  <a:pt x="303360" y="0"/>
                </a:lnTo>
                <a:lnTo>
                  <a:pt x="2732230" y="35775"/>
                </a:lnTo>
                <a:lnTo>
                  <a:pt x="2691742" y="2798787"/>
                </a:lnTo>
                <a:close/>
              </a:path>
            </a:pathLst>
          </a:custGeom>
          <a:solidFill>
            <a:srgbClr val="9EC0FF"/>
          </a:solidFill>
        </p:spPr>
        <p:txBody>
          <a:bodyPr wrap="square" lIns="0" tIns="0" rIns="0" bIns="0" rtlCol="0"/>
          <a:lstStyle/>
          <a:p/>
        </p:txBody>
      </p:sp>
      <p:sp>
        <p:nvSpPr>
          <p:cNvPr id="3" name="object 3"/>
          <p:cNvSpPr/>
          <p:nvPr/>
        </p:nvSpPr>
        <p:spPr>
          <a:xfrm>
            <a:off x="10478785" y="3992943"/>
            <a:ext cx="1713230" cy="2865120"/>
          </a:xfrm>
          <a:custGeom>
            <a:avLst/>
            <a:gdLst/>
            <a:ahLst/>
            <a:cxnLst/>
            <a:rect l="l" t="t" r="r" b="b"/>
            <a:pathLst>
              <a:path w="1713229" h="2865120">
                <a:moveTo>
                  <a:pt x="1673102" y="2865056"/>
                </a:moveTo>
                <a:lnTo>
                  <a:pt x="0" y="2865056"/>
                </a:lnTo>
                <a:lnTo>
                  <a:pt x="4210" y="2846634"/>
                </a:lnTo>
                <a:lnTo>
                  <a:pt x="16196" y="2796582"/>
                </a:lnTo>
                <a:lnTo>
                  <a:pt x="28659" y="2746818"/>
                </a:lnTo>
                <a:lnTo>
                  <a:pt x="41595" y="2697339"/>
                </a:lnTo>
                <a:lnTo>
                  <a:pt x="55001" y="2648144"/>
                </a:lnTo>
                <a:lnTo>
                  <a:pt x="68872" y="2599229"/>
                </a:lnTo>
                <a:lnTo>
                  <a:pt x="83205" y="2550594"/>
                </a:lnTo>
                <a:lnTo>
                  <a:pt x="97996" y="2502236"/>
                </a:lnTo>
                <a:lnTo>
                  <a:pt x="113241" y="2454154"/>
                </a:lnTo>
                <a:lnTo>
                  <a:pt x="128936" y="2406345"/>
                </a:lnTo>
                <a:lnTo>
                  <a:pt x="145078" y="2358808"/>
                </a:lnTo>
                <a:lnTo>
                  <a:pt x="161661" y="2311541"/>
                </a:lnTo>
                <a:lnTo>
                  <a:pt x="178684" y="2264541"/>
                </a:lnTo>
                <a:lnTo>
                  <a:pt x="196141" y="2217807"/>
                </a:lnTo>
                <a:lnTo>
                  <a:pt x="214029" y="2171336"/>
                </a:lnTo>
                <a:lnTo>
                  <a:pt x="232344" y="2125128"/>
                </a:lnTo>
                <a:lnTo>
                  <a:pt x="251083" y="2079180"/>
                </a:lnTo>
                <a:lnTo>
                  <a:pt x="270241" y="2033489"/>
                </a:lnTo>
                <a:lnTo>
                  <a:pt x="289814" y="1988055"/>
                </a:lnTo>
                <a:lnTo>
                  <a:pt x="309799" y="1942875"/>
                </a:lnTo>
                <a:lnTo>
                  <a:pt x="330192" y="1897947"/>
                </a:lnTo>
                <a:lnTo>
                  <a:pt x="350989" y="1853269"/>
                </a:lnTo>
                <a:lnTo>
                  <a:pt x="372185" y="1808840"/>
                </a:lnTo>
                <a:lnTo>
                  <a:pt x="393779" y="1764656"/>
                </a:lnTo>
                <a:lnTo>
                  <a:pt x="415764" y="1720718"/>
                </a:lnTo>
                <a:lnTo>
                  <a:pt x="438138" y="1677022"/>
                </a:lnTo>
                <a:lnTo>
                  <a:pt x="460897" y="1633566"/>
                </a:lnTo>
                <a:lnTo>
                  <a:pt x="484037" y="1590349"/>
                </a:lnTo>
                <a:lnTo>
                  <a:pt x="507554" y="1547369"/>
                </a:lnTo>
                <a:lnTo>
                  <a:pt x="531444" y="1504624"/>
                </a:lnTo>
                <a:lnTo>
                  <a:pt x="555704" y="1462111"/>
                </a:lnTo>
                <a:lnTo>
                  <a:pt x="580328" y="1419829"/>
                </a:lnTo>
                <a:lnTo>
                  <a:pt x="605315" y="1377776"/>
                </a:lnTo>
                <a:lnTo>
                  <a:pt x="630659" y="1335951"/>
                </a:lnTo>
                <a:lnTo>
                  <a:pt x="656358" y="1294350"/>
                </a:lnTo>
                <a:lnTo>
                  <a:pt x="682406" y="1252972"/>
                </a:lnTo>
                <a:lnTo>
                  <a:pt x="708801" y="1211816"/>
                </a:lnTo>
                <a:lnTo>
                  <a:pt x="735538" y="1170879"/>
                </a:lnTo>
                <a:lnTo>
                  <a:pt x="762613" y="1130159"/>
                </a:lnTo>
                <a:lnTo>
                  <a:pt x="790023" y="1089654"/>
                </a:lnTo>
                <a:lnTo>
                  <a:pt x="817764" y="1049363"/>
                </a:lnTo>
                <a:lnTo>
                  <a:pt x="845832" y="1009284"/>
                </a:lnTo>
                <a:lnTo>
                  <a:pt x="874224" y="969413"/>
                </a:lnTo>
                <a:lnTo>
                  <a:pt x="902934" y="929751"/>
                </a:lnTo>
                <a:lnTo>
                  <a:pt x="931960" y="890294"/>
                </a:lnTo>
                <a:lnTo>
                  <a:pt x="961298" y="851041"/>
                </a:lnTo>
                <a:lnTo>
                  <a:pt x="990943" y="811990"/>
                </a:lnTo>
                <a:lnTo>
                  <a:pt x="1020892" y="773139"/>
                </a:lnTo>
                <a:lnTo>
                  <a:pt x="1051142" y="734486"/>
                </a:lnTo>
                <a:lnTo>
                  <a:pt x="1081687" y="696028"/>
                </a:lnTo>
                <a:lnTo>
                  <a:pt x="1112525" y="657765"/>
                </a:lnTo>
                <a:lnTo>
                  <a:pt x="1143652" y="619694"/>
                </a:lnTo>
                <a:lnTo>
                  <a:pt x="1175063" y="581813"/>
                </a:lnTo>
                <a:lnTo>
                  <a:pt x="1206755" y="544120"/>
                </a:lnTo>
                <a:lnTo>
                  <a:pt x="1238724" y="506613"/>
                </a:lnTo>
                <a:lnTo>
                  <a:pt x="1270965" y="469291"/>
                </a:lnTo>
                <a:lnTo>
                  <a:pt x="1303477" y="432152"/>
                </a:lnTo>
                <a:lnTo>
                  <a:pt x="1336253" y="395193"/>
                </a:lnTo>
                <a:lnTo>
                  <a:pt x="1369292" y="358412"/>
                </a:lnTo>
                <a:lnTo>
                  <a:pt x="1402588" y="321808"/>
                </a:lnTo>
                <a:lnTo>
                  <a:pt x="1436137" y="285379"/>
                </a:lnTo>
                <a:lnTo>
                  <a:pt x="1469937" y="249122"/>
                </a:lnTo>
                <a:lnTo>
                  <a:pt x="1503983" y="213036"/>
                </a:lnTo>
                <a:lnTo>
                  <a:pt x="1538272" y="177119"/>
                </a:lnTo>
                <a:lnTo>
                  <a:pt x="1572798" y="141369"/>
                </a:lnTo>
                <a:lnTo>
                  <a:pt x="1607560" y="105784"/>
                </a:lnTo>
                <a:lnTo>
                  <a:pt x="1642552" y="70362"/>
                </a:lnTo>
                <a:lnTo>
                  <a:pt x="1677771" y="35101"/>
                </a:lnTo>
                <a:lnTo>
                  <a:pt x="1713214" y="0"/>
                </a:lnTo>
                <a:lnTo>
                  <a:pt x="1673102" y="2865056"/>
                </a:lnTo>
                <a:close/>
              </a:path>
            </a:pathLst>
          </a:custGeom>
          <a:solidFill>
            <a:srgbClr val="6097FF"/>
          </a:solidFill>
        </p:spPr>
        <p:txBody>
          <a:bodyPr wrap="square" lIns="0" tIns="0" rIns="0" bIns="0" rtlCol="0"/>
          <a:lstStyle/>
          <a:p/>
        </p:txBody>
      </p:sp>
      <p:sp>
        <p:nvSpPr>
          <p:cNvPr id="4" name="object 4"/>
          <p:cNvSpPr/>
          <p:nvPr/>
        </p:nvSpPr>
        <p:spPr>
          <a:xfrm>
            <a:off x="7018172" y="1860194"/>
            <a:ext cx="2470340" cy="341807"/>
          </a:xfrm>
          <a:prstGeom prst="rect">
            <a:avLst/>
          </a:prstGeom>
          <a:blipFill>
            <a:blip r:embed="rId1" cstate="print"/>
            <a:stretch>
              <a:fillRect/>
            </a:stretch>
          </a:blipFill>
        </p:spPr>
        <p:txBody>
          <a:bodyPr wrap="square" lIns="0" tIns="0" rIns="0" bIns="0" rtlCol="0"/>
          <a:lstStyle/>
          <a:p/>
        </p:txBody>
      </p:sp>
      <p:sp>
        <p:nvSpPr>
          <p:cNvPr id="5" name="object 5"/>
          <p:cNvSpPr txBox="1"/>
          <p:nvPr/>
        </p:nvSpPr>
        <p:spPr>
          <a:xfrm>
            <a:off x="1953895" y="1031239"/>
            <a:ext cx="8606790" cy="3408680"/>
          </a:xfrm>
          <a:prstGeom prst="rect">
            <a:avLst/>
          </a:prstGeom>
        </p:spPr>
        <p:txBody>
          <a:bodyPr vert="horz" wrap="square" lIns="0" tIns="12065" rIns="0" bIns="0" rtlCol="0">
            <a:spAutoFit/>
          </a:bodyPr>
          <a:lstStyle/>
          <a:p>
            <a:pPr marL="114300">
              <a:lnSpc>
                <a:spcPct val="100000"/>
              </a:lnSpc>
              <a:spcBef>
                <a:spcPts val="95"/>
              </a:spcBef>
            </a:pPr>
            <a:r>
              <a:rPr sz="2800" dirty="0">
                <a:solidFill>
                  <a:srgbClr val="FF0000"/>
                </a:solidFill>
                <a:latin typeface="黑体" panose="02010609060101010101" charset="-122"/>
                <a:cs typeface="黑体" panose="02010609060101010101" charset="-122"/>
              </a:rPr>
              <a:t>科技部门组织报送的报表——按报告期别</a:t>
            </a:r>
            <a:r>
              <a:rPr sz="2800" spc="-5" dirty="0">
                <a:solidFill>
                  <a:srgbClr val="FF0000"/>
                </a:solidFill>
                <a:latin typeface="黑体" panose="02010609060101010101" charset="-122"/>
                <a:cs typeface="黑体" panose="02010609060101010101" charset="-122"/>
              </a:rPr>
              <a:t>分</a:t>
            </a:r>
            <a:endParaRPr sz="2800">
              <a:latin typeface="黑体" panose="02010609060101010101" charset="-122"/>
              <a:cs typeface="黑体" panose="02010609060101010101" charset="-122"/>
            </a:endParaRPr>
          </a:p>
          <a:p>
            <a:pPr>
              <a:lnSpc>
                <a:spcPct val="100000"/>
              </a:lnSpc>
              <a:spcBef>
                <a:spcPts val="45"/>
              </a:spcBef>
            </a:pPr>
            <a:endParaRPr sz="2400">
              <a:latin typeface="Times New Roman" panose="02020603050405020304"/>
              <a:cs typeface="Times New Roman" panose="02020603050405020304"/>
            </a:endParaRPr>
          </a:p>
          <a:p>
            <a:pPr marL="12700">
              <a:lnSpc>
                <a:spcPct val="100000"/>
              </a:lnSpc>
            </a:pPr>
            <a:r>
              <a:rPr sz="2400" b="1" dirty="0">
                <a:solidFill>
                  <a:srgbClr val="FF0000"/>
                </a:solidFill>
                <a:latin typeface="宋体" panose="02010600030101010101" pitchFamily="2" charset="-122"/>
                <a:cs typeface="宋体" panose="02010600030101010101" pitchFamily="2" charset="-122"/>
              </a:rPr>
              <a:t>快报：</a:t>
            </a:r>
            <a:r>
              <a:rPr sz="2400" b="1" dirty="0">
                <a:latin typeface="宋体" panose="02010600030101010101" pitchFamily="2" charset="-122"/>
                <a:cs typeface="宋体" panose="02010600030101010101" pitchFamily="2" charset="-122"/>
              </a:rPr>
              <a:t>高新技术企业综合统计快报</a:t>
            </a:r>
            <a:r>
              <a:rPr sz="2400" b="1" spc="-10" dirty="0">
                <a:latin typeface="宋体" panose="02010600030101010101" pitchFamily="2" charset="-122"/>
                <a:cs typeface="宋体" panose="02010600030101010101" pitchFamily="2" charset="-122"/>
              </a:rPr>
              <a:t>表</a:t>
            </a:r>
            <a:endParaRPr sz="2400">
              <a:latin typeface="宋体" panose="02010600030101010101" pitchFamily="2" charset="-122"/>
              <a:cs typeface="宋体" panose="02010600030101010101" pitchFamily="2" charset="-122"/>
            </a:endParaRPr>
          </a:p>
          <a:p>
            <a:pPr marL="12700">
              <a:lnSpc>
                <a:spcPct val="100000"/>
              </a:lnSpc>
              <a:spcBef>
                <a:spcPts val="1485"/>
              </a:spcBef>
            </a:pPr>
            <a:r>
              <a:rPr sz="2400" b="1" dirty="0">
                <a:solidFill>
                  <a:srgbClr val="FF0000"/>
                </a:solidFill>
                <a:latin typeface="宋体" panose="02010600030101010101" pitchFamily="2" charset="-122"/>
                <a:cs typeface="宋体" panose="02010600030101010101" pitchFamily="2" charset="-122"/>
              </a:rPr>
              <a:t>年报：1.企业报表：高新技术企业</a:t>
            </a:r>
            <a:r>
              <a:rPr sz="2400" b="1" dirty="0">
                <a:latin typeface="宋体" panose="02010600030101010101" pitchFamily="2" charset="-122"/>
                <a:cs typeface="宋体" panose="02010600030101010101" pitchFamily="2" charset="-122"/>
              </a:rPr>
              <a:t>统计年报表</a:t>
            </a:r>
            <a:r>
              <a:rPr sz="2400" b="1" spc="-10" dirty="0">
                <a:latin typeface="宋体" panose="02010600030101010101" pitchFamily="2" charset="-122"/>
                <a:cs typeface="宋体" panose="02010600030101010101" pitchFamily="2" charset="-122"/>
              </a:rPr>
              <a:t> </a:t>
            </a:r>
            <a:endParaRPr sz="2400">
              <a:latin typeface="宋体" panose="02010600030101010101" pitchFamily="2" charset="-122"/>
              <a:cs typeface="宋体" panose="02010600030101010101" pitchFamily="2" charset="-122"/>
            </a:endParaRPr>
          </a:p>
          <a:p>
            <a:pPr marL="12700">
              <a:lnSpc>
                <a:spcPct val="100000"/>
              </a:lnSpc>
              <a:spcBef>
                <a:spcPts val="1440"/>
              </a:spcBef>
            </a:pPr>
            <a:r>
              <a:rPr sz="2400" b="1" dirty="0">
                <a:latin typeface="宋体" panose="02010600030101010101" pitchFamily="2" charset="-122"/>
                <a:cs typeface="宋体" panose="02010600030101010101" pitchFamily="2" charset="-122"/>
              </a:rPr>
              <a:t>      </a:t>
            </a:r>
            <a:r>
              <a:rPr sz="2400" b="1" dirty="0">
                <a:solidFill>
                  <a:srgbClr val="FF0000"/>
                </a:solidFill>
                <a:latin typeface="宋体" panose="02010600030101010101" pitchFamily="2" charset="-122"/>
                <a:cs typeface="宋体" panose="02010600030101010101" pitchFamily="2" charset="-122"/>
              </a:rPr>
              <a:t>2.机构报表：</a:t>
            </a:r>
            <a:r>
              <a:rPr sz="2400" b="1" spc="-30" dirty="0">
                <a:solidFill>
                  <a:srgbClr val="FF0000"/>
                </a:solidFill>
                <a:latin typeface="宋体" panose="02010600030101010101" pitchFamily="2" charset="-122"/>
                <a:cs typeface="宋体" panose="02010600030101010101" pitchFamily="2" charset="-122"/>
              </a:rPr>
              <a:t> </a:t>
            </a:r>
            <a:r>
              <a:rPr sz="2400" b="1" dirty="0">
                <a:latin typeface="宋体" panose="02010600030101010101" pitchFamily="2" charset="-122"/>
                <a:cs typeface="宋体" panose="02010600030101010101" pitchFamily="2" charset="-122"/>
              </a:rPr>
              <a:t>国家火炬</a:t>
            </a:r>
            <a:r>
              <a:rPr sz="2400" b="1" dirty="0">
                <a:solidFill>
                  <a:srgbClr val="FF0000"/>
                </a:solidFill>
                <a:latin typeface="宋体" panose="02010600030101010101" pitchFamily="2" charset="-122"/>
                <a:cs typeface="宋体" panose="02010600030101010101" pitchFamily="2" charset="-122"/>
              </a:rPr>
              <a:t>特色产业基地</a:t>
            </a:r>
            <a:r>
              <a:rPr sz="2400" b="1" dirty="0">
                <a:latin typeface="宋体" panose="02010600030101010101" pitchFamily="2" charset="-122"/>
                <a:cs typeface="宋体" panose="02010600030101010101" pitchFamily="2" charset="-122"/>
              </a:rPr>
              <a:t>统计报表</a:t>
            </a:r>
            <a:endParaRPr sz="2400" b="1" spc="-10" dirty="0">
              <a:latin typeface="宋体" panose="02010600030101010101" pitchFamily="2" charset="-122"/>
              <a:cs typeface="宋体" panose="02010600030101010101" pitchFamily="2" charset="-122"/>
            </a:endParaRPr>
          </a:p>
          <a:p>
            <a:pPr marL="12700">
              <a:lnSpc>
                <a:spcPct val="100000"/>
              </a:lnSpc>
              <a:spcBef>
                <a:spcPts val="1440"/>
              </a:spcBef>
            </a:pPr>
            <a:endParaRPr sz="2400">
              <a:latin typeface="宋体" panose="02010600030101010101" pitchFamily="2" charset="-122"/>
              <a:cs typeface="宋体" panose="02010600030101010101" pitchFamily="2" charset="-122"/>
            </a:endParaRPr>
          </a:p>
          <a:p>
            <a:pPr marL="12700">
              <a:lnSpc>
                <a:spcPct val="100000"/>
              </a:lnSpc>
              <a:spcBef>
                <a:spcPts val="1440"/>
              </a:spcBef>
            </a:pPr>
            <a:r>
              <a:rPr sz="2400" b="1" dirty="0">
                <a:latin typeface="宋体" panose="02010600030101010101" pitchFamily="2" charset="-122"/>
                <a:cs typeface="宋体" panose="02010600030101010101" pitchFamily="2" charset="-122"/>
              </a:rPr>
              <a:t>                   </a:t>
            </a:r>
            <a:endParaRPr sz="2400">
              <a:latin typeface="宋体" panose="02010600030101010101" pitchFamily="2" charset="-122"/>
              <a:cs typeface="宋体" panose="02010600030101010101" pitchFamily="2" charset="-122"/>
            </a:endParaRPr>
          </a:p>
        </p:txBody>
      </p:sp>
      <p:sp>
        <p:nvSpPr>
          <p:cNvPr id="6" name="object 6"/>
          <p:cNvSpPr txBox="1">
            <a:spLocks noGrp="1"/>
          </p:cNvSpPr>
          <p:nvPr>
            <p:ph type="title"/>
          </p:nvPr>
        </p:nvSpPr>
        <p:spPr>
          <a:xfrm>
            <a:off x="204787" y="259397"/>
            <a:ext cx="6454775" cy="566420"/>
          </a:xfrm>
          <a:prstGeom prst="rect">
            <a:avLst/>
          </a:prstGeom>
        </p:spPr>
        <p:txBody>
          <a:bodyPr vert="horz" wrap="square" lIns="0" tIns="12700" rIns="0" bIns="0" rtlCol="0">
            <a:spAutoFit/>
          </a:bodyPr>
          <a:lstStyle/>
          <a:p>
            <a:pPr marL="12700">
              <a:lnSpc>
                <a:spcPct val="100000"/>
              </a:lnSpc>
              <a:spcBef>
                <a:spcPts val="100"/>
              </a:spcBef>
            </a:pPr>
            <a:r>
              <a:rPr sz="3600" dirty="0"/>
              <a:t>二、202</a:t>
            </a:r>
            <a:r>
              <a:rPr lang="en-US" sz="3600" dirty="0"/>
              <a:t>2</a:t>
            </a:r>
            <a:r>
              <a:rPr sz="3600" dirty="0"/>
              <a:t>年度火炬统计工作部</a:t>
            </a:r>
            <a:r>
              <a:rPr sz="3600" spc="-15" dirty="0"/>
              <a:t>署</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59769" y="0"/>
            <a:ext cx="2732405" cy="2799080"/>
          </a:xfrm>
          <a:custGeom>
            <a:avLst/>
            <a:gdLst/>
            <a:ahLst/>
            <a:cxnLst/>
            <a:rect l="l" t="t" r="r" b="b"/>
            <a:pathLst>
              <a:path w="2732404" h="2799080">
                <a:moveTo>
                  <a:pt x="2691742" y="2798787"/>
                </a:moveTo>
                <a:lnTo>
                  <a:pt x="2644816" y="2786099"/>
                </a:lnTo>
                <a:lnTo>
                  <a:pt x="2597788" y="2772031"/>
                </a:lnTo>
                <a:lnTo>
                  <a:pt x="2550708" y="2756653"/>
                </a:lnTo>
                <a:lnTo>
                  <a:pt x="2503625" y="2740040"/>
                </a:lnTo>
                <a:lnTo>
                  <a:pt x="2456591" y="2722264"/>
                </a:lnTo>
                <a:lnTo>
                  <a:pt x="2409655" y="2703396"/>
                </a:lnTo>
                <a:lnTo>
                  <a:pt x="2362869" y="2683510"/>
                </a:lnTo>
                <a:lnTo>
                  <a:pt x="2316280" y="2662678"/>
                </a:lnTo>
                <a:lnTo>
                  <a:pt x="2269942" y="2640973"/>
                </a:lnTo>
                <a:lnTo>
                  <a:pt x="2223902" y="2618467"/>
                </a:lnTo>
                <a:lnTo>
                  <a:pt x="2178212" y="2595233"/>
                </a:lnTo>
                <a:lnTo>
                  <a:pt x="2132921" y="2571343"/>
                </a:lnTo>
                <a:lnTo>
                  <a:pt x="2088080" y="2546869"/>
                </a:lnTo>
                <a:lnTo>
                  <a:pt x="2043740" y="2521885"/>
                </a:lnTo>
                <a:lnTo>
                  <a:pt x="1999950" y="2496462"/>
                </a:lnTo>
                <a:lnTo>
                  <a:pt x="1956760" y="2470673"/>
                </a:lnTo>
                <a:lnTo>
                  <a:pt x="1914221" y="2444591"/>
                </a:lnTo>
                <a:lnTo>
                  <a:pt x="1872383" y="2418288"/>
                </a:lnTo>
                <a:lnTo>
                  <a:pt x="1831296" y="2391837"/>
                </a:lnTo>
                <a:lnTo>
                  <a:pt x="1791010" y="2365310"/>
                </a:lnTo>
                <a:lnTo>
                  <a:pt x="1751576" y="2338780"/>
                </a:lnTo>
                <a:lnTo>
                  <a:pt x="1713043" y="2312319"/>
                </a:lnTo>
                <a:lnTo>
                  <a:pt x="1633389" y="2256336"/>
                </a:lnTo>
                <a:lnTo>
                  <a:pt x="1592143" y="2226051"/>
                </a:lnTo>
                <a:lnTo>
                  <a:pt x="1551701" y="2195146"/>
                </a:lnTo>
                <a:lnTo>
                  <a:pt x="1512042" y="2163619"/>
                </a:lnTo>
                <a:lnTo>
                  <a:pt x="1473140" y="2131470"/>
                </a:lnTo>
                <a:lnTo>
                  <a:pt x="1434974" y="2098697"/>
                </a:lnTo>
                <a:lnTo>
                  <a:pt x="1397520" y="2065302"/>
                </a:lnTo>
                <a:lnTo>
                  <a:pt x="1360756" y="2031282"/>
                </a:lnTo>
                <a:lnTo>
                  <a:pt x="1324656" y="1996637"/>
                </a:lnTo>
                <a:lnTo>
                  <a:pt x="1289200" y="1961366"/>
                </a:lnTo>
                <a:lnTo>
                  <a:pt x="1254363" y="1925469"/>
                </a:lnTo>
                <a:lnTo>
                  <a:pt x="1220122" y="1888946"/>
                </a:lnTo>
                <a:lnTo>
                  <a:pt x="1186454" y="1851795"/>
                </a:lnTo>
                <a:lnTo>
                  <a:pt x="1153337" y="1814016"/>
                </a:lnTo>
                <a:lnTo>
                  <a:pt x="1120746" y="1775608"/>
                </a:lnTo>
                <a:lnTo>
                  <a:pt x="1088659" y="1736571"/>
                </a:lnTo>
                <a:lnTo>
                  <a:pt x="1057052" y="1696904"/>
                </a:lnTo>
                <a:lnTo>
                  <a:pt x="1025903" y="1656606"/>
                </a:lnTo>
                <a:lnTo>
                  <a:pt x="995188" y="1615677"/>
                </a:lnTo>
                <a:lnTo>
                  <a:pt x="964884" y="1574116"/>
                </a:lnTo>
                <a:lnTo>
                  <a:pt x="934968" y="1531923"/>
                </a:lnTo>
                <a:lnTo>
                  <a:pt x="905416" y="1489096"/>
                </a:lnTo>
                <a:lnTo>
                  <a:pt x="876207" y="1445635"/>
                </a:lnTo>
                <a:lnTo>
                  <a:pt x="847315" y="1401540"/>
                </a:lnTo>
                <a:lnTo>
                  <a:pt x="818719" y="1356809"/>
                </a:lnTo>
                <a:lnTo>
                  <a:pt x="790395" y="1311443"/>
                </a:lnTo>
                <a:lnTo>
                  <a:pt x="762320" y="1265440"/>
                </a:lnTo>
                <a:lnTo>
                  <a:pt x="734558" y="1221000"/>
                </a:lnTo>
                <a:lnTo>
                  <a:pt x="679517" y="1132192"/>
                </a:lnTo>
                <a:lnTo>
                  <a:pt x="625071" y="1043498"/>
                </a:lnTo>
                <a:lnTo>
                  <a:pt x="544392" y="910713"/>
                </a:lnTo>
                <a:lnTo>
                  <a:pt x="464731" y="778300"/>
                </a:lnTo>
                <a:lnTo>
                  <a:pt x="100732" y="167312"/>
                </a:lnTo>
                <a:lnTo>
                  <a:pt x="0" y="0"/>
                </a:lnTo>
                <a:lnTo>
                  <a:pt x="303360" y="0"/>
                </a:lnTo>
                <a:lnTo>
                  <a:pt x="2732230" y="35775"/>
                </a:lnTo>
                <a:lnTo>
                  <a:pt x="2691742" y="2798787"/>
                </a:lnTo>
                <a:close/>
              </a:path>
            </a:pathLst>
          </a:custGeom>
          <a:solidFill>
            <a:srgbClr val="9EC0FF"/>
          </a:solidFill>
        </p:spPr>
        <p:txBody>
          <a:bodyPr wrap="square" lIns="0" tIns="0" rIns="0" bIns="0" rtlCol="0"/>
          <a:lstStyle/>
          <a:p/>
        </p:txBody>
      </p:sp>
      <p:sp>
        <p:nvSpPr>
          <p:cNvPr id="3" name="object 3"/>
          <p:cNvSpPr/>
          <p:nvPr/>
        </p:nvSpPr>
        <p:spPr>
          <a:xfrm>
            <a:off x="10478785" y="3992943"/>
            <a:ext cx="1713230" cy="2865120"/>
          </a:xfrm>
          <a:custGeom>
            <a:avLst/>
            <a:gdLst/>
            <a:ahLst/>
            <a:cxnLst/>
            <a:rect l="l" t="t" r="r" b="b"/>
            <a:pathLst>
              <a:path w="1713229" h="2865120">
                <a:moveTo>
                  <a:pt x="1673102" y="2865056"/>
                </a:moveTo>
                <a:lnTo>
                  <a:pt x="0" y="2865056"/>
                </a:lnTo>
                <a:lnTo>
                  <a:pt x="4210" y="2846634"/>
                </a:lnTo>
                <a:lnTo>
                  <a:pt x="16196" y="2796582"/>
                </a:lnTo>
                <a:lnTo>
                  <a:pt x="28659" y="2746818"/>
                </a:lnTo>
                <a:lnTo>
                  <a:pt x="41595" y="2697339"/>
                </a:lnTo>
                <a:lnTo>
                  <a:pt x="55001" y="2648144"/>
                </a:lnTo>
                <a:lnTo>
                  <a:pt x="68872" y="2599229"/>
                </a:lnTo>
                <a:lnTo>
                  <a:pt x="83205" y="2550594"/>
                </a:lnTo>
                <a:lnTo>
                  <a:pt x="97996" y="2502236"/>
                </a:lnTo>
                <a:lnTo>
                  <a:pt x="113241" y="2454154"/>
                </a:lnTo>
                <a:lnTo>
                  <a:pt x="128936" y="2406345"/>
                </a:lnTo>
                <a:lnTo>
                  <a:pt x="145078" y="2358808"/>
                </a:lnTo>
                <a:lnTo>
                  <a:pt x="161661" y="2311541"/>
                </a:lnTo>
                <a:lnTo>
                  <a:pt x="178684" y="2264541"/>
                </a:lnTo>
                <a:lnTo>
                  <a:pt x="196141" y="2217807"/>
                </a:lnTo>
                <a:lnTo>
                  <a:pt x="214029" y="2171336"/>
                </a:lnTo>
                <a:lnTo>
                  <a:pt x="232344" y="2125128"/>
                </a:lnTo>
                <a:lnTo>
                  <a:pt x="251083" y="2079180"/>
                </a:lnTo>
                <a:lnTo>
                  <a:pt x="270241" y="2033489"/>
                </a:lnTo>
                <a:lnTo>
                  <a:pt x="289814" y="1988055"/>
                </a:lnTo>
                <a:lnTo>
                  <a:pt x="309799" y="1942875"/>
                </a:lnTo>
                <a:lnTo>
                  <a:pt x="330192" y="1897947"/>
                </a:lnTo>
                <a:lnTo>
                  <a:pt x="350989" y="1853269"/>
                </a:lnTo>
                <a:lnTo>
                  <a:pt x="372185" y="1808840"/>
                </a:lnTo>
                <a:lnTo>
                  <a:pt x="393779" y="1764656"/>
                </a:lnTo>
                <a:lnTo>
                  <a:pt x="415764" y="1720718"/>
                </a:lnTo>
                <a:lnTo>
                  <a:pt x="438138" y="1677022"/>
                </a:lnTo>
                <a:lnTo>
                  <a:pt x="460897" y="1633566"/>
                </a:lnTo>
                <a:lnTo>
                  <a:pt x="484037" y="1590349"/>
                </a:lnTo>
                <a:lnTo>
                  <a:pt x="507554" y="1547369"/>
                </a:lnTo>
                <a:lnTo>
                  <a:pt x="531444" y="1504624"/>
                </a:lnTo>
                <a:lnTo>
                  <a:pt x="555704" y="1462111"/>
                </a:lnTo>
                <a:lnTo>
                  <a:pt x="580328" y="1419829"/>
                </a:lnTo>
                <a:lnTo>
                  <a:pt x="605315" y="1377776"/>
                </a:lnTo>
                <a:lnTo>
                  <a:pt x="630659" y="1335951"/>
                </a:lnTo>
                <a:lnTo>
                  <a:pt x="656358" y="1294350"/>
                </a:lnTo>
                <a:lnTo>
                  <a:pt x="682406" y="1252972"/>
                </a:lnTo>
                <a:lnTo>
                  <a:pt x="708801" y="1211816"/>
                </a:lnTo>
                <a:lnTo>
                  <a:pt x="735538" y="1170879"/>
                </a:lnTo>
                <a:lnTo>
                  <a:pt x="762613" y="1130159"/>
                </a:lnTo>
                <a:lnTo>
                  <a:pt x="790023" y="1089654"/>
                </a:lnTo>
                <a:lnTo>
                  <a:pt x="817764" y="1049363"/>
                </a:lnTo>
                <a:lnTo>
                  <a:pt x="845832" y="1009284"/>
                </a:lnTo>
                <a:lnTo>
                  <a:pt x="874224" y="969413"/>
                </a:lnTo>
                <a:lnTo>
                  <a:pt x="902934" y="929751"/>
                </a:lnTo>
                <a:lnTo>
                  <a:pt x="931960" y="890294"/>
                </a:lnTo>
                <a:lnTo>
                  <a:pt x="961298" y="851041"/>
                </a:lnTo>
                <a:lnTo>
                  <a:pt x="990943" y="811990"/>
                </a:lnTo>
                <a:lnTo>
                  <a:pt x="1020892" y="773139"/>
                </a:lnTo>
                <a:lnTo>
                  <a:pt x="1051142" y="734486"/>
                </a:lnTo>
                <a:lnTo>
                  <a:pt x="1081687" y="696028"/>
                </a:lnTo>
                <a:lnTo>
                  <a:pt x="1112525" y="657765"/>
                </a:lnTo>
                <a:lnTo>
                  <a:pt x="1143652" y="619694"/>
                </a:lnTo>
                <a:lnTo>
                  <a:pt x="1175063" y="581813"/>
                </a:lnTo>
                <a:lnTo>
                  <a:pt x="1206755" y="544120"/>
                </a:lnTo>
                <a:lnTo>
                  <a:pt x="1238724" y="506613"/>
                </a:lnTo>
                <a:lnTo>
                  <a:pt x="1270965" y="469291"/>
                </a:lnTo>
                <a:lnTo>
                  <a:pt x="1303477" y="432152"/>
                </a:lnTo>
                <a:lnTo>
                  <a:pt x="1336253" y="395193"/>
                </a:lnTo>
                <a:lnTo>
                  <a:pt x="1369292" y="358412"/>
                </a:lnTo>
                <a:lnTo>
                  <a:pt x="1402588" y="321808"/>
                </a:lnTo>
                <a:lnTo>
                  <a:pt x="1436137" y="285379"/>
                </a:lnTo>
                <a:lnTo>
                  <a:pt x="1469937" y="249122"/>
                </a:lnTo>
                <a:lnTo>
                  <a:pt x="1503983" y="213036"/>
                </a:lnTo>
                <a:lnTo>
                  <a:pt x="1538272" y="177119"/>
                </a:lnTo>
                <a:lnTo>
                  <a:pt x="1572798" y="141369"/>
                </a:lnTo>
                <a:lnTo>
                  <a:pt x="1607560" y="105784"/>
                </a:lnTo>
                <a:lnTo>
                  <a:pt x="1642552" y="70362"/>
                </a:lnTo>
                <a:lnTo>
                  <a:pt x="1677771" y="35101"/>
                </a:lnTo>
                <a:lnTo>
                  <a:pt x="1713214" y="0"/>
                </a:lnTo>
                <a:lnTo>
                  <a:pt x="1673102" y="2865056"/>
                </a:lnTo>
                <a:close/>
              </a:path>
            </a:pathLst>
          </a:custGeom>
          <a:solidFill>
            <a:srgbClr val="6097FF"/>
          </a:solidFill>
        </p:spPr>
        <p:txBody>
          <a:bodyPr wrap="square" lIns="0" tIns="0" rIns="0" bIns="0" rtlCol="0"/>
          <a:lstStyle/>
          <a:p/>
        </p:txBody>
      </p:sp>
      <p:sp>
        <p:nvSpPr>
          <p:cNvPr id="4" name="object 4"/>
          <p:cNvSpPr txBox="1"/>
          <p:nvPr/>
        </p:nvSpPr>
        <p:spPr>
          <a:xfrm>
            <a:off x="410844" y="962660"/>
            <a:ext cx="10166985" cy="4801870"/>
          </a:xfrm>
          <a:prstGeom prst="rect">
            <a:avLst/>
          </a:prstGeom>
        </p:spPr>
        <p:txBody>
          <a:bodyPr vert="horz" wrap="square" lIns="0" tIns="12065" rIns="0" bIns="0" rtlCol="0">
            <a:spAutoFit/>
          </a:bodyPr>
          <a:lstStyle/>
          <a:p>
            <a:pPr marL="12700">
              <a:lnSpc>
                <a:spcPct val="100000"/>
              </a:lnSpc>
              <a:spcBef>
                <a:spcPts val="95"/>
              </a:spcBef>
            </a:pPr>
            <a:r>
              <a:rPr sz="2400" dirty="0">
                <a:latin typeface="宋体" panose="02010600030101010101" pitchFamily="2" charset="-122"/>
                <a:cs typeface="宋体" panose="02010600030101010101" pitchFamily="2" charset="-122"/>
              </a:rPr>
              <a:t> </a:t>
            </a:r>
            <a:r>
              <a:rPr sz="2800" b="1" dirty="0">
                <a:solidFill>
                  <a:srgbClr val="FF0000"/>
                </a:solidFill>
                <a:latin typeface="宋体" panose="02010600030101010101" pitchFamily="2" charset="-122"/>
                <a:cs typeface="宋体" panose="02010600030101010101" pitchFamily="2" charset="-122"/>
              </a:rPr>
              <a:t> 快报</a:t>
            </a:r>
            <a:r>
              <a:rPr sz="2800" b="1" u="heavy" dirty="0">
                <a:solidFill>
                  <a:srgbClr val="FF0000"/>
                </a:solidFill>
                <a:uFill>
                  <a:solidFill>
                    <a:srgbClr val="FF0000"/>
                  </a:solidFill>
                </a:uFill>
                <a:latin typeface="宋体" panose="02010600030101010101" pitchFamily="2" charset="-122"/>
                <a:cs typeface="宋体" panose="02010600030101010101" pitchFamily="2" charset="-122"/>
              </a:rPr>
              <a:t>（报送时间：202</a:t>
            </a:r>
            <a:r>
              <a:rPr lang="en-US" sz="2800" b="1" u="heavy" dirty="0">
                <a:solidFill>
                  <a:srgbClr val="FF0000"/>
                </a:solidFill>
                <a:uFill>
                  <a:solidFill>
                    <a:srgbClr val="FF0000"/>
                  </a:solidFill>
                </a:uFill>
                <a:latin typeface="宋体" panose="02010600030101010101" pitchFamily="2" charset="-122"/>
                <a:cs typeface="宋体" panose="02010600030101010101" pitchFamily="2" charset="-122"/>
              </a:rPr>
              <a:t>3</a:t>
            </a:r>
            <a:r>
              <a:rPr sz="2800" b="1" u="heavy" dirty="0">
                <a:solidFill>
                  <a:srgbClr val="FF0000"/>
                </a:solidFill>
                <a:uFill>
                  <a:solidFill>
                    <a:srgbClr val="FF0000"/>
                  </a:solidFill>
                </a:uFill>
                <a:latin typeface="宋体" panose="02010600030101010101" pitchFamily="2" charset="-122"/>
                <a:cs typeface="宋体" panose="02010600030101010101" pitchFamily="2" charset="-122"/>
              </a:rPr>
              <a:t>年1月</a:t>
            </a:r>
            <a:r>
              <a:rPr lang="en-US" sz="2800" b="1" u="heavy" dirty="0">
                <a:solidFill>
                  <a:srgbClr val="FF0000"/>
                </a:solidFill>
                <a:uFill>
                  <a:solidFill>
                    <a:srgbClr val="FF0000"/>
                  </a:solidFill>
                </a:uFill>
                <a:latin typeface="宋体" panose="02010600030101010101" pitchFamily="2" charset="-122"/>
                <a:cs typeface="宋体" panose="02010600030101010101" pitchFamily="2" charset="-122"/>
              </a:rPr>
              <a:t>17</a:t>
            </a:r>
            <a:r>
              <a:rPr sz="2800" b="1" u="heavy" dirty="0">
                <a:solidFill>
                  <a:srgbClr val="FF0000"/>
                </a:solidFill>
                <a:uFill>
                  <a:solidFill>
                    <a:srgbClr val="FF0000"/>
                  </a:solidFill>
                </a:uFill>
                <a:latin typeface="宋体" panose="02010600030101010101" pitchFamily="2" charset="-122"/>
                <a:cs typeface="宋体" panose="02010600030101010101" pitchFamily="2" charset="-122"/>
              </a:rPr>
              <a:t>日前</a:t>
            </a:r>
            <a:r>
              <a:rPr sz="2800" b="1" u="heavy" spc="-20" dirty="0">
                <a:solidFill>
                  <a:srgbClr val="FF0000"/>
                </a:solidFill>
                <a:uFill>
                  <a:solidFill>
                    <a:srgbClr val="FF0000"/>
                  </a:solidFill>
                </a:u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a:p>
            <a:pPr marL="368300" indent="-355600">
              <a:lnSpc>
                <a:spcPct val="100000"/>
              </a:lnSpc>
              <a:spcBef>
                <a:spcPts val="2015"/>
              </a:spcBef>
              <a:buClr>
                <a:srgbClr val="000000"/>
              </a:buClr>
              <a:buSzPct val="96000"/>
              <a:buChar char="●"/>
              <a:tabLst>
                <a:tab pos="368300" algn="l"/>
              </a:tabLst>
            </a:pPr>
            <a:r>
              <a:rPr sz="2800" b="1" dirty="0">
                <a:solidFill>
                  <a:srgbClr val="FF0000"/>
                </a:solidFill>
                <a:latin typeface="宋体" panose="02010600030101010101" pitchFamily="2" charset="-122"/>
                <a:cs typeface="宋体" panose="02010600030101010101" pitchFamily="2" charset="-122"/>
              </a:rPr>
              <a:t>报送单位</a:t>
            </a:r>
            <a:r>
              <a:rPr sz="2800" spc="-5" dirty="0">
                <a:solidFill>
                  <a:srgbClr val="FF0000"/>
                </a:solidFill>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a:p>
            <a:pPr marL="368300" indent="-355600">
              <a:lnSpc>
                <a:spcPct val="100000"/>
              </a:lnSpc>
              <a:spcBef>
                <a:spcPts val="1735"/>
              </a:spcBef>
              <a:buClr>
                <a:srgbClr val="000000"/>
              </a:buClr>
              <a:buSzPct val="96000"/>
              <a:buChar char="●"/>
              <a:tabLst>
                <a:tab pos="368300" algn="l"/>
              </a:tabLst>
            </a:pPr>
            <a:r>
              <a:rPr sz="2800" b="1" dirty="0">
                <a:solidFill>
                  <a:srgbClr val="FF0000"/>
                </a:solidFill>
                <a:latin typeface="宋体" panose="02010600030101010101" pitchFamily="2" charset="-122"/>
                <a:cs typeface="宋体" panose="02010600030101010101" pitchFamily="2" charset="-122"/>
              </a:rPr>
              <a:t>统计对象</a:t>
            </a:r>
            <a:r>
              <a:rPr sz="2800" dirty="0">
                <a:solidFill>
                  <a:srgbClr val="FF0000"/>
                </a:solidFill>
                <a:latin typeface="宋体" panose="02010600030101010101" pitchFamily="2" charset="-122"/>
                <a:cs typeface="宋体" panose="02010600030101010101" pitchFamily="2" charset="-122"/>
              </a:rPr>
              <a:t>：</a:t>
            </a:r>
            <a:r>
              <a:rPr sz="2800" dirty="0">
                <a:latin typeface="宋体" panose="02010600030101010101" pitchFamily="2" charset="-122"/>
                <a:cs typeface="宋体" panose="02010600030101010101" pitchFamily="2" charset="-122"/>
              </a:rPr>
              <a:t>截止报告期末</a:t>
            </a:r>
            <a:r>
              <a:rPr sz="2800" spc="-5" dirty="0">
                <a:latin typeface="宋体" panose="02010600030101010101" pitchFamily="2" charset="-122"/>
                <a:cs typeface="宋体" panose="02010600030101010101" pitchFamily="2" charset="-122"/>
              </a:rPr>
              <a:t>(202</a:t>
            </a:r>
            <a:r>
              <a:rPr lang="en-US" sz="2800" spc="-5" dirty="0">
                <a:latin typeface="宋体" panose="02010600030101010101" pitchFamily="2" charset="-122"/>
                <a:cs typeface="宋体" panose="02010600030101010101" pitchFamily="2" charset="-122"/>
              </a:rPr>
              <a:t>2</a:t>
            </a:r>
            <a:r>
              <a:rPr sz="2800" dirty="0">
                <a:latin typeface="宋体" panose="02010600030101010101" pitchFamily="2" charset="-122"/>
                <a:cs typeface="宋体" panose="02010600030101010101" pitchFamily="2" charset="-122"/>
              </a:rPr>
              <a:t>年），有效期内的全部高新技</a:t>
            </a:r>
            <a:r>
              <a:rPr sz="2800" spc="-5" dirty="0">
                <a:latin typeface="宋体" panose="02010600030101010101" pitchFamily="2" charset="-122"/>
                <a:cs typeface="宋体" panose="02010600030101010101" pitchFamily="2" charset="-122"/>
              </a:rPr>
              <a:t>术</a:t>
            </a:r>
            <a:endParaRPr sz="2800">
              <a:latin typeface="宋体" panose="02010600030101010101" pitchFamily="2" charset="-122"/>
              <a:cs typeface="宋体" panose="02010600030101010101" pitchFamily="2" charset="-122"/>
            </a:endParaRPr>
          </a:p>
          <a:p>
            <a:pPr marL="12700">
              <a:lnSpc>
                <a:spcPct val="100000"/>
              </a:lnSpc>
              <a:spcBef>
                <a:spcPts val="1680"/>
              </a:spcBef>
            </a:pPr>
            <a:r>
              <a:rPr sz="2800" spc="-5" dirty="0">
                <a:latin typeface="宋体" panose="02010600030101010101" pitchFamily="2" charset="-122"/>
                <a:cs typeface="宋体" panose="02010600030101010101" pitchFamily="2" charset="-122"/>
              </a:rPr>
              <a:t>            </a:t>
            </a:r>
            <a:r>
              <a:rPr sz="2800" spc="-5" dirty="0">
                <a:latin typeface="宋体" panose="02010600030101010101" pitchFamily="2" charset="-122"/>
                <a:cs typeface="宋体" panose="02010600030101010101" pitchFamily="2" charset="-122"/>
              </a:rPr>
              <a:t>企业</a:t>
            </a:r>
            <a:endParaRPr sz="2800">
              <a:latin typeface="宋体" panose="02010600030101010101" pitchFamily="2" charset="-122"/>
              <a:cs typeface="宋体" panose="02010600030101010101" pitchFamily="2" charset="-122"/>
            </a:endParaRPr>
          </a:p>
          <a:p>
            <a:pPr marL="368300" indent="-355600">
              <a:lnSpc>
                <a:spcPct val="100000"/>
              </a:lnSpc>
              <a:spcBef>
                <a:spcPts val="1680"/>
              </a:spcBef>
              <a:buClr>
                <a:srgbClr val="000000"/>
              </a:buClr>
              <a:buSzPct val="96000"/>
              <a:buChar char="●"/>
              <a:tabLst>
                <a:tab pos="368300" algn="l"/>
              </a:tabLst>
            </a:pPr>
            <a:r>
              <a:rPr sz="2800" b="1" dirty="0">
                <a:solidFill>
                  <a:srgbClr val="FF0000"/>
                </a:solidFill>
                <a:latin typeface="宋体" panose="02010600030101010101" pitchFamily="2" charset="-122"/>
                <a:cs typeface="宋体" panose="02010600030101010101" pitchFamily="2" charset="-122"/>
              </a:rPr>
              <a:t>报告期</a:t>
            </a:r>
            <a:r>
              <a:rPr sz="2800" spc="-5" dirty="0">
                <a:solidFill>
                  <a:srgbClr val="FF0000"/>
                </a:solidFill>
                <a:latin typeface="宋体" panose="02010600030101010101" pitchFamily="2" charset="-122"/>
                <a:cs typeface="宋体" panose="02010600030101010101" pitchFamily="2" charset="-122"/>
              </a:rPr>
              <a:t>：</a:t>
            </a:r>
            <a:r>
              <a:rPr sz="2800" spc="-5" dirty="0">
                <a:latin typeface="宋体" panose="02010600030101010101" pitchFamily="2" charset="-122"/>
                <a:cs typeface="宋体" panose="02010600030101010101" pitchFamily="2" charset="-122"/>
              </a:rPr>
              <a:t>202</a:t>
            </a:r>
            <a:r>
              <a:rPr lang="en-US" sz="2800" spc="-5" dirty="0">
                <a:latin typeface="宋体" panose="02010600030101010101" pitchFamily="2" charset="-122"/>
                <a:cs typeface="宋体" panose="02010600030101010101" pitchFamily="2" charset="-122"/>
              </a:rPr>
              <a:t>2</a:t>
            </a:r>
            <a:r>
              <a:rPr sz="2800" dirty="0">
                <a:latin typeface="宋体" panose="02010600030101010101" pitchFamily="2" charset="-122"/>
                <a:cs typeface="宋体" panose="02010600030101010101" pitchFamily="2" charset="-122"/>
              </a:rPr>
              <a:t>年</a:t>
            </a:r>
            <a:r>
              <a:rPr sz="2800" spc="-5" dirty="0">
                <a:latin typeface="宋体" panose="02010600030101010101" pitchFamily="2" charset="-122"/>
                <a:cs typeface="宋体" panose="02010600030101010101" pitchFamily="2" charset="-122"/>
              </a:rPr>
              <a:t>1</a:t>
            </a:r>
            <a:r>
              <a:rPr sz="2800" dirty="0">
                <a:latin typeface="宋体" panose="02010600030101010101" pitchFamily="2" charset="-122"/>
                <a:cs typeface="宋体" panose="02010600030101010101" pitchFamily="2" charset="-122"/>
              </a:rPr>
              <a:t>月</a:t>
            </a:r>
            <a:r>
              <a:rPr sz="2800" spc="-5" dirty="0">
                <a:latin typeface="宋体" panose="02010600030101010101" pitchFamily="2" charset="-122"/>
                <a:cs typeface="宋体" panose="02010600030101010101" pitchFamily="2" charset="-122"/>
              </a:rPr>
              <a:t>1</a:t>
            </a:r>
            <a:r>
              <a:rPr sz="2800" dirty="0">
                <a:latin typeface="宋体" panose="02010600030101010101" pitchFamily="2" charset="-122"/>
                <a:cs typeface="宋体" panose="02010600030101010101" pitchFamily="2" charset="-122"/>
              </a:rPr>
              <a:t>日至</a:t>
            </a:r>
            <a:r>
              <a:rPr sz="2800" spc="-5" dirty="0">
                <a:latin typeface="宋体" panose="02010600030101010101" pitchFamily="2" charset="-122"/>
                <a:cs typeface="宋体" panose="02010600030101010101" pitchFamily="2" charset="-122"/>
              </a:rPr>
              <a:t>202</a:t>
            </a:r>
            <a:r>
              <a:rPr lang="en-US" sz="2800" spc="-5" dirty="0">
                <a:latin typeface="宋体" panose="02010600030101010101" pitchFamily="2" charset="-122"/>
                <a:cs typeface="宋体" panose="02010600030101010101" pitchFamily="2" charset="-122"/>
              </a:rPr>
              <a:t>2</a:t>
            </a:r>
            <a:r>
              <a:rPr sz="2800" dirty="0">
                <a:latin typeface="宋体" panose="02010600030101010101" pitchFamily="2" charset="-122"/>
                <a:cs typeface="宋体" panose="02010600030101010101" pitchFamily="2" charset="-122"/>
              </a:rPr>
              <a:t>年</a:t>
            </a:r>
            <a:r>
              <a:rPr sz="2800" spc="-5" dirty="0">
                <a:latin typeface="宋体" panose="02010600030101010101" pitchFamily="2" charset="-122"/>
                <a:cs typeface="宋体" panose="02010600030101010101" pitchFamily="2" charset="-122"/>
              </a:rPr>
              <a:t>12</a:t>
            </a:r>
            <a:r>
              <a:rPr sz="2800" dirty="0">
                <a:latin typeface="宋体" panose="02010600030101010101" pitchFamily="2" charset="-122"/>
                <a:cs typeface="宋体" panose="02010600030101010101" pitchFamily="2" charset="-122"/>
              </a:rPr>
              <a:t>月</a:t>
            </a:r>
            <a:r>
              <a:rPr sz="2800" spc="-5" dirty="0">
                <a:latin typeface="宋体" panose="02010600030101010101" pitchFamily="2" charset="-122"/>
                <a:cs typeface="宋体" panose="02010600030101010101" pitchFamily="2" charset="-122"/>
              </a:rPr>
              <a:t>31</a:t>
            </a:r>
            <a:r>
              <a:rPr sz="2800" dirty="0">
                <a:latin typeface="宋体" panose="02010600030101010101" pitchFamily="2" charset="-122"/>
                <a:cs typeface="宋体" panose="02010600030101010101" pitchFamily="2" charset="-122"/>
              </a:rPr>
              <a:t>日</a:t>
            </a:r>
            <a:r>
              <a:rPr sz="2800" spc="-5" dirty="0">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a:p>
            <a:pPr marL="368300" indent="-355600">
              <a:lnSpc>
                <a:spcPct val="100000"/>
              </a:lnSpc>
              <a:spcBef>
                <a:spcPts val="1680"/>
              </a:spcBef>
              <a:buClr>
                <a:srgbClr val="000000"/>
              </a:buClr>
              <a:buSzPct val="96000"/>
              <a:buChar char="●"/>
              <a:tabLst>
                <a:tab pos="368300" algn="l"/>
              </a:tabLst>
            </a:pPr>
            <a:r>
              <a:rPr sz="2800" b="1" dirty="0">
                <a:solidFill>
                  <a:srgbClr val="FF0000"/>
                </a:solidFill>
                <a:latin typeface="宋体" panose="02010600030101010101" pitchFamily="2" charset="-122"/>
                <a:cs typeface="宋体" panose="02010600030101010101" pitchFamily="2" charset="-122"/>
              </a:rPr>
              <a:t>填报要求</a:t>
            </a:r>
            <a:r>
              <a:rPr sz="2800" spc="-5" dirty="0">
                <a:solidFill>
                  <a:srgbClr val="FF0000"/>
                </a:solidFill>
                <a:latin typeface="宋体" panose="02010600030101010101" pitchFamily="2" charset="-122"/>
                <a:cs typeface="宋体" panose="02010600030101010101" pitchFamily="2" charset="-122"/>
              </a:rPr>
              <a:t>：</a:t>
            </a:r>
            <a:r>
              <a:rPr lang="zh-CN" sz="2800" b="1" spc="-20" dirty="0">
                <a:solidFill>
                  <a:srgbClr val="FF0000"/>
                </a:solidFill>
                <a:latin typeface="宋体" panose="02010600030101010101" pitchFamily="2" charset="-122"/>
                <a:cs typeface="宋体" panose="02010600030101010101" pitchFamily="2" charset="-122"/>
                <a:sym typeface="+mn-ea"/>
              </a:rPr>
              <a:t>企业将快报数据发送给各区汇总，</a:t>
            </a:r>
            <a:r>
              <a:rPr lang="zh-CN" sz="2800" b="1" dirty="0">
                <a:solidFill>
                  <a:srgbClr val="FF0000"/>
                </a:solidFill>
                <a:latin typeface="宋体" panose="02010600030101010101" pitchFamily="2" charset="-122"/>
                <a:cs typeface="宋体" panose="02010600030101010101" pitchFamily="2" charset="-122"/>
              </a:rPr>
              <a:t>各区将快报汇总版</a:t>
            </a:r>
            <a:r>
              <a:rPr sz="2800" b="1" dirty="0">
                <a:solidFill>
                  <a:srgbClr val="FF0000"/>
                </a:solidFill>
                <a:latin typeface="宋体" panose="02010600030101010101" pitchFamily="2" charset="-122"/>
                <a:cs typeface="宋体" panose="02010600030101010101" pitchFamily="2" charset="-122"/>
              </a:rPr>
              <a:t>（签字盖章</a:t>
            </a:r>
            <a:r>
              <a:rPr sz="2800" b="1" spc="-20" dirty="0">
                <a:solidFill>
                  <a:srgbClr val="FF0000"/>
                </a:solidFill>
                <a:latin typeface="宋体" panose="02010600030101010101" pitchFamily="2" charset="-122"/>
                <a:cs typeface="宋体" panose="02010600030101010101" pitchFamily="2" charset="-122"/>
              </a:rPr>
              <a:t>）</a:t>
            </a:r>
            <a:r>
              <a:rPr lang="zh-CN" sz="2800" b="1" spc="-20" dirty="0">
                <a:solidFill>
                  <a:srgbClr val="FF0000"/>
                </a:solidFill>
                <a:latin typeface="宋体" panose="02010600030101010101" pitchFamily="2" charset="-122"/>
                <a:cs typeface="宋体" panose="02010600030101010101" pitchFamily="2" charset="-122"/>
              </a:rPr>
              <a:t>发送给市级管理员。</a:t>
            </a:r>
            <a:endParaRPr sz="2800">
              <a:latin typeface="宋体" panose="02010600030101010101" pitchFamily="2" charset="-122"/>
              <a:cs typeface="宋体" panose="02010600030101010101" pitchFamily="2" charset="-122"/>
            </a:endParaRPr>
          </a:p>
          <a:p>
            <a:pPr marL="12700">
              <a:lnSpc>
                <a:spcPct val="100000"/>
              </a:lnSpc>
              <a:spcBef>
                <a:spcPts val="1680"/>
              </a:spcBef>
            </a:pPr>
            <a:r>
              <a:rPr sz="2800" spc="-5" dirty="0">
                <a:latin typeface="宋体" panose="02010600030101010101" pitchFamily="2" charset="-122"/>
                <a:cs typeface="宋体" panose="02010600030101010101" pitchFamily="2" charset="-122"/>
              </a:rPr>
              <a:t>           </a:t>
            </a:r>
            <a:endParaRPr sz="2800">
              <a:latin typeface="宋体" panose="02010600030101010101" pitchFamily="2" charset="-122"/>
              <a:cs typeface="宋体" panose="02010600030101010101" pitchFamily="2" charset="-122"/>
            </a:endParaRPr>
          </a:p>
        </p:txBody>
      </p:sp>
      <p:sp>
        <p:nvSpPr>
          <p:cNvPr id="5" name="object 5"/>
          <p:cNvSpPr/>
          <p:nvPr/>
        </p:nvSpPr>
        <p:spPr>
          <a:xfrm>
            <a:off x="2581348" y="1713700"/>
            <a:ext cx="2846563" cy="366965"/>
          </a:xfrm>
          <a:prstGeom prst="rect">
            <a:avLst/>
          </a:prstGeom>
          <a:blipFill>
            <a:blip r:embed="rId1" cstate="print"/>
            <a:stretch>
              <a:fillRect/>
            </a:stretch>
          </a:blipFill>
        </p:spPr>
        <p:txBody>
          <a:bodyPr wrap="square" lIns="0" tIns="0" rIns="0" bIns="0" rtlCol="0"/>
          <a:lstStyle/>
          <a:p/>
        </p:txBody>
      </p:sp>
      <p:sp>
        <p:nvSpPr>
          <p:cNvPr id="6" name="object 6"/>
          <p:cNvSpPr txBox="1">
            <a:spLocks noGrp="1"/>
          </p:cNvSpPr>
          <p:nvPr>
            <p:ph type="title"/>
          </p:nvPr>
        </p:nvSpPr>
        <p:spPr>
          <a:xfrm>
            <a:off x="169227" y="95885"/>
            <a:ext cx="7785734" cy="505460"/>
          </a:xfrm>
          <a:prstGeom prst="rect">
            <a:avLst/>
          </a:prstGeom>
        </p:spPr>
        <p:txBody>
          <a:bodyPr vert="horz" wrap="square" lIns="0" tIns="13335" rIns="0" bIns="0" rtlCol="0">
            <a:spAutoFit/>
          </a:bodyPr>
          <a:lstStyle/>
          <a:p>
            <a:pPr marL="12700">
              <a:lnSpc>
                <a:spcPct val="100000"/>
              </a:lnSpc>
              <a:spcBef>
                <a:spcPts val="105"/>
              </a:spcBef>
            </a:pPr>
            <a:r>
              <a:rPr dirty="0"/>
              <a:t>二、202</a:t>
            </a:r>
            <a:r>
              <a:rPr lang="en-US" dirty="0"/>
              <a:t>2</a:t>
            </a:r>
            <a:r>
              <a:rPr dirty="0"/>
              <a:t>年度火炬统计工作部署—</a:t>
            </a:r>
            <a:r>
              <a:rPr dirty="0">
                <a:solidFill>
                  <a:srgbClr val="FF0000"/>
                </a:solidFill>
              </a:rPr>
              <a:t>上报要</a:t>
            </a:r>
            <a:r>
              <a:rPr spc="-10" dirty="0">
                <a:solidFill>
                  <a:srgbClr val="FF0000"/>
                </a:solidFill>
              </a:rPr>
              <a:t>求</a:t>
            </a:r>
            <a:endParaRPr spc="-10" dirty="0">
              <a:solidFill>
                <a:srgbClr val="FF0000"/>
              </a:solidFill>
            </a:endParaRPr>
          </a:p>
        </p:txBody>
      </p:sp>
    </p:spTree>
  </p:cSld>
  <p:clrMapOvr>
    <a:masterClrMapping/>
  </p:clrMapOvr>
</p:sld>
</file>

<file path=ppt/tags/tag1.xml><?xml version="1.0" encoding="utf-8"?>
<p:tagLst xmlns:p="http://schemas.openxmlformats.org/presentationml/2006/main">
  <p:tag name="KSO_WM_UNIT_TABLE_BEAUTIFY" val="smartTable{03a01ea9-71b1-4fa9-945a-09c696356b85}"/>
</p:tagLst>
</file>

<file path=ppt/tags/tag2.xml><?xml version="1.0" encoding="utf-8"?>
<p:tagLst xmlns:p="http://schemas.openxmlformats.org/presentationml/2006/main">
  <p:tag name="KSO_WM_UNIT_PLACING_PICTURE_USER_VIEWPORT" val="{&quot;height&quot;:8820,&quot;width&quot;:16095}"/>
</p:tagLst>
</file>

<file path=ppt/tags/tag3.xml><?xml version="1.0" encoding="utf-8"?>
<p:tagLst xmlns:p="http://schemas.openxmlformats.org/presentationml/2006/main">
  <p:tag name="KSO_WPP_MARK_KEY" val="95ae98bd-74fe-4d3d-ae36-74e369699cda"/>
  <p:tag name="COMMONDATA" val="eyJoZGlkIjoiYzZjYmY2OWM3NDYxZjIwNDE0MDNjM2MxMDkwMTVhZTY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5987</Words>
  <Application>WPS 演示</Application>
  <PresentationFormat>On-screen Show (4:3)</PresentationFormat>
  <Paragraphs>443</Paragraphs>
  <Slides>70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70</vt:i4>
      </vt:variant>
    </vt:vector>
  </HeadingPairs>
  <TitlesOfParts>
    <vt:vector size="87" baseType="lpstr">
      <vt:lpstr>Arial</vt:lpstr>
      <vt:lpstr>宋体</vt:lpstr>
      <vt:lpstr>Wingdings</vt:lpstr>
      <vt:lpstr>Times New Roman</vt:lpstr>
      <vt:lpstr>Segoe UI Semibold</vt:lpstr>
      <vt:lpstr>黑体</vt:lpstr>
      <vt:lpstr>Calibri</vt:lpstr>
      <vt:lpstr>微软雅黑</vt:lpstr>
      <vt:lpstr>Arial Unicode MS</vt:lpstr>
      <vt:lpstr>华文新魏</vt:lpstr>
      <vt:lpstr>Arial</vt:lpstr>
      <vt:lpstr>Times New Roman</vt:lpstr>
      <vt:lpstr>Century Gothic</vt:lpstr>
      <vt:lpstr>仿宋</vt:lpstr>
      <vt:lpstr>幼圆</vt:lpstr>
      <vt:lpstr>Century Gothic</vt:lpstr>
      <vt:lpstr>Office Theme</vt:lpstr>
      <vt:lpstr>PowerPoint 演示文稿</vt:lpstr>
      <vt:lpstr>目	录</vt:lpstr>
      <vt:lpstr>一、2021年度火炬统计工作情况</vt:lpstr>
      <vt:lpstr>一、2021年度火炬统计工作情况</vt:lpstr>
      <vt:lpstr>一、2021年度火炬统计工作情况</vt:lpstr>
      <vt:lpstr>二、2022年度火炬统计工作部署</vt:lpstr>
      <vt:lpstr>PowerPoint 演示文稿</vt:lpstr>
      <vt:lpstr>二、2022年度火炬统计工作部署</vt:lpstr>
      <vt:lpstr>二、2022年度火炬统计工作部署—上报要求</vt:lpstr>
      <vt:lpstr>PowerPoint 演示文稿</vt:lpstr>
      <vt:lpstr>二、2022年度火炬统计工作部署—上报要求</vt:lpstr>
      <vt:lpstr>二、2022年度火炬统计工作部署—上报要求</vt:lpstr>
      <vt:lpstr>二、2022年度火炬统计工作部署</vt:lpstr>
      <vt:lpstr>三、统计报表及指标调整情况</vt:lpstr>
      <vt:lpstr>PowerPoint 演示文稿</vt:lpstr>
      <vt:lpstr>PowerPoint 演示文稿</vt:lpstr>
      <vt:lpstr>PowerPoint 演示文稿</vt:lpstr>
      <vt:lpstr>四、指标审核注意事项  </vt:lpstr>
      <vt:lpstr>四、指标审核注意事项</vt:lpstr>
      <vt:lpstr>四、指标审核注意事项</vt:lpstr>
      <vt:lpstr>7、研究开发项目表和研究开发活动表的关系</vt:lpstr>
      <vt:lpstr>8、错警因示例</vt:lpstr>
      <vt:lpstr>8、错警因示例</vt:lpstr>
      <vt:lpstr>8、错警因示例</vt:lpstr>
      <vt:lpstr>8、错警因示例</vt:lpstr>
      <vt:lpstr>8、错警因示例</vt:lpstr>
      <vt:lpstr>8、错警因示例</vt:lpstr>
      <vt:lpstr>8、错警因示例</vt:lpstr>
      <vt:lpstr>五、系统简介及操作说明 </vt:lpstr>
      <vt:lpstr>五、系统简介及操作说明—调查单位 </vt:lpstr>
      <vt:lpstr>五、系统简介及操作说明—注意事项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五、系统简介及操作说明—登录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五、系统简介及操作说明—管理审核 </vt:lpstr>
      <vt:lpstr>PowerPoint 演示文稿</vt:lpstr>
      <vt:lpstr>五、系统简介及操作说明 —管理审核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 谢 聆 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sisi</cp:lastModifiedBy>
  <cp:revision>13</cp:revision>
  <dcterms:created xsi:type="dcterms:W3CDTF">2022-12-01T01:53:00Z</dcterms:created>
  <dcterms:modified xsi:type="dcterms:W3CDTF">2022-12-22T09:19:36Z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2022-01-08T08:00:00Z</vt:filetime>
  </property>
  <property fmtid="{D5CDD505-2E9C-101B-9397-08002B2CF9AE}" pid="3" name="Creator">
    <vt:lpwstr>WPS 演示</vt:lpwstr>
  </property>
  <property fmtid="{D5CDD505-2E9C-101B-9397-08002B2CF9AE}" pid="4" name="LastSaved">
    <vt:filetime>2022-11-30T08:00:00Z</vt:filetime>
  </property>
  <property fmtid="{D5CDD505-2E9C-101B-9397-08002B2CF9AE}" pid="5" name="ICV">
    <vt:lpwstr>7C63D74F735D4F4E926C587295BE9EE1</vt:lpwstr>
  </property>
  <property fmtid="{D5CDD505-2E9C-101B-9397-08002B2CF9AE}" pid="6" name="KSOProductBuildVer">
    <vt:lpwstr>2052-11.1.0.12763</vt:lpwstr>
  </property>
</Properties>
</file>